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91"/>
  </p:notesMasterIdLst>
  <p:sldIdLst>
    <p:sldId id="256" r:id="rId4"/>
    <p:sldId id="319" r:id="rId5"/>
    <p:sldId id="287" r:id="rId6"/>
    <p:sldId id="269" r:id="rId7"/>
    <p:sldId id="322" r:id="rId8"/>
    <p:sldId id="263" r:id="rId9"/>
    <p:sldId id="273" r:id="rId10"/>
    <p:sldId id="307" r:id="rId11"/>
    <p:sldId id="264" r:id="rId12"/>
    <p:sldId id="294" r:id="rId13"/>
    <p:sldId id="314" r:id="rId14"/>
    <p:sldId id="261" r:id="rId15"/>
    <p:sldId id="323" r:id="rId16"/>
    <p:sldId id="303" r:id="rId17"/>
    <p:sldId id="304" r:id="rId18"/>
    <p:sldId id="305" r:id="rId19"/>
    <p:sldId id="292" r:id="rId20"/>
    <p:sldId id="259" r:id="rId21"/>
    <p:sldId id="296" r:id="rId22"/>
    <p:sldId id="258" r:id="rId23"/>
    <p:sldId id="297" r:id="rId24"/>
    <p:sldId id="298" r:id="rId25"/>
    <p:sldId id="293" r:id="rId26"/>
    <p:sldId id="321" r:id="rId27"/>
    <p:sldId id="262" r:id="rId28"/>
    <p:sldId id="325" r:id="rId29"/>
    <p:sldId id="309" r:id="rId30"/>
    <p:sldId id="324" r:id="rId31"/>
    <p:sldId id="312" r:id="rId32"/>
    <p:sldId id="299" r:id="rId33"/>
    <p:sldId id="310" r:id="rId34"/>
    <p:sldId id="260" r:id="rId35"/>
    <p:sldId id="270" r:id="rId36"/>
    <p:sldId id="315" r:id="rId37"/>
    <p:sldId id="316" r:id="rId38"/>
    <p:sldId id="317" r:id="rId39"/>
    <p:sldId id="326" r:id="rId40"/>
    <p:sldId id="295" r:id="rId41"/>
    <p:sldId id="265" r:id="rId42"/>
    <p:sldId id="327" r:id="rId43"/>
    <p:sldId id="328" r:id="rId44"/>
    <p:sldId id="329" r:id="rId45"/>
    <p:sldId id="330" r:id="rId46"/>
    <p:sldId id="331" r:id="rId47"/>
    <p:sldId id="306" r:id="rId48"/>
    <p:sldId id="332" r:id="rId49"/>
    <p:sldId id="333" r:id="rId50"/>
    <p:sldId id="280" r:id="rId51"/>
    <p:sldId id="275" r:id="rId52"/>
    <p:sldId id="334" r:id="rId53"/>
    <p:sldId id="276" r:id="rId54"/>
    <p:sldId id="277" r:id="rId55"/>
    <p:sldId id="335" r:id="rId56"/>
    <p:sldId id="278" r:id="rId57"/>
    <p:sldId id="336" r:id="rId58"/>
    <p:sldId id="279" r:id="rId59"/>
    <p:sldId id="337" r:id="rId60"/>
    <p:sldId id="338" r:id="rId61"/>
    <p:sldId id="257" r:id="rId62"/>
    <p:sldId id="339" r:id="rId63"/>
    <p:sldId id="340" r:id="rId64"/>
    <p:sldId id="341" r:id="rId65"/>
    <p:sldId id="342" r:id="rId66"/>
    <p:sldId id="343" r:id="rId67"/>
    <p:sldId id="344" r:id="rId68"/>
    <p:sldId id="345" r:id="rId69"/>
    <p:sldId id="288" r:id="rId70"/>
    <p:sldId id="346" r:id="rId71"/>
    <p:sldId id="289" r:id="rId72"/>
    <p:sldId id="347" r:id="rId73"/>
    <p:sldId id="267" r:id="rId74"/>
    <p:sldId id="268" r:id="rId75"/>
    <p:sldId id="348" r:id="rId76"/>
    <p:sldId id="349" r:id="rId77"/>
    <p:sldId id="350" r:id="rId78"/>
    <p:sldId id="351" r:id="rId79"/>
    <p:sldId id="290" r:id="rId80"/>
    <p:sldId id="272" r:id="rId81"/>
    <p:sldId id="352" r:id="rId82"/>
    <p:sldId id="291" r:id="rId83"/>
    <p:sldId id="281" r:id="rId84"/>
    <p:sldId id="282" r:id="rId85"/>
    <p:sldId id="283" r:id="rId86"/>
    <p:sldId id="284" r:id="rId87"/>
    <p:sldId id="353" r:id="rId88"/>
    <p:sldId id="354" r:id="rId89"/>
    <p:sldId id="355"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grssive Era" id="{5379BABD-5059-8A4D-887E-3BEB7CBD5F10}">
          <p14:sldIdLst>
            <p14:sldId id="256"/>
            <p14:sldId id="319"/>
            <p14:sldId id="287"/>
            <p14:sldId id="269"/>
            <p14:sldId id="322"/>
            <p14:sldId id="263"/>
            <p14:sldId id="273"/>
            <p14:sldId id="307"/>
            <p14:sldId id="264"/>
            <p14:sldId id="294"/>
            <p14:sldId id="314"/>
            <p14:sldId id="261"/>
            <p14:sldId id="323"/>
            <p14:sldId id="303"/>
            <p14:sldId id="304"/>
            <p14:sldId id="305"/>
            <p14:sldId id="292"/>
            <p14:sldId id="259"/>
            <p14:sldId id="296"/>
            <p14:sldId id="258"/>
            <p14:sldId id="297"/>
            <p14:sldId id="298"/>
            <p14:sldId id="293"/>
            <p14:sldId id="321"/>
            <p14:sldId id="262"/>
            <p14:sldId id="325"/>
            <p14:sldId id="309"/>
            <p14:sldId id="324"/>
            <p14:sldId id="312"/>
            <p14:sldId id="299"/>
            <p14:sldId id="310"/>
            <p14:sldId id="260"/>
            <p14:sldId id="270"/>
            <p14:sldId id="315"/>
            <p14:sldId id="316"/>
            <p14:sldId id="317"/>
            <p14:sldId id="326"/>
            <p14:sldId id="295"/>
            <p14:sldId id="265"/>
          </p14:sldIdLst>
        </p14:section>
        <p14:section name="Becoming a World Power" id="{9A0ACFA0-7A89-894C-9873-1AD21464F155}">
          <p14:sldIdLst>
            <p14:sldId id="327"/>
            <p14:sldId id="328"/>
            <p14:sldId id="329"/>
            <p14:sldId id="330"/>
            <p14:sldId id="331"/>
            <p14:sldId id="306"/>
            <p14:sldId id="332"/>
            <p14:sldId id="333"/>
            <p14:sldId id="280"/>
            <p14:sldId id="275"/>
            <p14:sldId id="334"/>
            <p14:sldId id="276"/>
            <p14:sldId id="277"/>
            <p14:sldId id="335"/>
            <p14:sldId id="278"/>
            <p14:sldId id="336"/>
            <p14:sldId id="279"/>
            <p14:sldId id="337"/>
            <p14:sldId id="338"/>
            <p14:sldId id="257"/>
            <p14:sldId id="339"/>
            <p14:sldId id="340"/>
            <p14:sldId id="341"/>
            <p14:sldId id="342"/>
            <p14:sldId id="343"/>
            <p14:sldId id="344"/>
            <p14:sldId id="345"/>
            <p14:sldId id="288"/>
            <p14:sldId id="346"/>
            <p14:sldId id="289"/>
            <p14:sldId id="347"/>
            <p14:sldId id="267"/>
            <p14:sldId id="268"/>
            <p14:sldId id="348"/>
            <p14:sldId id="349"/>
            <p14:sldId id="350"/>
            <p14:sldId id="351"/>
            <p14:sldId id="290"/>
            <p14:sldId id="272"/>
            <p14:sldId id="352"/>
            <p14:sldId id="291"/>
            <p14:sldId id="281"/>
            <p14:sldId id="282"/>
            <p14:sldId id="283"/>
            <p14:sldId id="284"/>
            <p14:sldId id="353"/>
            <p14:sldId id="354"/>
            <p14:sldId id="35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5AF6B-E45B-9549-9B66-161A9DB0AC44}" type="datetimeFigureOut">
              <a:rPr lang="en-US" smtClean="0"/>
              <a:t>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1B56C8-E390-C442-B470-C1864168ADDE}" type="slidenum">
              <a:rPr lang="en-US" smtClean="0"/>
              <a:t>‹#›</a:t>
            </a:fld>
            <a:endParaRPr lang="en-US"/>
          </a:p>
        </p:txBody>
      </p:sp>
    </p:spTree>
    <p:extLst>
      <p:ext uri="{BB962C8B-B14F-4D97-AF65-F5344CB8AC3E}">
        <p14:creationId xmlns:p14="http://schemas.microsoft.com/office/powerpoint/2010/main" val="3691716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845CD49C-E9AD-5E44-89B5-59203E67A9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6F49A74-DC18-7C48-BEBA-38018BC20C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a:t>
            </a:r>
            <a:r>
              <a:rPr lang="en-US" altLang="en-US" b="1"/>
              <a:t>Progressive Era</a:t>
            </a:r>
            <a:r>
              <a:rPr lang="en-US" altLang="en-US"/>
              <a:t> in the United States was a period of reform that flourished from the 1890s to the 1920s. Purification of the system to remove corruption was a main goal of the progressive era, with Progressives trying to expose and undercut political machines and bosses. Many (but not all) Progressives supported prohibition in order to destroy the political power based in saloons. At the same time, women's suffrage was promoted to bring a "purer" female vote into the arena.</a:t>
            </a:r>
          </a:p>
          <a:p>
            <a:r>
              <a:rPr lang="en-US" altLang="en-US"/>
              <a:t>Many people led efforts to reform education, medicine, business, church policies, etc. The political leaders included Theodore Roosevelt, Robert M. La Follette, Sr.,  Charles Evans Hughes and Herbert Hoover on the Republican side, and William Jennings Bryan, Woodrow Wilson and Al Smith on the Democratic side.</a:t>
            </a:r>
          </a:p>
          <a:p>
            <a:r>
              <a:rPr lang="en-US" altLang="en-US"/>
              <a:t>Initially the movement was successful at local levels; later it expanded to state and national levels. Progressives drew support from the middle class, and supporters included many lawyers, teachers, physicians, ministers and business people.</a:t>
            </a:r>
            <a:r>
              <a:rPr lang="en-US" altLang="en-US" baseline="30000"/>
              <a:t> </a:t>
            </a:r>
            <a:r>
              <a:rPr lang="en-US" altLang="en-US"/>
              <a:t> The Progressives strongly supported scientific methods as applied to government, industry, finance, medicine, schooling, theology, education, and even the family. They closely followed advances underway at the time in Western Europe, and adopted numerous policies, such as the banking laws which became the Federal Reserve System in 1914. They felt that old-fashioned ways meant waste and inefficiency, and eagerly sought out the "one best system".</a:t>
            </a:r>
          </a:p>
          <a:p>
            <a:pPr eaLnBrk="1" hangingPunct="1">
              <a:spcBef>
                <a:spcPct val="0"/>
              </a:spcBef>
            </a:pPr>
            <a:endParaRPr lang="en-US" altLang="en-US"/>
          </a:p>
        </p:txBody>
      </p:sp>
      <p:sp>
        <p:nvSpPr>
          <p:cNvPr id="6148" name="Slide Number Placeholder 3">
            <a:extLst>
              <a:ext uri="{FF2B5EF4-FFF2-40B4-BE49-F238E27FC236}">
                <a16:creationId xmlns:a16="http://schemas.microsoft.com/office/drawing/2014/main" id="{A12C425F-F35D-A74A-995B-D2B7DADFEE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BDF021-F9F8-5D46-8BE2-85AA5F0904E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46091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8A0D2562-F64A-6D49-916B-3FF0E5ED1E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BF233E96-DD59-C84E-8DFA-5BB02B175E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An image of Muir, with the California Condor and Half Dome, appears on the California state quarter which was released in 2005.</a:t>
            </a:r>
          </a:p>
        </p:txBody>
      </p:sp>
      <p:sp>
        <p:nvSpPr>
          <p:cNvPr id="24580" name="Slide Number Placeholder 3">
            <a:extLst>
              <a:ext uri="{FF2B5EF4-FFF2-40B4-BE49-F238E27FC236}">
                <a16:creationId xmlns:a16="http://schemas.microsoft.com/office/drawing/2014/main" id="{B61017E3-6F5F-7346-A48E-5B732C6942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D7ADB7-D846-8A44-9016-908F02BB8F11}"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99627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99C866B-5DA8-1E48-8683-DFC4EB73E0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9144612C-E071-483B-942A-33B2BAF8113E}"/>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10000"/>
          </a:bodyPr>
          <a:lstStyle/>
          <a:p>
            <a:pPr>
              <a:defRPr/>
            </a:pPr>
            <a:r>
              <a:rPr lang="en-US" b="1" dirty="0"/>
              <a:t>Mount Rushmore National Memorial</a:t>
            </a:r>
            <a:r>
              <a:rPr lang="en-US" dirty="0"/>
              <a:t> is a sculpture carved into the granite face of Mount Rushmore near Keystone, South Dakota, in the United States. Sculpted by </a:t>
            </a:r>
            <a:r>
              <a:rPr lang="en-US" dirty="0" err="1"/>
              <a:t>Gutzon</a:t>
            </a:r>
            <a:r>
              <a:rPr lang="en-US" dirty="0"/>
              <a:t> Borglum and later by his son Lincoln Borglum, Mount Rushmore features 60-foot sculptures of the heads of former United States presidents (in order from left to right) George Washington, Thomas Jefferson, Theodore Roosevelt and Abraham Lincoln. The entire memorial is 5,725 feet above sea level.</a:t>
            </a:r>
          </a:p>
          <a:p>
            <a:pPr>
              <a:defRPr/>
            </a:pPr>
            <a:r>
              <a:rPr lang="en-US" dirty="0"/>
              <a:t>South Dakota historian </a:t>
            </a:r>
            <a:r>
              <a:rPr lang="en-US" dirty="0" err="1"/>
              <a:t>Doane</a:t>
            </a:r>
            <a:r>
              <a:rPr lang="en-US" dirty="0"/>
              <a:t> Robinson is credited with conceiving the idea of carving the likenesses of famous people into the Black Hills region of South Dakota in order to promote tourism in the region. Robinson's initial idea was to sculpt the Needles; however, </a:t>
            </a:r>
            <a:r>
              <a:rPr lang="en-US" dirty="0" err="1"/>
              <a:t>Gutzon</a:t>
            </a:r>
            <a:r>
              <a:rPr lang="en-US" dirty="0"/>
              <a:t> Borglum rejected the Needles site and chose the larger Mount Rushmore. Borglum also decided the sculpture should have a more national focus, and chose the four presidents whose likenesses would be carved into the mountain. After securing federal funding, construction on the memorial began in 1927, and the presidents' faces were completed between 1934 and 1939. Upon </a:t>
            </a:r>
            <a:r>
              <a:rPr lang="en-US" dirty="0" err="1"/>
              <a:t>Gutzon</a:t>
            </a:r>
            <a:r>
              <a:rPr lang="en-US" dirty="0"/>
              <a:t> Borglum's death in March 1941, his son Lincoln Borglum took over construction. Though the initial concept called for each president to be depicted from head to waist, lack of funding forced construction to end in October 1941.</a:t>
            </a:r>
          </a:p>
          <a:p>
            <a:pPr>
              <a:defRPr/>
            </a:pPr>
            <a:r>
              <a:rPr lang="en-US" dirty="0"/>
              <a:t>The U.S. National Park Service took control of the memorial in 1933, while it was still under construction, and manages the memorial to the present day. It attracts approximately two million people annually</a:t>
            </a:r>
          </a:p>
          <a:p>
            <a:pPr>
              <a:defRPr/>
            </a:pPr>
            <a:endParaRPr lang="en-US" dirty="0"/>
          </a:p>
          <a:p>
            <a:pPr>
              <a:defRPr/>
            </a:pPr>
            <a:r>
              <a:rPr lang="en-US" dirty="0"/>
              <a:t>Untold Stories – Mount Rushmore – </a:t>
            </a:r>
            <a:r>
              <a:rPr lang="en-US" dirty="0" err="1"/>
              <a:t>approx</a:t>
            </a:r>
            <a:r>
              <a:rPr lang="en-US" dirty="0"/>
              <a:t> 10 </a:t>
            </a:r>
            <a:r>
              <a:rPr lang="en-US" dirty="0" err="1"/>
              <a:t>mins</a:t>
            </a:r>
            <a:endParaRPr lang="en-US" dirty="0"/>
          </a:p>
        </p:txBody>
      </p:sp>
      <p:sp>
        <p:nvSpPr>
          <p:cNvPr id="26628" name="Slide Number Placeholder 3">
            <a:extLst>
              <a:ext uri="{FF2B5EF4-FFF2-40B4-BE49-F238E27FC236}">
                <a16:creationId xmlns:a16="http://schemas.microsoft.com/office/drawing/2014/main" id="{76028D5F-ABD8-474F-940C-636CBBD345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FAC14B-8629-1E4A-99A0-F1DD28E0BC7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27313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DAB96DF3-382C-7A42-8727-588FB0F2D0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A7A38007-DD08-4475-9556-ABD1A1206C3F}"/>
              </a:ext>
            </a:extLst>
          </p:cNvPr>
          <p:cNvSpPr>
            <a:spLocks noGrp="1"/>
          </p:cNvSpPr>
          <p:nvPr>
            <p:ph type="body" idx="1"/>
          </p:nvPr>
        </p:nvSpPr>
        <p:spPr bwMode="auto"/>
        <p:txBody>
          <a:bodyPr wrap="square" numCol="1" anchor="t" anchorCtr="0" compatLnSpc="1">
            <a:prstTxWarp prst="textNoShape">
              <a:avLst/>
            </a:prstTxWarp>
            <a:normAutofit fontScale="92500" lnSpcReduction="20000"/>
          </a:bodyPr>
          <a:lstStyle/>
          <a:p>
            <a:pPr>
              <a:defRPr/>
            </a:pPr>
            <a:r>
              <a:rPr lang="en-US" dirty="0"/>
              <a:t>The 16th Amendment is the constitutional law that empowers the federal government to levy income taxes on its citizens. Although income taxes were implemented at various times in history, those laws were short-term and generally involved a national emergency. With the adoption of the 16th Amendment, the government was given increased political power to establish the present form of taxation.</a:t>
            </a:r>
          </a:p>
          <a:p>
            <a:pPr>
              <a:defRPr/>
            </a:pPr>
            <a:endParaRPr lang="en-US" b="1" dirty="0"/>
          </a:p>
          <a:p>
            <a:pPr>
              <a:defRPr/>
            </a:pPr>
            <a:r>
              <a:rPr lang="en-US" b="1" dirty="0"/>
              <a:t>History -- </a:t>
            </a:r>
            <a:r>
              <a:rPr lang="en-US" dirty="0"/>
              <a:t>In 1861, the Revenue Act was passed by Congress in an effort to collect </a:t>
            </a:r>
            <a:r>
              <a:rPr lang="en-US" u="sng" dirty="0"/>
              <a:t>income tax</a:t>
            </a:r>
            <a:r>
              <a:rPr lang="en-US" dirty="0"/>
              <a:t> to fund the Civil War. Three percent of a person's income was taken on all revenue over $800. This was changed to a tax rate of 3 percent to 5 percent the following year, depending on income level. However, this tax expired in 1866. Over the next few decades, debate continued over establishing a permanent income tax with very little action from the government.</a:t>
            </a:r>
          </a:p>
          <a:p>
            <a:pPr>
              <a:defRPr/>
            </a:pPr>
            <a:endParaRPr lang="en-US" b="1" dirty="0"/>
          </a:p>
          <a:p>
            <a:pPr>
              <a:defRPr/>
            </a:pPr>
            <a:r>
              <a:rPr lang="en-US" b="1" dirty="0"/>
              <a:t>Time Frame -- </a:t>
            </a:r>
            <a:r>
              <a:rPr lang="en-US" dirty="0"/>
              <a:t>The law that became the 16th Amendment was introduced by President William Howard Taft on June 16, 1909.</a:t>
            </a:r>
          </a:p>
          <a:p>
            <a:pPr>
              <a:defRPr/>
            </a:pPr>
            <a:endParaRPr lang="en-US" b="1" dirty="0"/>
          </a:p>
          <a:p>
            <a:pPr>
              <a:defRPr/>
            </a:pPr>
            <a:r>
              <a:rPr lang="en-US" b="1" dirty="0"/>
              <a:t>Effects -- </a:t>
            </a:r>
            <a:r>
              <a:rPr lang="en-US" dirty="0"/>
              <a:t>Due to the fact that the 16th Amendment was passed through all of the necessary steps to become a constitutional law, the government was allowed to levy income taxes on its citizens and wage earners. Since its adoption, the Bureau of Internal Revenue was changed into the Internal Revenue Service and given new authority to enforce taxation law. In addition, the extra income for the country gave the federal government increased abilities to adopt new powers and programs</a:t>
            </a:r>
          </a:p>
          <a:p>
            <a:pPr>
              <a:defRPr/>
            </a:pPr>
            <a:br>
              <a:rPr lang="en-US" dirty="0"/>
            </a:br>
            <a:br>
              <a:rPr lang="en-US" dirty="0"/>
            </a:br>
            <a:endParaRPr lang="en-US" dirty="0"/>
          </a:p>
        </p:txBody>
      </p:sp>
      <p:sp>
        <p:nvSpPr>
          <p:cNvPr id="28676" name="Slide Number Placeholder 3">
            <a:extLst>
              <a:ext uri="{FF2B5EF4-FFF2-40B4-BE49-F238E27FC236}">
                <a16:creationId xmlns:a16="http://schemas.microsoft.com/office/drawing/2014/main" id="{AE86FB81-0076-274A-A1AE-1CAD30B0C6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A96EA53-C137-3547-8FF4-0A3DC1911061}"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8568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54C21261-DAA7-B043-8B64-7C136EDF61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71C1F50C-9C32-2F4E-9F4E-F940C04C11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This was a move away from the laissez-faire policies of the past.</a:t>
            </a:r>
          </a:p>
        </p:txBody>
      </p:sp>
      <p:sp>
        <p:nvSpPr>
          <p:cNvPr id="30724" name="Slide Number Placeholder 3">
            <a:extLst>
              <a:ext uri="{FF2B5EF4-FFF2-40B4-BE49-F238E27FC236}">
                <a16:creationId xmlns:a16="http://schemas.microsoft.com/office/drawing/2014/main" id="{6179C755-7DFB-BC47-A997-2901B76DBE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8DF034-034E-E14D-A7A4-6CE0E68AA6D9}"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92740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E65F6ECA-0AA7-A744-BEBB-21A7850FDE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B630D331-8393-7141-A75C-BADB09A2DA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2772" name="Slide Number Placeholder 3">
            <a:extLst>
              <a:ext uri="{FF2B5EF4-FFF2-40B4-BE49-F238E27FC236}">
                <a16:creationId xmlns:a16="http://schemas.microsoft.com/office/drawing/2014/main" id="{55C9BD9F-8C9E-EB4F-8848-D329DA3B13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1E0E26-96EC-0941-A409-A9E118264A73}"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43291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BB391FB-C451-0B4B-8AB9-1C28784607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3F3D55AC-4D6B-DD4F-A4BA-873EAD0CEC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Originated by petition.</a:t>
            </a:r>
          </a:p>
          <a:p>
            <a:endParaRPr lang="en-US" altLang="en-US"/>
          </a:p>
          <a:p>
            <a:r>
              <a:rPr lang="en-US" altLang="en-US"/>
              <a:t>Example:  Red light cameras – on the Houston ballot a couple of years ago – voters got them removed through referendum.</a:t>
            </a:r>
          </a:p>
        </p:txBody>
      </p:sp>
      <p:sp>
        <p:nvSpPr>
          <p:cNvPr id="34820" name="Slide Number Placeholder 3">
            <a:extLst>
              <a:ext uri="{FF2B5EF4-FFF2-40B4-BE49-F238E27FC236}">
                <a16:creationId xmlns:a16="http://schemas.microsoft.com/office/drawing/2014/main" id="{6E0D437A-A284-4B45-8DAD-F258712BA6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537CC9-FD16-C14B-AE26-8D8E06230591}"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6836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92FF796-0812-1347-B252-1A4B51B082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Rectangle 3">
            <a:extLst>
              <a:ext uri="{FF2B5EF4-FFF2-40B4-BE49-F238E27FC236}">
                <a16:creationId xmlns:a16="http://schemas.microsoft.com/office/drawing/2014/main" id="{5A3088E9-9A20-A944-B62B-78B14C2076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Submitting petitions for the recall of Seattle, Washington mayor Hiram Gill in December 1910; Gill was removed by a recall election the following February, but voters returned him to the office in 1914.  He had corrupt practices, loose laws, tolerated prostitution, alcohol &amp; gambling. Changed his policies and ran again later.</a:t>
            </a:r>
          </a:p>
          <a:p>
            <a:endParaRPr lang="en-US" altLang="en-US"/>
          </a:p>
          <a:p>
            <a:r>
              <a:rPr lang="en-US" altLang="en-US"/>
              <a:t>Citizens can recall an elected official.  State and local level.</a:t>
            </a:r>
          </a:p>
        </p:txBody>
      </p:sp>
    </p:spTree>
    <p:extLst>
      <p:ext uri="{BB962C8B-B14F-4D97-AF65-F5344CB8AC3E}">
        <p14:creationId xmlns:p14="http://schemas.microsoft.com/office/powerpoint/2010/main" val="322566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6E2F2BF8-0038-7E4C-BAEC-E2D271CCB5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5B453B8C-BC3A-FE40-89E8-176AE2E966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Background – not in your notes</a:t>
            </a:r>
          </a:p>
        </p:txBody>
      </p:sp>
      <p:sp>
        <p:nvSpPr>
          <p:cNvPr id="38916" name="Slide Number Placeholder 3">
            <a:extLst>
              <a:ext uri="{FF2B5EF4-FFF2-40B4-BE49-F238E27FC236}">
                <a16:creationId xmlns:a16="http://schemas.microsoft.com/office/drawing/2014/main" id="{682D5D48-5D99-5045-8948-ED4B86B949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F5A37D-B4CC-1B49-8AD7-046D2DD10FC5}"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95445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02869FD7-A836-4049-8152-5AAC534770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3429C2CD-03CC-7640-92F7-B0FE4DA369C6}"/>
              </a:ext>
            </a:extLst>
          </p:cNvPr>
          <p:cNvSpPr>
            <a:spLocks noGrp="1"/>
          </p:cNvSpPr>
          <p:nvPr>
            <p:ph type="body" idx="1"/>
          </p:nvPr>
        </p:nvSpPr>
        <p:spPr bwMode="auto">
          <a:xfrm>
            <a:off x="701675" y="4495800"/>
            <a:ext cx="560705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 By 1900, 34 states had compulsory schooling laws (only 4 states in the South)</a:t>
            </a:r>
          </a:p>
          <a:p>
            <a:pPr eaLnBrk="1" hangingPunct="1">
              <a:spcBef>
                <a:spcPct val="0"/>
              </a:spcBef>
            </a:pPr>
            <a:endParaRPr lang="en-US" altLang="en-US"/>
          </a:p>
          <a:p>
            <a:pPr eaLnBrk="1" hangingPunct="1">
              <a:spcBef>
                <a:spcPct val="0"/>
              </a:spcBef>
            </a:pPr>
            <a:r>
              <a:rPr lang="en-US" altLang="en-US"/>
              <a:t>Most of these laws required children to attend school until 14 yrs old.</a:t>
            </a:r>
          </a:p>
          <a:p>
            <a:pPr eaLnBrk="1" hangingPunct="1">
              <a:spcBef>
                <a:spcPct val="0"/>
              </a:spcBef>
            </a:pPr>
            <a:endParaRPr lang="en-US" altLang="en-US"/>
          </a:p>
          <a:p>
            <a:pPr eaLnBrk="1" hangingPunct="1">
              <a:spcBef>
                <a:spcPct val="0"/>
              </a:spcBef>
            </a:pPr>
            <a:r>
              <a:rPr lang="en-US" altLang="en-US"/>
              <a:t>By 1910, 72% of American children attended school.</a:t>
            </a:r>
          </a:p>
          <a:p>
            <a:pPr eaLnBrk="1" hangingPunct="1">
              <a:spcBef>
                <a:spcPct val="0"/>
              </a:spcBef>
            </a:pPr>
            <a:endParaRPr lang="en-US" altLang="en-US"/>
          </a:p>
          <a:p>
            <a:pPr eaLnBrk="1" hangingPunct="1">
              <a:spcBef>
                <a:spcPct val="0"/>
              </a:spcBef>
            </a:pPr>
            <a:r>
              <a:rPr lang="en-US" altLang="en-US"/>
              <a:t>By 1918, every state required students to complete elementay school.</a:t>
            </a:r>
          </a:p>
          <a:p>
            <a:pPr eaLnBrk="1" hangingPunct="1">
              <a:spcBef>
                <a:spcPct val="0"/>
              </a:spcBef>
            </a:pPr>
            <a:endParaRPr lang="en-US" altLang="en-US"/>
          </a:p>
          <a:p>
            <a:pPr eaLnBrk="1" hangingPunct="1">
              <a:spcBef>
                <a:spcPct val="0"/>
              </a:spcBef>
            </a:pPr>
            <a:endParaRPr lang="en-US" altLang="en-US"/>
          </a:p>
          <a:p>
            <a:pPr eaLnBrk="1" hangingPunct="1">
              <a:spcBef>
                <a:spcPct val="0"/>
              </a:spcBef>
            </a:pPr>
            <a:r>
              <a:rPr lang="en-US" altLang="en-US"/>
              <a:t>Horace Mann – fought to promote public schools.</a:t>
            </a:r>
          </a:p>
          <a:p>
            <a:pPr eaLnBrk="1" hangingPunct="1">
              <a:spcBef>
                <a:spcPct val="0"/>
              </a:spcBef>
            </a:pPr>
            <a:endParaRPr lang="en-US" altLang="en-US"/>
          </a:p>
          <a:p>
            <a:pPr eaLnBrk="1" hangingPunct="1">
              <a:spcBef>
                <a:spcPct val="0"/>
              </a:spcBef>
            </a:pPr>
            <a:r>
              <a:rPr lang="en-US" altLang="en-US"/>
              <a:t>Public schools promoted a common education – helped immigrants “Americanize”</a:t>
            </a:r>
          </a:p>
        </p:txBody>
      </p:sp>
      <p:sp>
        <p:nvSpPr>
          <p:cNvPr id="40964" name="Slide Number Placeholder 3">
            <a:extLst>
              <a:ext uri="{FF2B5EF4-FFF2-40B4-BE49-F238E27FC236}">
                <a16:creationId xmlns:a16="http://schemas.microsoft.com/office/drawing/2014/main" id="{0CF4D686-D1C9-CF4D-B18F-50A1DDA842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AF6672-D1B9-C243-A032-323057CC052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14327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D42EB7B9-DFE4-F74B-8896-3DDF1C15A8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8F94570F-FDBC-F148-9AC7-0629725ED5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Read Breaker Boys excerpt in notes.</a:t>
            </a:r>
          </a:p>
        </p:txBody>
      </p:sp>
      <p:sp>
        <p:nvSpPr>
          <p:cNvPr id="43012" name="Slide Number Placeholder 3">
            <a:extLst>
              <a:ext uri="{FF2B5EF4-FFF2-40B4-BE49-F238E27FC236}">
                <a16:creationId xmlns:a16="http://schemas.microsoft.com/office/drawing/2014/main" id="{C344328B-35DA-D14E-A108-116A9BDA24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5A11BA-0BFB-BA4F-AF56-2C41848096D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69459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94E8739-0865-DA4E-937A-BB334CB5EA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6711BBE7-A7A5-4142-BA90-13AA212E26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6FAC1578-19B4-F044-A0EF-DFE0DCE73E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23F9A0-EA3B-E449-ADE4-F685707F1EC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09514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7410F1C4-0C5C-C54C-A1B2-0AD2E62985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354DCCBC-A0EB-3845-9EC0-269EF2A669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Show America the Story of US clip</a:t>
            </a:r>
          </a:p>
        </p:txBody>
      </p:sp>
      <p:sp>
        <p:nvSpPr>
          <p:cNvPr id="45060" name="Slide Number Placeholder 3">
            <a:extLst>
              <a:ext uri="{FF2B5EF4-FFF2-40B4-BE49-F238E27FC236}">
                <a16:creationId xmlns:a16="http://schemas.microsoft.com/office/drawing/2014/main" id="{2847C5FE-F993-8F4D-AF23-00DDDC0F67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99B8FC-8C93-A94F-B38A-40A59D6A2DA1}"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67395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89105CA8-729A-7B49-B82D-387DEC5247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EE1CD45B-0A9B-4127-B03B-1882BB66B852}"/>
              </a:ext>
            </a:extLst>
          </p:cNvPr>
          <p:cNvSpPr>
            <a:spLocks noGrp="1"/>
          </p:cNvSpPr>
          <p:nvPr>
            <p:ph type="body" idx="1"/>
          </p:nvPr>
        </p:nvSpPr>
        <p:spPr>
          <a:xfrm>
            <a:off x="701675" y="4416425"/>
            <a:ext cx="5607050" cy="4270375"/>
          </a:xfrm>
        </p:spPr>
        <p:txBody>
          <a:bodyPr>
            <a:normAutofit lnSpcReduction="10000"/>
          </a:bodyPr>
          <a:lstStyle/>
          <a:p>
            <a:pPr eaLnBrk="1" hangingPunct="1">
              <a:defRPr/>
            </a:pPr>
            <a:r>
              <a:rPr lang="en-US" b="1" i="1" dirty="0"/>
              <a:t>The Jungle</a:t>
            </a:r>
            <a:r>
              <a:rPr lang="en-US" dirty="0"/>
              <a:t> is a 1906 novel written by author and journalist Upton Sinclair. Sinclair wrote the novel to highlight the plight of the working class and to show the corruption of the American meatpacking industry during the early-20th century. The novel depicts in harsh tones poverty, absence of social programs, unpleasant living and working conditions, and hopelessness prevalent among the working class, which is contrasted with the deeply-rooted corruption on the part of those in power. Sinclair's observations of the state of turn-of-the-century labor were placed front and center for the American public to see, suggesting that something needed to be changed to get rid of American "wage slavery".</a:t>
            </a:r>
          </a:p>
          <a:p>
            <a:pPr eaLnBrk="1" hangingPunct="1">
              <a:defRPr/>
            </a:pPr>
            <a:endParaRPr lang="en-US" dirty="0"/>
          </a:p>
          <a:p>
            <a:pPr eaLnBrk="1" hangingPunct="1">
              <a:defRPr/>
            </a:pPr>
            <a:r>
              <a:rPr lang="en-US" dirty="0"/>
              <a:t>The 1906 Act paved the way for the eventual creation of the Food and Drug Administration (FDA) and is generally considered to be that agency's founding date, though the agency existed before the law was passed and was not named FDA until later. The law itself was largely replaced by the much more comprehensive Food, Drug, and Cosmetic Act of 1938</a:t>
            </a:r>
          </a:p>
          <a:p>
            <a:pPr eaLnBrk="1" hangingPunct="1">
              <a:defRPr/>
            </a:pPr>
            <a:endParaRPr lang="en-US" dirty="0"/>
          </a:p>
          <a:p>
            <a:pPr eaLnBrk="1" hangingPunct="1">
              <a:defRPr/>
            </a:pPr>
            <a:r>
              <a:rPr lang="en-US" dirty="0"/>
              <a:t>The Pure Food and Drug Act required that certain specified drugs, including alcohol, cocaine, heroin, morphine, and cannabis, be accurately labeled with contents and dosage. Previously many drugs had been sold as patent medicines with secret ingredients or misleading labels. Cocaine, heroin, cannabis, and other such drugs continued to be legally available without prescription as long as they were labeled.</a:t>
            </a:r>
          </a:p>
          <a:p>
            <a:pPr eaLnBrk="1" hangingPunct="1">
              <a:defRPr/>
            </a:pPr>
            <a:endParaRPr lang="en-US" dirty="0"/>
          </a:p>
          <a:p>
            <a:pPr eaLnBrk="1" hangingPunct="1">
              <a:defRPr/>
            </a:pPr>
            <a:r>
              <a:rPr lang="en-US" dirty="0"/>
              <a:t>Video 6:00</a:t>
            </a:r>
          </a:p>
        </p:txBody>
      </p:sp>
      <p:sp>
        <p:nvSpPr>
          <p:cNvPr id="47108" name="Slide Number Placeholder 3">
            <a:extLst>
              <a:ext uri="{FF2B5EF4-FFF2-40B4-BE49-F238E27FC236}">
                <a16:creationId xmlns:a16="http://schemas.microsoft.com/office/drawing/2014/main" id="{7F2D045B-BD86-9448-A0FD-2DF25A69E5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CECECA-CD1A-8043-A86F-55C62B5FB5D7}"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5341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2B1AB125-BB80-0C41-A60C-376514EC84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9A5131FD-7D6D-2A43-8733-A4663FE432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The Pure Food and Drug Act required that certain specified drugs, including alcohol, cocaine, heroin, morphine, and cannabis, be accurately labeled with contents and dosage. Previously many drugs had been sold as patent medicines with secret ingredients or misleading labels. Cocaine, heroin, cannabis, and other such drugs continued to be legally available without prescription as long as they were labeled.</a:t>
            </a:r>
          </a:p>
          <a:p>
            <a:pPr eaLnBrk="1" hangingPunct="1"/>
            <a:endParaRPr lang="en-US" altLang="en-US"/>
          </a:p>
        </p:txBody>
      </p:sp>
      <p:sp>
        <p:nvSpPr>
          <p:cNvPr id="49156" name="Slide Number Placeholder 3">
            <a:extLst>
              <a:ext uri="{FF2B5EF4-FFF2-40B4-BE49-F238E27FC236}">
                <a16:creationId xmlns:a16="http://schemas.microsoft.com/office/drawing/2014/main" id="{E37838E5-5D79-B64F-A7A7-17A994727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07336D-0741-8248-8550-920072512807}"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62573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091AB6F-5D63-6F4B-AFA7-3BF0679183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9D1534E1-F1A9-D248-B2D5-AC974AFFD6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The Federal Meat Inspection Act of 1906 works to prevent adulterated or misbranded meat and meat products from being sold as food and to ensure that meat and meat products are slaughtered and processed under sanitary conditions</a:t>
            </a:r>
          </a:p>
        </p:txBody>
      </p:sp>
      <p:sp>
        <p:nvSpPr>
          <p:cNvPr id="51204" name="Slide Number Placeholder 3">
            <a:extLst>
              <a:ext uri="{FF2B5EF4-FFF2-40B4-BE49-F238E27FC236}">
                <a16:creationId xmlns:a16="http://schemas.microsoft.com/office/drawing/2014/main" id="{2E0BCB1B-5EC9-3544-854A-9A53850346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BDC7CB-CC48-D24D-B1A8-5EE6F45FD63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04082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57B60B64-495A-294B-8B0A-3A6714891A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3D12A1BA-B5F0-3240-BD6D-05C397DAE8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252" name="Slide Number Placeholder 3">
            <a:extLst>
              <a:ext uri="{FF2B5EF4-FFF2-40B4-BE49-F238E27FC236}">
                <a16:creationId xmlns:a16="http://schemas.microsoft.com/office/drawing/2014/main" id="{5DCE3FA6-498E-AA48-AEB4-BABA679ACC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74B5E9-1B01-704B-89FB-17E576B5DCA1}"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86876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8A79DFC5-7453-0845-A818-955F4AE807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16E86C39-898D-41C4-8278-B748B5C68FA2}"/>
              </a:ext>
            </a:extLst>
          </p:cNvPr>
          <p:cNvSpPr>
            <a:spLocks noGrp="1"/>
          </p:cNvSpPr>
          <p:nvPr>
            <p:ph type="body" idx="1"/>
          </p:nvPr>
        </p:nvSpPr>
        <p:spPr bwMode="auto">
          <a:xfrm>
            <a:off x="388938" y="4416425"/>
            <a:ext cx="6240462" cy="4575175"/>
          </a:xfrm>
        </p:spPr>
        <p:txBody>
          <a:bodyPr wrap="square" numCol="1" anchor="t" anchorCtr="0" compatLnSpc="1">
            <a:prstTxWarp prst="textNoShape">
              <a:avLst/>
            </a:prstTxWarp>
            <a:normAutofit fontScale="92500" lnSpcReduction="20000"/>
          </a:bodyPr>
          <a:lstStyle/>
          <a:p>
            <a:pPr>
              <a:defRPr/>
            </a:pPr>
            <a:r>
              <a:rPr lang="en-US" b="1" dirty="0" err="1"/>
              <a:t>tem·per·ance</a:t>
            </a:r>
            <a:r>
              <a:rPr lang="en-US" dirty="0"/>
              <a:t> - noun 1. moderation or self-restraint in action, statement, etc.; self-control. </a:t>
            </a:r>
          </a:p>
          <a:p>
            <a:pPr>
              <a:defRPr/>
            </a:pPr>
            <a:r>
              <a:rPr lang="en-US" dirty="0"/>
              <a:t>2. habitual moderation in the indulgence of a natural appetite or passion, especially in the use of alcoholic liquors. </a:t>
            </a:r>
          </a:p>
          <a:p>
            <a:pPr>
              <a:defRPr/>
            </a:pPr>
            <a:r>
              <a:rPr lang="en-US" dirty="0"/>
              <a:t>3. total abstinence from alcoholic liquors.</a:t>
            </a:r>
          </a:p>
          <a:p>
            <a:pPr eaLnBrk="1" hangingPunct="1">
              <a:spcBef>
                <a:spcPct val="0"/>
              </a:spcBef>
              <a:defRPr/>
            </a:pPr>
            <a:endParaRPr lang="en-US" dirty="0"/>
          </a:p>
          <a:p>
            <a:pPr eaLnBrk="1" hangingPunct="1">
              <a:spcBef>
                <a:spcPct val="0"/>
              </a:spcBef>
              <a:defRPr/>
            </a:pPr>
            <a:r>
              <a:rPr lang="en-US" dirty="0"/>
              <a:t>A </a:t>
            </a:r>
            <a:r>
              <a:rPr lang="en-US" b="1" dirty="0"/>
              <a:t>temperance movement</a:t>
            </a:r>
            <a:r>
              <a:rPr lang="en-US" dirty="0"/>
              <a:t> is a social movement against the use of alcoholic beverages. Temperance movements may criticize excessive alcohol use, promote complete abstinence, or pressure the government to enact anti-alcohol legislation.</a:t>
            </a:r>
          </a:p>
          <a:p>
            <a:pPr eaLnBrk="1" hangingPunct="1">
              <a:spcBef>
                <a:spcPct val="0"/>
              </a:spcBef>
              <a:defRPr/>
            </a:pPr>
            <a:endParaRPr lang="en-US" dirty="0"/>
          </a:p>
          <a:p>
            <a:pPr eaLnBrk="1" hangingPunct="1">
              <a:spcBef>
                <a:spcPct val="0"/>
              </a:spcBef>
              <a:defRPr/>
            </a:pPr>
            <a:r>
              <a:rPr lang="en-US" dirty="0"/>
              <a:t>Women’s Christian Temperance Union; Carrie Nation</a:t>
            </a:r>
          </a:p>
          <a:p>
            <a:pPr eaLnBrk="1" hangingPunct="1">
              <a:spcBef>
                <a:spcPct val="0"/>
              </a:spcBef>
              <a:defRPr/>
            </a:pPr>
            <a:endParaRPr lang="en-US" dirty="0"/>
          </a:p>
          <a:p>
            <a:pPr eaLnBrk="1" hangingPunct="1">
              <a:spcBef>
                <a:spcPct val="0"/>
              </a:spcBef>
              <a:defRPr/>
            </a:pPr>
            <a:r>
              <a:rPr lang="en-US" dirty="0"/>
              <a:t>Because of the correlation between drinking and domestic violence—many drunken husbands abused family members—the temperance movement existed alongside various women's rights and other movements, including the Progressive movement, and often the same activists were involved in all of the above. Many notable voices of the time, ranging from Lucy Webb Hayes to Susan B. Anthony, were active in the movement.</a:t>
            </a:r>
          </a:p>
          <a:p>
            <a:pPr eaLnBrk="1" hangingPunct="1">
              <a:spcBef>
                <a:spcPct val="0"/>
              </a:spcBef>
              <a:defRPr/>
            </a:pPr>
            <a:endParaRPr lang="en-US" dirty="0"/>
          </a:p>
          <a:p>
            <a:pPr eaLnBrk="1" hangingPunct="1">
              <a:spcBef>
                <a:spcPct val="0"/>
              </a:spcBef>
              <a:defRPr/>
            </a:pPr>
            <a:r>
              <a:rPr lang="en-US" dirty="0"/>
              <a:t>The </a:t>
            </a:r>
            <a:r>
              <a:rPr lang="en-US" b="1" dirty="0"/>
              <a:t>Eighteenth Amendment</a:t>
            </a:r>
            <a:r>
              <a:rPr lang="en-US" dirty="0"/>
              <a:t> (</a:t>
            </a:r>
            <a:r>
              <a:rPr lang="en-US" b="1" dirty="0"/>
              <a:t>Amendment XVIII</a:t>
            </a:r>
            <a:r>
              <a:rPr lang="en-US" dirty="0"/>
              <a:t>) of the United States Constitution, along with the Volstead Act, which defined "intoxicating liquors" excluding those used for religious purposes and sales throughout the U.S., established Prohibition in the United States. Its ratification was certified on January 16, 1919. It was repealed by the Twenty-first Amendment in 1933, the only instance of an amendment's repeal. </a:t>
            </a:r>
          </a:p>
          <a:p>
            <a:pPr eaLnBrk="1" hangingPunct="1">
              <a:spcBef>
                <a:spcPct val="0"/>
              </a:spcBef>
              <a:defRPr/>
            </a:pPr>
            <a:endParaRPr lang="en-US" dirty="0"/>
          </a:p>
          <a:p>
            <a:pPr eaLnBrk="1" hangingPunct="1">
              <a:spcBef>
                <a:spcPct val="0"/>
              </a:spcBef>
              <a:defRPr/>
            </a:pPr>
            <a:r>
              <a:rPr lang="en-US" dirty="0"/>
              <a:t>Prohibitionists argued that Prohibition would be more effective if enforcement were increased. However, increased efforts to enforce Prohibition simply resulted in the government spending more money, rather than less. The economic cost of Prohibition became especially pronounced during the Great Depression. According to Association Against the Prohibition Amendment (AAPA) and Women's Organization for National Prohibition Reform (WONPR) literature, an estimated $861,000,000 was lost in federal tax revenue from untaxed liquor; $40 million dollars was spent annually on Prohibition enforcement.</a:t>
            </a:r>
            <a:r>
              <a:rPr lang="en-US" baseline="30000" dirty="0"/>
              <a:t> </a:t>
            </a:r>
            <a:r>
              <a:rPr lang="en-US" dirty="0"/>
              <a:t> The AAPA also released a pamphlet claiming that $11,000,000,000 was lost in federal liquor-tax revenue and $310,000,000 was spent on Prohibition enforcement from 1920 to 1931.  This lack of potential funding during a period of economic strife became a crucial part of the campaign for repeal.</a:t>
            </a:r>
          </a:p>
        </p:txBody>
      </p:sp>
      <p:sp>
        <p:nvSpPr>
          <p:cNvPr id="55300" name="Slide Number Placeholder 3">
            <a:extLst>
              <a:ext uri="{FF2B5EF4-FFF2-40B4-BE49-F238E27FC236}">
                <a16:creationId xmlns:a16="http://schemas.microsoft.com/office/drawing/2014/main" id="{4EE385F4-DF21-E946-BE0F-100CD790EC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725D3E5-0F45-904B-B9FD-A369748EAEF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83251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5FF42C94-2EB5-9B4C-BD65-0555320A60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5A44B2C4-F1B4-2049-B0C2-CBC98FA87B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348" name="Slide Number Placeholder 3">
            <a:extLst>
              <a:ext uri="{FF2B5EF4-FFF2-40B4-BE49-F238E27FC236}">
                <a16:creationId xmlns:a16="http://schemas.microsoft.com/office/drawing/2014/main" id="{98801EFB-5F48-1E4A-A387-59239321B2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8996C9-69C1-0542-B61D-4B7709176B7E}"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41557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80AEDB63-88B1-D643-BFBA-DA1E2576B0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B1378EDD-F607-D948-8048-7B6EAA078B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Drunkards Progress. From the first glass to the grave.</a:t>
            </a:r>
          </a:p>
          <a:p>
            <a:r>
              <a:rPr lang="en-US" altLang="en-US"/>
              <a:t>Step 1. A glass with a friend.</a:t>
            </a:r>
          </a:p>
          <a:p>
            <a:r>
              <a:rPr lang="en-US" altLang="en-US"/>
              <a:t>Step 2. A glass to keep the cold out.</a:t>
            </a:r>
          </a:p>
          <a:p>
            <a:r>
              <a:rPr lang="en-US" altLang="en-US"/>
              <a:t>Step 3. A glass too much.</a:t>
            </a:r>
          </a:p>
          <a:p>
            <a:r>
              <a:rPr lang="en-US" altLang="en-US"/>
              <a:t>Step 4. Drunk and riotous.</a:t>
            </a:r>
          </a:p>
          <a:p>
            <a:r>
              <a:rPr lang="en-US" altLang="en-US"/>
              <a:t>Step 5. The summit attained. Jolly companions. A confirmed drunkard.</a:t>
            </a:r>
          </a:p>
          <a:p>
            <a:r>
              <a:rPr lang="en-US" altLang="en-US"/>
              <a:t>Step 6. Poverty and disease.</a:t>
            </a:r>
          </a:p>
          <a:p>
            <a:r>
              <a:rPr lang="en-US" altLang="en-US"/>
              <a:t>Step 7. Forsaken by Friends.</a:t>
            </a:r>
          </a:p>
          <a:p>
            <a:r>
              <a:rPr lang="en-US" altLang="en-US"/>
              <a:t>Step 8. Desperation and crime.</a:t>
            </a:r>
          </a:p>
          <a:p>
            <a:r>
              <a:rPr lang="en-US" altLang="en-US"/>
              <a:t>Step 9. Death by suicide.</a:t>
            </a:r>
          </a:p>
          <a:p>
            <a:endParaRPr lang="en-US" altLang="en-US"/>
          </a:p>
        </p:txBody>
      </p:sp>
      <p:sp>
        <p:nvSpPr>
          <p:cNvPr id="59396" name="Slide Number Placeholder 3">
            <a:extLst>
              <a:ext uri="{FF2B5EF4-FFF2-40B4-BE49-F238E27FC236}">
                <a16:creationId xmlns:a16="http://schemas.microsoft.com/office/drawing/2014/main" id="{39730B4A-68AC-654B-B1F8-AF6A6963E4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E0E091-1671-DA49-86F4-D93D32B70679}"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20959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EDD3B4FE-350D-F048-B62B-337E53ACA1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BE99405D-2D41-5D4E-BE4C-5CB6969A2E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 1879, Willard was elected as president of the National Women’s Temperance Union.  During her nineteen years as president, Willard advocated women’s rights, suffrage, prison reform for women, an eight-hour workday, and improved working conditions in factories.  In 1882, Willard organized the Prohibition Party.  By 1919, the work of Willard and other reformers had created efficient pressure to persuade enough states to ratify the 18</a:t>
            </a:r>
            <a:r>
              <a:rPr lang="en-US" altLang="en-US" baseline="30000"/>
              <a:t>th</a:t>
            </a:r>
            <a:r>
              <a:rPr lang="en-US" altLang="en-US"/>
              <a:t> Amendment, banning the transport, production, and sale of alcoholic drinks.</a:t>
            </a:r>
          </a:p>
        </p:txBody>
      </p:sp>
      <p:sp>
        <p:nvSpPr>
          <p:cNvPr id="61444" name="Slide Number Placeholder 3">
            <a:extLst>
              <a:ext uri="{FF2B5EF4-FFF2-40B4-BE49-F238E27FC236}">
                <a16:creationId xmlns:a16="http://schemas.microsoft.com/office/drawing/2014/main" id="{345F0AC3-BF53-BD40-96F2-97C1FB9237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6D5B2CF-413B-C94A-A204-EF4A2FF79512}"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6536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8B815FAB-5B98-5A43-9DFA-55FB63C23A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B4E40F64-6B1B-174D-BBA0-5C1A2C8384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E51B1F7C-D5FE-6346-9CCD-F9BE90A7A4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AB472C-6F0B-E140-A37A-215EFBFB4BC9}"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00514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173690AC-5C6E-2C4D-886B-DA4C7A692D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2F79B0F3-187A-574A-9F4C-6F13FFA1A2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Throughout  the 1800s there were organized efforts to reform specific problems in society</a:t>
            </a:r>
          </a:p>
          <a:p>
            <a:pPr eaLnBrk="1" hangingPunct="1">
              <a:buFont typeface="Wingdings" pitchFamily="2" charset="2"/>
              <a:buChar char="Ø"/>
            </a:pPr>
            <a:r>
              <a:rPr lang="en-US" altLang="en-US"/>
              <a:t>The </a:t>
            </a:r>
            <a:r>
              <a:rPr lang="en-US" altLang="en-US" i="1"/>
              <a:t>abolitionist</a:t>
            </a:r>
            <a:r>
              <a:rPr lang="en-US" altLang="en-US"/>
              <a:t> movement worked to end slavery</a:t>
            </a:r>
          </a:p>
          <a:p>
            <a:pPr eaLnBrk="1" hangingPunct="1">
              <a:buFont typeface="Wingdings" pitchFamily="2" charset="2"/>
              <a:buChar char="Ø"/>
            </a:pPr>
            <a:r>
              <a:rPr lang="en-US" altLang="en-US" i="1"/>
              <a:t>Temperance</a:t>
            </a:r>
            <a:r>
              <a:rPr lang="en-US" altLang="en-US"/>
              <a:t> activists sought to ban alcohol</a:t>
            </a:r>
          </a:p>
          <a:p>
            <a:pPr eaLnBrk="1" hangingPunct="1">
              <a:buFont typeface="Wingdings" pitchFamily="2" charset="2"/>
              <a:buChar char="Ø"/>
            </a:pPr>
            <a:r>
              <a:rPr lang="en-US" altLang="en-US"/>
              <a:t>The </a:t>
            </a:r>
            <a:r>
              <a:rPr lang="en-US" altLang="en-US" i="1"/>
              <a:t>suffrage</a:t>
            </a:r>
            <a:r>
              <a:rPr lang="en-US" altLang="en-US"/>
              <a:t> movement championed women’s right to vote</a:t>
            </a:r>
          </a:p>
          <a:p>
            <a:pPr eaLnBrk="1" hangingPunct="1">
              <a:buFont typeface="Wingdings" pitchFamily="2" charset="2"/>
              <a:buChar char="Ø"/>
            </a:pPr>
            <a:r>
              <a:rPr lang="en-US" altLang="en-US"/>
              <a:t>Individuals worked to improve conditions in our </a:t>
            </a:r>
            <a:r>
              <a:rPr lang="en-US" altLang="en-US" i="1"/>
              <a:t>prisons and mental health facilities</a:t>
            </a:r>
          </a:p>
          <a:p>
            <a:pPr eaLnBrk="1" hangingPunct="1">
              <a:buFont typeface="Wingdings" pitchFamily="2" charset="2"/>
              <a:buChar char="Ø"/>
            </a:pPr>
            <a:r>
              <a:rPr lang="en-US" altLang="en-US"/>
              <a:t>Volunteers established “</a:t>
            </a:r>
            <a:r>
              <a:rPr lang="en-US" altLang="en-US" i="1"/>
              <a:t>settlement houses</a:t>
            </a:r>
            <a:r>
              <a:rPr lang="en-US" altLang="en-US"/>
              <a:t>” in cities to provide services to poor immigrants</a:t>
            </a:r>
          </a:p>
          <a:p>
            <a:pPr eaLnBrk="1" hangingPunct="1">
              <a:buFont typeface="Wingdings" pitchFamily="2" charset="2"/>
              <a:buChar char="Ø"/>
            </a:pPr>
            <a:endParaRPr lang="en-US" altLang="en-US"/>
          </a:p>
          <a:p>
            <a:pPr eaLnBrk="1" hangingPunct="1">
              <a:buFont typeface="Wingdings" pitchFamily="2" charset="2"/>
              <a:buChar char="Ø"/>
            </a:pPr>
            <a:endParaRPr lang="en-US" altLang="en-US"/>
          </a:p>
          <a:p>
            <a:pPr eaLnBrk="1" hangingPunct="1"/>
            <a:r>
              <a:rPr lang="en-US" altLang="en-US"/>
              <a:t>Gospel – something you believe in strongly, and think others should believe in as well.</a:t>
            </a:r>
          </a:p>
          <a:p>
            <a:pPr eaLnBrk="1" hangingPunct="1"/>
            <a:endParaRPr lang="en-US" altLang="en-US"/>
          </a:p>
          <a:p>
            <a:pPr eaLnBrk="1" hangingPunct="1"/>
            <a:r>
              <a:rPr lang="en-US" altLang="en-US"/>
              <a:t>The Progressive Era started in 1800s, culminated 1900-1920.</a:t>
            </a:r>
          </a:p>
          <a:p>
            <a:pPr eaLnBrk="1" hangingPunct="1">
              <a:spcBef>
                <a:spcPct val="0"/>
              </a:spcBef>
            </a:pPr>
            <a:endParaRPr lang="en-US" altLang="en-US"/>
          </a:p>
        </p:txBody>
      </p:sp>
      <p:sp>
        <p:nvSpPr>
          <p:cNvPr id="10244" name="Slide Number Placeholder 3">
            <a:extLst>
              <a:ext uri="{FF2B5EF4-FFF2-40B4-BE49-F238E27FC236}">
                <a16:creationId xmlns:a16="http://schemas.microsoft.com/office/drawing/2014/main" id="{995F4CCD-2D28-B84B-8125-6FBB84AC37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42F973-7CB5-324A-A983-4F14E7791205}"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27530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99072D76-3C31-0246-A25D-05194735AD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47F6BCAD-3F68-7C49-81EA-871F82C466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Prohibition agents destroying barrels of alcohol.</a:t>
            </a:r>
          </a:p>
        </p:txBody>
      </p:sp>
      <p:sp>
        <p:nvSpPr>
          <p:cNvPr id="65540" name="Slide Number Placeholder 3">
            <a:extLst>
              <a:ext uri="{FF2B5EF4-FFF2-40B4-BE49-F238E27FC236}">
                <a16:creationId xmlns:a16="http://schemas.microsoft.com/office/drawing/2014/main" id="{C0B8B029-44A2-6549-8008-93B96F7014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B0D89F-3D21-BB4D-824F-0CCD4FA2D818}"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89888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3B788FC6-09DF-9F43-A256-B611CA4398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53C69716-CA4D-A54E-A07F-8B5EC2A427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a:p>
            <a:r>
              <a:rPr lang="en-US" altLang="en-US"/>
              <a:t>North Side Gang members following the St. Valentine's Day Massacre, Chicago.  Al Capone</a:t>
            </a:r>
          </a:p>
          <a:p>
            <a:endParaRPr lang="en-US" altLang="en-US"/>
          </a:p>
          <a:p>
            <a:r>
              <a:rPr lang="en-US" altLang="en-US"/>
              <a:t>Detroit police inspecting equipment found in a clandestine underground brewery during the Prohibition era</a:t>
            </a:r>
          </a:p>
          <a:p>
            <a:endParaRPr lang="en-US" altLang="en-US"/>
          </a:p>
          <a:p>
            <a:r>
              <a:rPr lang="en-US" altLang="en-US"/>
              <a:t>Speakeasy – establishment that illegally sells alcoholic beverages.  The term "speakeasy" might have originated in Pennsylvania in 1888, when the Brooks High-License Act raised the state's fee for a saloon license from $50 to $500. The number of licensed bars promptly plummeted, but some bars continued to operate illegally. Kate Hester had run a saloon for years in McKeesport, just outside of Pittsburgh. She refused to pay the new license fee and wanted to keep from drawing attention to her illegal business. When her customers got too rowdy, she would hush them by whispering, "Speak easy, boys! Speak easy!" This expression became common in McKeesport and spread to Pittsburgh.</a:t>
            </a:r>
          </a:p>
          <a:p>
            <a:r>
              <a:rPr lang="en-US" altLang="en-US"/>
              <a:t>An alternative theory is that the term was simply derived from a patron's manner of ordering alcohol without raising suspicion—bartenders would tell patrons to be quiet and "speak easy".</a:t>
            </a:r>
            <a:r>
              <a:rPr lang="en-US" altLang="en-US" baseline="30000"/>
              <a:t>[</a:t>
            </a:r>
            <a:endParaRPr lang="en-US" altLang="en-US"/>
          </a:p>
          <a:p>
            <a:endParaRPr lang="en-US" altLang="en-US"/>
          </a:p>
        </p:txBody>
      </p:sp>
      <p:sp>
        <p:nvSpPr>
          <p:cNvPr id="67588" name="Slide Number Placeholder 3">
            <a:extLst>
              <a:ext uri="{FF2B5EF4-FFF2-40B4-BE49-F238E27FC236}">
                <a16:creationId xmlns:a16="http://schemas.microsoft.com/office/drawing/2014/main" id="{B85B6FAB-AAE8-2843-9AF8-6928ABCB19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886187-8E28-B444-A48B-65B7A2D27D43}"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92961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5E9C87FB-396C-F240-BFDC-DCE0038E82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782F10F5-2AC0-8540-8B14-5C8C387855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E1B35869-59CA-3E49-823F-9F9D45B8E7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8AC00E-2325-064A-B488-5A11D326316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16742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664B2D66-6704-FE41-B84B-4460371008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9026DE01-5568-BC4B-8946-7D05E76594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1684" name="Slide Number Placeholder 3">
            <a:extLst>
              <a:ext uri="{FF2B5EF4-FFF2-40B4-BE49-F238E27FC236}">
                <a16:creationId xmlns:a16="http://schemas.microsoft.com/office/drawing/2014/main" id="{2CCE00EF-A41D-8A46-847E-E0296DA01F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A0E2CD-D098-9245-85FE-362F5A7355CE}"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9154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B607372D-A42D-4B49-B348-DC26C827D6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69EA534A-048D-4798-A046-F430A1FD4E0E}"/>
              </a:ext>
            </a:extLst>
          </p:cNvPr>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7500" lnSpcReduction="20000"/>
          </a:bodyPr>
          <a:lstStyle/>
          <a:p>
            <a:pPr>
              <a:defRPr/>
            </a:pPr>
            <a:r>
              <a:rPr lang="en-US" altLang="en-US" dirty="0"/>
              <a:t>Her research revealed that 728 African American men and women had been lynched in the previous decade.</a:t>
            </a:r>
          </a:p>
          <a:p>
            <a:pPr>
              <a:defRPr/>
            </a:pPr>
            <a:r>
              <a:rPr lang="en-US" dirty="0"/>
              <a:t>In 1889 Thomas Moss, a friend of Wells, opened the People's Grocery in the "Curve," a black neighborhood just outside the Memphis city limits. It did well and competed with a white-owned grocery store across the street. While Wells was out of town in Natchez, Mississippi, a white mob invaded her friends' store. During the altercation, three white men were shot and injured. Moss, and two other black men, named McDowell and Stewart, were arrested and jailed pending trial. A large white lynch mob stormed the jail and killed the three men.</a:t>
            </a:r>
          </a:p>
          <a:p>
            <a:pPr>
              <a:defRPr/>
            </a:pPr>
            <a:r>
              <a:rPr lang="en-US" dirty="0"/>
              <a:t>After the lynching of her friends, Wells wrote in </a:t>
            </a:r>
            <a:r>
              <a:rPr lang="en-US" i="1" dirty="0"/>
              <a:t>Free Speech and Headlight</a:t>
            </a:r>
            <a:r>
              <a:rPr lang="en-US" dirty="0"/>
              <a:t>, urging blacks to leave Memphis:</a:t>
            </a:r>
          </a:p>
          <a:p>
            <a:pPr>
              <a:defRPr/>
            </a:pPr>
            <a:r>
              <a:rPr lang="en-US" dirty="0"/>
              <a:t>There is, therefore, only one thing left to do; save our money and leave a town which will neither protect our lives and property, nor give us a fair trial in the courts, but takes us out and murders us in cold blood when accused by white persons.</a:t>
            </a:r>
          </a:p>
          <a:p>
            <a:pPr>
              <a:defRPr/>
            </a:pPr>
            <a:r>
              <a:rPr lang="en-US" dirty="0"/>
              <a:t>Wells emphasized the public spectacle of the lynching. More than 6,000 blacks did leave Memphis; others organized boycotts of white-owned businesses. After being threatened with violence, she bought a pistol. She later wrote, "They had made me an exile and threatened my life for hinting at the truth.</a:t>
            </a:r>
          </a:p>
          <a:p>
            <a:pPr>
              <a:defRPr/>
            </a:pPr>
            <a:r>
              <a:rPr lang="en-US" dirty="0"/>
              <a:t>The murder of her friends drove Wells to research and document </a:t>
            </a:r>
            <a:r>
              <a:rPr lang="en-US" dirty="0" err="1"/>
              <a:t>lynchings</a:t>
            </a:r>
            <a:r>
              <a:rPr lang="en-US" dirty="0"/>
              <a:t> and their causes. She began investigative journalism by looking at the charges given for the murders. She also officially started her anti-lynching campaign. She spoke on the issue at various black women’s clubs, and raised more than $500 to investigate </a:t>
            </a:r>
            <a:r>
              <a:rPr lang="en-US" dirty="0" err="1"/>
              <a:t>lynchings</a:t>
            </a:r>
            <a:r>
              <a:rPr lang="en-US" dirty="0"/>
              <a:t> and publish her results. Wells found that blacks were lynched for such reasons as failing to pay debts, not appearing to give way to whites, competing with whites economically, and being drunk in public. She found little basis for the frequent claim that blacks were lynched because they had abused or assaulted white women. She published her findings in a pamphlet entitled "Southern Horrors: Lynch Law in All Its Phases.“</a:t>
            </a:r>
            <a:r>
              <a:rPr lang="en-US" baseline="30000" dirty="0"/>
              <a:t>  </a:t>
            </a:r>
            <a:r>
              <a:rPr lang="en-US" dirty="0"/>
              <a:t>She wrote an article that suggested that, unlike the myth that white women were sexually at risk of attacks by black men, most liaisons between black men and white women were consensual. On May 27, 1892, while she was away in Philadelphia, a mob destroyed the offices of the </a:t>
            </a:r>
            <a:r>
              <a:rPr lang="en-US" i="1" dirty="0"/>
              <a:t>Free Speech and Headlight</a:t>
            </a:r>
            <a:r>
              <a:rPr lang="en-US" dirty="0"/>
              <a:t> in retaliation for her controversial articles.</a:t>
            </a:r>
            <a:endParaRPr lang="en-US" altLang="en-US" dirty="0"/>
          </a:p>
        </p:txBody>
      </p:sp>
      <p:sp>
        <p:nvSpPr>
          <p:cNvPr id="73732" name="Slide Number Placeholder 3">
            <a:extLst>
              <a:ext uri="{FF2B5EF4-FFF2-40B4-BE49-F238E27FC236}">
                <a16:creationId xmlns:a16="http://schemas.microsoft.com/office/drawing/2014/main" id="{0409FA9C-C328-834E-B24C-D1243943B7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55E08A-2ECA-A040-8329-B3AB009DAE3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8683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64745A67-5EFF-7042-AC4A-14E37E08F0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A9AE40F7-921C-3944-8E95-283C374C23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While Roosevelt was emotional and enthusiastic, Wilson was cool and logical.  In the election campaign, Wilson promised Americans a “New Freedom” – taming big business, encouraging greater competition, and eliminating special privileges.  Once elected, Wilson quickly pushed several major reforms through Congress.</a:t>
            </a:r>
          </a:p>
          <a:p>
            <a:endParaRPr lang="en-US" altLang="en-US"/>
          </a:p>
          <a:p>
            <a:endParaRPr lang="en-US" altLang="en-US"/>
          </a:p>
        </p:txBody>
      </p:sp>
      <p:sp>
        <p:nvSpPr>
          <p:cNvPr id="75780" name="Slide Number Placeholder 3">
            <a:extLst>
              <a:ext uri="{FF2B5EF4-FFF2-40B4-BE49-F238E27FC236}">
                <a16:creationId xmlns:a16="http://schemas.microsoft.com/office/drawing/2014/main" id="{7C36238C-0968-574E-923F-A87394D845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ABCF32-0436-A040-9C05-3C33C2DC1848}"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50208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73AB884F-A341-704A-A29D-B0FF21548E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0A864E0F-1C98-844E-A2B5-6245072CC4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828" name="Slide Number Placeholder 3">
            <a:extLst>
              <a:ext uri="{FF2B5EF4-FFF2-40B4-BE49-F238E27FC236}">
                <a16:creationId xmlns:a16="http://schemas.microsoft.com/office/drawing/2014/main" id="{C427C541-2132-EE48-A63C-7358861D19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BAF14C-2388-DF47-A3A9-5EF55C4F599F}"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44416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8D1C0066-F04B-AF4B-820C-8C4CD3A7CD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22689C4D-BEA3-A543-A0D6-2CAD17D2FF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876" name="Slide Number Placeholder 3">
            <a:extLst>
              <a:ext uri="{FF2B5EF4-FFF2-40B4-BE49-F238E27FC236}">
                <a16:creationId xmlns:a16="http://schemas.microsoft.com/office/drawing/2014/main" id="{E634B9B2-2154-D845-8169-3E6EE619DE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556932-335F-0148-AADA-83A32D05ECF5}"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22394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85A02DA7-70D5-2B45-9289-C061493186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A41056D2-EFC5-A849-97FC-AA031D8DFF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National Parks map</a:t>
            </a:r>
          </a:p>
        </p:txBody>
      </p:sp>
      <p:sp>
        <p:nvSpPr>
          <p:cNvPr id="81924" name="Slide Number Placeholder 3">
            <a:extLst>
              <a:ext uri="{FF2B5EF4-FFF2-40B4-BE49-F238E27FC236}">
                <a16:creationId xmlns:a16="http://schemas.microsoft.com/office/drawing/2014/main" id="{50263143-74E7-004F-9BA5-2746F522B2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3B0057-1BC4-4442-B3BD-302B8AE1D1B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81742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4ADF3D56-DD39-9142-BC1E-7E39CFDA99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8699AEFE-A492-6848-9DDF-65B1E91DD4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id="{EC6DB9F1-EBDB-5345-98B7-BAFF5B23A3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6EE4C0-98C3-A84D-AB74-CF0417F456A3}"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3204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DE9A668-1B6B-984C-8261-8E015B9863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C2A77536-00F9-4128-A754-FEA2FB4190AF}"/>
              </a:ext>
            </a:extLst>
          </p:cNvPr>
          <p:cNvSpPr>
            <a:spLocks noGrp="1"/>
          </p:cNvSpPr>
          <p:nvPr>
            <p:ph type="body" idx="1"/>
          </p:nvPr>
        </p:nvSpPr>
        <p:spPr bwMode="auto"/>
        <p:txBody>
          <a:bodyPr wrap="square" numCol="1" anchor="t" anchorCtr="0" compatLnSpc="1">
            <a:prstTxWarp prst="textNoShape">
              <a:avLst/>
            </a:prstTxWarp>
            <a:normAutofit fontScale="85000" lnSpcReduction="20000"/>
          </a:bodyPr>
          <a:lstStyle/>
          <a:p>
            <a:pPr eaLnBrk="1" hangingPunct="1">
              <a:defRPr/>
            </a:pPr>
            <a:r>
              <a:rPr lang="en-US" dirty="0"/>
              <a:t>During the Gilded Age in the late 1800s, muckraking journalists called attention to corruption in government, poor working conditions, and poverty in cities.</a:t>
            </a:r>
          </a:p>
          <a:p>
            <a:pPr eaLnBrk="1" hangingPunct="1">
              <a:defRPr/>
            </a:pPr>
            <a:endParaRPr lang="en-US" dirty="0"/>
          </a:p>
          <a:p>
            <a:pPr eaLnBrk="1" hangingPunct="1">
              <a:defRPr/>
            </a:pPr>
            <a:r>
              <a:rPr lang="en-US" dirty="0"/>
              <a:t>While he may never have used the term himself, the origin of the term "muckraker" is attributed to President Theodore Roosevelt, who, during a speech delivered on April 14, 1906, drew on a character from John Bunyan’s 1678 classic, </a:t>
            </a:r>
            <a:r>
              <a:rPr lang="en-US" i="1" dirty="0"/>
              <a:t>Pilgrim’s Progress</a:t>
            </a:r>
            <a:r>
              <a:rPr lang="en-US" dirty="0"/>
              <a:t>, saying:</a:t>
            </a:r>
          </a:p>
          <a:p>
            <a:pPr eaLnBrk="1" hangingPunct="1">
              <a:defRPr/>
            </a:pPr>
            <a:r>
              <a:rPr lang="en-US" i="1" dirty="0"/>
              <a:t>“... you may recall the description of the Man with the Muck-rake, the man who could look no way but downward with the muck-rake in his hands; Who was offered a celestial crown for his muck-rake, but who would neither look up nor regard the crown he was offered, but continued to rake to himself the filth of the floor.”</a:t>
            </a:r>
            <a:endParaRPr lang="en-US" dirty="0"/>
          </a:p>
          <a:p>
            <a:pPr eaLnBrk="1" hangingPunct="1">
              <a:defRPr/>
            </a:pPr>
            <a:r>
              <a:rPr lang="en-US" dirty="0"/>
              <a:t>While cautioning about possible pitfalls of keeping one's attention ever trained downward, "on the muck," Roosevelt emphasized the social benefit of investigative muckraking reporting, saying:</a:t>
            </a:r>
          </a:p>
          <a:p>
            <a:pPr eaLnBrk="1" hangingPunct="1">
              <a:defRPr/>
            </a:pPr>
            <a:r>
              <a:rPr lang="en-US" i="1" dirty="0"/>
              <a:t>There are, in the body politic, economic and social, many and grave evils, and there is urgent necessity for the sternest war upon them. There should be relentless exposure of and attack upon every evil man whether politician or business man, every evil practice, whether in politics, in business, or in social life. I hail as a benefactor every writer or speaker, every man who, on the platform, or in book, magazine, or newspaper, with merciless severity makes such attack, provided always that he in his turn remembers that the attack is of use only if it is absolutely truthful.</a:t>
            </a:r>
            <a:endParaRPr lang="en-US" dirty="0"/>
          </a:p>
          <a:p>
            <a:pPr eaLnBrk="1" hangingPunct="1">
              <a:defRPr/>
            </a:pPr>
            <a:r>
              <a:rPr lang="en-US" dirty="0"/>
              <a:t>—Theodore Roosevelt</a:t>
            </a:r>
          </a:p>
          <a:p>
            <a:pPr eaLnBrk="1" hangingPunct="1">
              <a:defRPr/>
            </a:pPr>
            <a:r>
              <a:rPr lang="en-US" dirty="0"/>
              <a:t>The term eventually came to be used in reference to investigative journalists who reported about and exposed issues such as crime, fraud, waste, public health and safety, graft, illegal financial practices — when found within America and, by association, foreign interests, for example, as partners and co-conspirators. A muckraker's reporting may span businesses and government generally, especially where such have elements of both involved in the same report.</a:t>
            </a:r>
          </a:p>
          <a:p>
            <a:pPr eaLnBrk="1" hangingPunct="1">
              <a:spcBef>
                <a:spcPct val="0"/>
              </a:spcBef>
              <a:defRPr/>
            </a:pPr>
            <a:endParaRPr lang="en-US" dirty="0"/>
          </a:p>
          <a:p>
            <a:pPr eaLnBrk="1" hangingPunct="1">
              <a:spcBef>
                <a:spcPct val="0"/>
              </a:spcBef>
              <a:defRPr/>
            </a:pPr>
            <a:r>
              <a:rPr lang="en-US" dirty="0"/>
              <a:t>Nellie Bly, considered to be the first muckraker; she faked insanity to study a mental institution from within .</a:t>
            </a:r>
          </a:p>
        </p:txBody>
      </p:sp>
      <p:sp>
        <p:nvSpPr>
          <p:cNvPr id="12292" name="Slide Number Placeholder 3">
            <a:extLst>
              <a:ext uri="{FF2B5EF4-FFF2-40B4-BE49-F238E27FC236}">
                <a16:creationId xmlns:a16="http://schemas.microsoft.com/office/drawing/2014/main" id="{5E94F613-0CFD-1343-86C5-B944ED489C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11686A-B1F7-164B-8965-D55ECBF025B1}"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28889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2C25C825-EA66-584A-BC0A-035DD920130D}"/>
              </a:ext>
            </a:extLst>
          </p:cNvPr>
          <p:cNvSpPr>
            <a:spLocks noGrp="1" noRot="1" noChangeAspect="1" noChangeArrowheads="1" noTextEdit="1"/>
          </p:cNvSpPr>
          <p:nvPr>
            <p:ph type="sldImg"/>
          </p:nvPr>
        </p:nvSpPr>
        <p:spPr>
          <a:ln/>
        </p:spPr>
      </p:sp>
      <p:sp>
        <p:nvSpPr>
          <p:cNvPr id="4099" name="Notes Placeholder 2">
            <a:extLst>
              <a:ext uri="{FF2B5EF4-FFF2-40B4-BE49-F238E27FC236}">
                <a16:creationId xmlns:a16="http://schemas.microsoft.com/office/drawing/2014/main" id="{D0009B40-FCF0-3849-BE28-79F8405898C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4100" name="Slide Number Placeholder 3">
            <a:extLst>
              <a:ext uri="{FF2B5EF4-FFF2-40B4-BE49-F238E27FC236}">
                <a16:creationId xmlns:a16="http://schemas.microsoft.com/office/drawing/2014/main" id="{57912DE0-88D1-D740-8F0C-470D0C193BBF}"/>
              </a:ext>
            </a:extLst>
          </p:cNvPr>
          <p:cNvSpPr>
            <a:spLocks noGrp="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43" tIns="45222" rIns="90443" bIns="45222"/>
          <a:lstStyle>
            <a:lvl1pPr defTabSz="922338">
              <a:defRPr sz="5400">
                <a:solidFill>
                  <a:schemeClr val="tx2"/>
                </a:solidFill>
                <a:latin typeface="Times New Roman" panose="02020603050405020304" pitchFamily="18" charset="0"/>
              </a:defRPr>
            </a:lvl1pPr>
            <a:lvl2pPr marL="733425" indent="-282575" defTabSz="922338">
              <a:defRPr sz="5400">
                <a:solidFill>
                  <a:schemeClr val="tx2"/>
                </a:solidFill>
                <a:latin typeface="Times New Roman" panose="02020603050405020304" pitchFamily="18" charset="0"/>
              </a:defRPr>
            </a:lvl2pPr>
            <a:lvl3pPr marL="1130300" indent="-225425" defTabSz="922338">
              <a:defRPr sz="5400">
                <a:solidFill>
                  <a:schemeClr val="tx2"/>
                </a:solidFill>
                <a:latin typeface="Times New Roman" panose="02020603050405020304" pitchFamily="18" charset="0"/>
              </a:defRPr>
            </a:lvl3pPr>
            <a:lvl4pPr marL="1582738" indent="-225425" defTabSz="922338">
              <a:defRPr sz="5400">
                <a:solidFill>
                  <a:schemeClr val="tx2"/>
                </a:solidFill>
                <a:latin typeface="Times New Roman" panose="02020603050405020304" pitchFamily="18" charset="0"/>
              </a:defRPr>
            </a:lvl4pPr>
            <a:lvl5pPr marL="2033588" indent="-225425" defTabSz="922338">
              <a:defRPr sz="5400">
                <a:solidFill>
                  <a:schemeClr val="tx2"/>
                </a:solidFill>
                <a:latin typeface="Times New Roman" panose="02020603050405020304" pitchFamily="18" charset="0"/>
              </a:defRPr>
            </a:lvl5pPr>
            <a:lvl6pPr marL="2490788" indent="-225425" defTabSz="922338" eaLnBrk="0" fontAlgn="base" hangingPunct="0">
              <a:spcBef>
                <a:spcPct val="0"/>
              </a:spcBef>
              <a:spcAft>
                <a:spcPct val="0"/>
              </a:spcAft>
              <a:defRPr sz="5400">
                <a:solidFill>
                  <a:schemeClr val="tx2"/>
                </a:solidFill>
                <a:latin typeface="Times New Roman" panose="02020603050405020304" pitchFamily="18" charset="0"/>
              </a:defRPr>
            </a:lvl6pPr>
            <a:lvl7pPr marL="2947988" indent="-225425" defTabSz="922338" eaLnBrk="0" fontAlgn="base" hangingPunct="0">
              <a:spcBef>
                <a:spcPct val="0"/>
              </a:spcBef>
              <a:spcAft>
                <a:spcPct val="0"/>
              </a:spcAft>
              <a:defRPr sz="5400">
                <a:solidFill>
                  <a:schemeClr val="tx2"/>
                </a:solidFill>
                <a:latin typeface="Times New Roman" panose="02020603050405020304" pitchFamily="18" charset="0"/>
              </a:defRPr>
            </a:lvl7pPr>
            <a:lvl8pPr marL="3405188" indent="-225425" defTabSz="922338" eaLnBrk="0" fontAlgn="base" hangingPunct="0">
              <a:spcBef>
                <a:spcPct val="0"/>
              </a:spcBef>
              <a:spcAft>
                <a:spcPct val="0"/>
              </a:spcAft>
              <a:defRPr sz="5400">
                <a:solidFill>
                  <a:schemeClr val="tx2"/>
                </a:solidFill>
                <a:latin typeface="Times New Roman" panose="02020603050405020304" pitchFamily="18" charset="0"/>
              </a:defRPr>
            </a:lvl8pPr>
            <a:lvl9pPr marL="3862388" indent="-225425" defTabSz="922338" eaLnBrk="0" fontAlgn="base" hangingPunct="0">
              <a:spcBef>
                <a:spcPct val="0"/>
              </a:spcBef>
              <a:spcAft>
                <a:spcPct val="0"/>
              </a:spcAft>
              <a:defRPr sz="5400">
                <a:solidFill>
                  <a:schemeClr val="tx2"/>
                </a:solidFill>
                <a:latin typeface="Times New Roman" panose="02020603050405020304" pitchFamily="18" charset="0"/>
              </a:defRPr>
            </a:lvl9pPr>
          </a:lstStyle>
          <a:p>
            <a:pPr marL="0" marR="0" lvl="0" indent="0" algn="l" defTabSz="922338" rtl="0" eaLnBrk="0" fontAlgn="base" latinLnBrk="0" hangingPunct="0">
              <a:lnSpc>
                <a:spcPct val="100000"/>
              </a:lnSpc>
              <a:spcBef>
                <a:spcPct val="0"/>
              </a:spcBef>
              <a:spcAft>
                <a:spcPct val="0"/>
              </a:spcAft>
              <a:buClrTx/>
              <a:buSzTx/>
              <a:buFontTx/>
              <a:buNone/>
              <a:tabLst/>
              <a:defRPr/>
            </a:pPr>
            <a:fld id="{25E4EA87-6809-FA49-8A9B-FE637DE2809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l" defTabSz="922338"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03673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916014D9-9B79-B54D-AA98-940BA0588168}"/>
              </a:ext>
            </a:extLst>
          </p:cNvPr>
          <p:cNvSpPr>
            <a:spLocks noGrp="1" noRot="1" noChangeAspect="1" noChangeArrowheads="1" noTextEdit="1"/>
          </p:cNvSpPr>
          <p:nvPr>
            <p:ph type="sldImg"/>
          </p:nvPr>
        </p:nvSpPr>
        <p:spPr>
          <a:ln/>
        </p:spPr>
      </p:sp>
      <p:sp>
        <p:nvSpPr>
          <p:cNvPr id="6147" name="Notes Placeholder 2">
            <a:extLst>
              <a:ext uri="{FF2B5EF4-FFF2-40B4-BE49-F238E27FC236}">
                <a16:creationId xmlns:a16="http://schemas.microsoft.com/office/drawing/2014/main" id="{1A74ED41-9BBB-EE41-8F29-A4350A25D988}"/>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t>Sentator Beveridge – “In Support of an American Empire” speech to Congress: We will not renounce our part in the mission of our race, trustee, under God, of the civilization of the world. And we will move forward to our work, not howling out regrets like slaves whipped to their burdens but with gratitude for a task worthy of our strength and thanksgiving to Almighty God that He has marked us as His chosen people, henceforth to lead in the regeneration of the world. </a:t>
            </a:r>
          </a:p>
          <a:p>
            <a:pPr eaLnBrk="1" hangingPunct="1">
              <a:spcBef>
                <a:spcPct val="0"/>
              </a:spcBef>
            </a:pPr>
            <a:endParaRPr lang="en-US" altLang="en-US"/>
          </a:p>
          <a:p>
            <a:pPr eaLnBrk="1" hangingPunct="1">
              <a:spcBef>
                <a:spcPct val="0"/>
              </a:spcBef>
            </a:pPr>
            <a:r>
              <a:rPr lang="en-US" altLang="en-US"/>
              <a:t>Mahan - His concept of "sea power" was based on the idea that the most powerful navy will control the globe; it was most famously presented in </a:t>
            </a:r>
            <a:r>
              <a:rPr lang="en-US" altLang="en-US" i="1"/>
              <a:t>The Influence of Sea Power Upon History, 1660-1783</a:t>
            </a:r>
            <a:r>
              <a:rPr lang="en-US" altLang="en-US"/>
              <a:t> (1890). The concept had an enormous influence in shaping the strategic thought of navies across the world, especially in the United States, Germany, Japan and Britain. His ideas still permeate the U.S. Navy. Has had several ships named after him.  Building a modern navy means the US will have to acquire territory for naval bases.</a:t>
            </a:r>
          </a:p>
          <a:p>
            <a:pPr eaLnBrk="1" hangingPunct="1">
              <a:spcBef>
                <a:spcPct val="0"/>
              </a:spcBef>
            </a:pPr>
            <a:endParaRPr lang="en-US" altLang="en-US"/>
          </a:p>
          <a:p>
            <a:pPr eaLnBrk="1" hangingPunct="1">
              <a:spcBef>
                <a:spcPct val="0"/>
              </a:spcBef>
            </a:pPr>
            <a:r>
              <a:rPr lang="en-US" altLang="en-US"/>
              <a:t>Kipling – White Man’s Burden</a:t>
            </a:r>
          </a:p>
          <a:p>
            <a:pPr eaLnBrk="1" hangingPunct="1">
              <a:spcBef>
                <a:spcPct val="0"/>
              </a:spcBef>
            </a:pPr>
            <a:endParaRPr lang="en-US" altLang="en-US"/>
          </a:p>
          <a:p>
            <a:pPr eaLnBrk="1" hangingPunct="1">
              <a:spcBef>
                <a:spcPct val="0"/>
              </a:spcBef>
            </a:pPr>
            <a:r>
              <a:rPr lang="en-US" altLang="en-US"/>
              <a:t>Josiah Strong – Minister and Missionary. Strong argued that the "Anglo-Saxon race" had a responsibility to "civilize and Christianize" the world, sharing their technology and knowledge of Christianity.</a:t>
            </a:r>
          </a:p>
        </p:txBody>
      </p:sp>
      <p:sp>
        <p:nvSpPr>
          <p:cNvPr id="6148" name="Slide Number Placeholder 3">
            <a:extLst>
              <a:ext uri="{FF2B5EF4-FFF2-40B4-BE49-F238E27FC236}">
                <a16:creationId xmlns:a16="http://schemas.microsoft.com/office/drawing/2014/main" id="{69F11331-655B-4746-8433-6801531BAB79}"/>
              </a:ext>
            </a:extLst>
          </p:cNvPr>
          <p:cNvSpPr>
            <a:spLocks noGrp="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43" tIns="45222" rIns="90443" bIns="45222"/>
          <a:lstStyle>
            <a:lvl1pPr defTabSz="922338">
              <a:defRPr sz="5400">
                <a:solidFill>
                  <a:schemeClr val="tx2"/>
                </a:solidFill>
                <a:latin typeface="Times New Roman" panose="02020603050405020304" pitchFamily="18" charset="0"/>
              </a:defRPr>
            </a:lvl1pPr>
            <a:lvl2pPr marL="733425" indent="-282575" defTabSz="922338">
              <a:defRPr sz="5400">
                <a:solidFill>
                  <a:schemeClr val="tx2"/>
                </a:solidFill>
                <a:latin typeface="Times New Roman" panose="02020603050405020304" pitchFamily="18" charset="0"/>
              </a:defRPr>
            </a:lvl2pPr>
            <a:lvl3pPr marL="1130300" indent="-225425" defTabSz="922338">
              <a:defRPr sz="5400">
                <a:solidFill>
                  <a:schemeClr val="tx2"/>
                </a:solidFill>
                <a:latin typeface="Times New Roman" panose="02020603050405020304" pitchFamily="18" charset="0"/>
              </a:defRPr>
            </a:lvl3pPr>
            <a:lvl4pPr marL="1582738" indent="-225425" defTabSz="922338">
              <a:defRPr sz="5400">
                <a:solidFill>
                  <a:schemeClr val="tx2"/>
                </a:solidFill>
                <a:latin typeface="Times New Roman" panose="02020603050405020304" pitchFamily="18" charset="0"/>
              </a:defRPr>
            </a:lvl4pPr>
            <a:lvl5pPr marL="2033588" indent="-225425" defTabSz="922338">
              <a:defRPr sz="5400">
                <a:solidFill>
                  <a:schemeClr val="tx2"/>
                </a:solidFill>
                <a:latin typeface="Times New Roman" panose="02020603050405020304" pitchFamily="18" charset="0"/>
              </a:defRPr>
            </a:lvl5pPr>
            <a:lvl6pPr marL="2490788" indent="-225425" defTabSz="922338" eaLnBrk="0" fontAlgn="base" hangingPunct="0">
              <a:spcBef>
                <a:spcPct val="0"/>
              </a:spcBef>
              <a:spcAft>
                <a:spcPct val="0"/>
              </a:spcAft>
              <a:defRPr sz="5400">
                <a:solidFill>
                  <a:schemeClr val="tx2"/>
                </a:solidFill>
                <a:latin typeface="Times New Roman" panose="02020603050405020304" pitchFamily="18" charset="0"/>
              </a:defRPr>
            </a:lvl6pPr>
            <a:lvl7pPr marL="2947988" indent="-225425" defTabSz="922338" eaLnBrk="0" fontAlgn="base" hangingPunct="0">
              <a:spcBef>
                <a:spcPct val="0"/>
              </a:spcBef>
              <a:spcAft>
                <a:spcPct val="0"/>
              </a:spcAft>
              <a:defRPr sz="5400">
                <a:solidFill>
                  <a:schemeClr val="tx2"/>
                </a:solidFill>
                <a:latin typeface="Times New Roman" panose="02020603050405020304" pitchFamily="18" charset="0"/>
              </a:defRPr>
            </a:lvl7pPr>
            <a:lvl8pPr marL="3405188" indent="-225425" defTabSz="922338" eaLnBrk="0" fontAlgn="base" hangingPunct="0">
              <a:spcBef>
                <a:spcPct val="0"/>
              </a:spcBef>
              <a:spcAft>
                <a:spcPct val="0"/>
              </a:spcAft>
              <a:defRPr sz="5400">
                <a:solidFill>
                  <a:schemeClr val="tx2"/>
                </a:solidFill>
                <a:latin typeface="Times New Roman" panose="02020603050405020304" pitchFamily="18" charset="0"/>
              </a:defRPr>
            </a:lvl8pPr>
            <a:lvl9pPr marL="3862388" indent="-225425" defTabSz="922338" eaLnBrk="0" fontAlgn="base" hangingPunct="0">
              <a:spcBef>
                <a:spcPct val="0"/>
              </a:spcBef>
              <a:spcAft>
                <a:spcPct val="0"/>
              </a:spcAft>
              <a:defRPr sz="5400">
                <a:solidFill>
                  <a:schemeClr val="tx2"/>
                </a:solidFill>
                <a:latin typeface="Times New Roman" panose="02020603050405020304" pitchFamily="18" charset="0"/>
              </a:defRPr>
            </a:lvl9pPr>
          </a:lstStyle>
          <a:p>
            <a:pPr marL="0" marR="0" lvl="0" indent="0" algn="l" defTabSz="922338" rtl="0" eaLnBrk="0" fontAlgn="base" latinLnBrk="0" hangingPunct="0">
              <a:lnSpc>
                <a:spcPct val="100000"/>
              </a:lnSpc>
              <a:spcBef>
                <a:spcPct val="0"/>
              </a:spcBef>
              <a:spcAft>
                <a:spcPct val="0"/>
              </a:spcAft>
              <a:buClrTx/>
              <a:buSzTx/>
              <a:buFontTx/>
              <a:buNone/>
              <a:tabLst/>
              <a:defRPr/>
            </a:pPr>
            <a:fld id="{C202C5F9-CEED-F24E-9B26-898F9EC881F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l" defTabSz="922338"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84245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6A9320C5-25B7-1848-876A-F66FBD47E5E7}"/>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7B6726E4-96D9-8644-93EF-846B68AD58B4}"/>
              </a:ext>
            </a:extLst>
          </p:cNvPr>
          <p:cNvSpPr>
            <a:spLocks noGrp="1"/>
          </p:cNvSpPr>
          <p:nvPr>
            <p:ph type="body" idx="1"/>
          </p:nvPr>
        </p:nvSpPr>
        <p:spPr>
          <a:xfrm>
            <a:off x="527050" y="4414838"/>
            <a:ext cx="5878513" cy="4184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t>The </a:t>
            </a:r>
            <a:r>
              <a:rPr lang="en-US" altLang="en-US" b="1"/>
              <a:t>American Anti-Imperialist League</a:t>
            </a:r>
            <a:r>
              <a:rPr lang="en-US" altLang="en-US"/>
              <a:t> was an organization established in the United States on June 15, 1898 to battle the American annexation of the Philippines as an insular area. The anti-imperialists opposed the expansion because they believed imperialism violated the credo of republicanism, especially the need for "consent of the governed.“  “We hold that the policy known as imperialism is hostile to liberty, and tends toward militarism”</a:t>
            </a:r>
          </a:p>
          <a:p>
            <a:pPr eaLnBrk="1" hangingPunct="1">
              <a:spcBef>
                <a:spcPct val="0"/>
              </a:spcBef>
            </a:pPr>
            <a:endParaRPr lang="en-US" altLang="en-US"/>
          </a:p>
          <a:p>
            <a:pPr eaLnBrk="1" hangingPunct="1">
              <a:spcBef>
                <a:spcPct val="0"/>
              </a:spcBef>
            </a:pPr>
            <a:r>
              <a:rPr lang="en-US" altLang="en-US"/>
              <a:t>Carnegie - To counter what he perceived as imperialism on the part of the United States, Carnegie personally offered $20 million USD to the Philippines so that the Filipino people could buy their independence from the United States.</a:t>
            </a:r>
            <a:r>
              <a:rPr lang="en-US" altLang="en-US" baseline="30000"/>
              <a:t> </a:t>
            </a:r>
            <a:r>
              <a:rPr lang="en-US" altLang="en-US"/>
              <a:t> However, nothing came of this gesture and the Philippine-American War ensued.</a:t>
            </a:r>
          </a:p>
          <a:p>
            <a:pPr eaLnBrk="1" hangingPunct="1">
              <a:spcBef>
                <a:spcPct val="0"/>
              </a:spcBef>
            </a:pPr>
            <a:r>
              <a:rPr lang="en-US" altLang="en-US"/>
              <a:t>Carnegie opposed the annexation of Cuba by the United States and in this, was successful with many other conservatives who founded an anti-imperialist league that included former presidents of the United States, Grover Cleveland and Benjamin Harrison, and literary figures like Mark Twain.</a:t>
            </a:r>
          </a:p>
          <a:p>
            <a:pPr eaLnBrk="1" hangingPunct="1">
              <a:spcBef>
                <a:spcPct val="0"/>
              </a:spcBef>
            </a:pPr>
            <a:endParaRPr lang="en-US" altLang="en-US"/>
          </a:p>
          <a:p>
            <a:pPr eaLnBrk="1" hangingPunct="1">
              <a:spcBef>
                <a:spcPct val="0"/>
              </a:spcBef>
            </a:pPr>
            <a:r>
              <a:rPr lang="en-US" altLang="en-US"/>
              <a:t>Twain – quote from New York Herald – changed his stance from Imperialist: “I have read carefully the treaty of Paris [between the United States and Spain], and I have seen that we do not intend to free, but to subjugate the people of the Philippines. We have gone there to conquer, not to redeem.... And so I am an anti-imperialist. I am opposed to having the eagle put its talons on any other land.”</a:t>
            </a:r>
          </a:p>
          <a:p>
            <a:pPr eaLnBrk="1" hangingPunct="1">
              <a:spcBef>
                <a:spcPct val="0"/>
              </a:spcBef>
            </a:pPr>
            <a:endParaRPr lang="en-US" altLang="en-US"/>
          </a:p>
          <a:p>
            <a:pPr eaLnBrk="1" hangingPunct="1">
              <a:spcBef>
                <a:spcPct val="0"/>
              </a:spcBef>
            </a:pPr>
            <a:r>
              <a:rPr lang="en-US" altLang="en-US"/>
              <a:t>Read quotes and have stus determine which side – Imperialist or Anti-Imperialist</a:t>
            </a:r>
          </a:p>
        </p:txBody>
      </p:sp>
      <p:sp>
        <p:nvSpPr>
          <p:cNvPr id="8196" name="Slide Number Placeholder 3">
            <a:extLst>
              <a:ext uri="{FF2B5EF4-FFF2-40B4-BE49-F238E27FC236}">
                <a16:creationId xmlns:a16="http://schemas.microsoft.com/office/drawing/2014/main" id="{45D58034-3D54-774F-BE6E-2C2042628212}"/>
              </a:ext>
            </a:extLst>
          </p:cNvPr>
          <p:cNvSpPr>
            <a:spLocks noGrp="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43" tIns="45222" rIns="90443" bIns="45222"/>
          <a:lstStyle>
            <a:lvl1pPr defTabSz="922338">
              <a:defRPr sz="5400">
                <a:solidFill>
                  <a:schemeClr val="tx2"/>
                </a:solidFill>
                <a:latin typeface="Times New Roman" panose="02020603050405020304" pitchFamily="18" charset="0"/>
              </a:defRPr>
            </a:lvl1pPr>
            <a:lvl2pPr marL="733425" indent="-282575" defTabSz="922338">
              <a:defRPr sz="5400">
                <a:solidFill>
                  <a:schemeClr val="tx2"/>
                </a:solidFill>
                <a:latin typeface="Times New Roman" panose="02020603050405020304" pitchFamily="18" charset="0"/>
              </a:defRPr>
            </a:lvl2pPr>
            <a:lvl3pPr marL="1130300" indent="-225425" defTabSz="922338">
              <a:defRPr sz="5400">
                <a:solidFill>
                  <a:schemeClr val="tx2"/>
                </a:solidFill>
                <a:latin typeface="Times New Roman" panose="02020603050405020304" pitchFamily="18" charset="0"/>
              </a:defRPr>
            </a:lvl3pPr>
            <a:lvl4pPr marL="1582738" indent="-225425" defTabSz="922338">
              <a:defRPr sz="5400">
                <a:solidFill>
                  <a:schemeClr val="tx2"/>
                </a:solidFill>
                <a:latin typeface="Times New Roman" panose="02020603050405020304" pitchFamily="18" charset="0"/>
              </a:defRPr>
            </a:lvl4pPr>
            <a:lvl5pPr marL="2033588" indent="-225425" defTabSz="922338">
              <a:defRPr sz="5400">
                <a:solidFill>
                  <a:schemeClr val="tx2"/>
                </a:solidFill>
                <a:latin typeface="Times New Roman" panose="02020603050405020304" pitchFamily="18" charset="0"/>
              </a:defRPr>
            </a:lvl5pPr>
            <a:lvl6pPr marL="2490788" indent="-225425" defTabSz="922338" eaLnBrk="0" fontAlgn="base" hangingPunct="0">
              <a:spcBef>
                <a:spcPct val="0"/>
              </a:spcBef>
              <a:spcAft>
                <a:spcPct val="0"/>
              </a:spcAft>
              <a:defRPr sz="5400">
                <a:solidFill>
                  <a:schemeClr val="tx2"/>
                </a:solidFill>
                <a:latin typeface="Times New Roman" panose="02020603050405020304" pitchFamily="18" charset="0"/>
              </a:defRPr>
            </a:lvl6pPr>
            <a:lvl7pPr marL="2947988" indent="-225425" defTabSz="922338" eaLnBrk="0" fontAlgn="base" hangingPunct="0">
              <a:spcBef>
                <a:spcPct val="0"/>
              </a:spcBef>
              <a:spcAft>
                <a:spcPct val="0"/>
              </a:spcAft>
              <a:defRPr sz="5400">
                <a:solidFill>
                  <a:schemeClr val="tx2"/>
                </a:solidFill>
                <a:latin typeface="Times New Roman" panose="02020603050405020304" pitchFamily="18" charset="0"/>
              </a:defRPr>
            </a:lvl7pPr>
            <a:lvl8pPr marL="3405188" indent="-225425" defTabSz="922338" eaLnBrk="0" fontAlgn="base" hangingPunct="0">
              <a:spcBef>
                <a:spcPct val="0"/>
              </a:spcBef>
              <a:spcAft>
                <a:spcPct val="0"/>
              </a:spcAft>
              <a:defRPr sz="5400">
                <a:solidFill>
                  <a:schemeClr val="tx2"/>
                </a:solidFill>
                <a:latin typeface="Times New Roman" panose="02020603050405020304" pitchFamily="18" charset="0"/>
              </a:defRPr>
            </a:lvl8pPr>
            <a:lvl9pPr marL="3862388" indent="-225425" defTabSz="922338" eaLnBrk="0" fontAlgn="base" hangingPunct="0">
              <a:spcBef>
                <a:spcPct val="0"/>
              </a:spcBef>
              <a:spcAft>
                <a:spcPct val="0"/>
              </a:spcAft>
              <a:defRPr sz="5400">
                <a:solidFill>
                  <a:schemeClr val="tx2"/>
                </a:solidFill>
                <a:latin typeface="Times New Roman" panose="02020603050405020304" pitchFamily="18" charset="0"/>
              </a:defRPr>
            </a:lvl9pPr>
          </a:lstStyle>
          <a:p>
            <a:pPr marL="0" marR="0" lvl="0" indent="0" algn="l" defTabSz="922338" rtl="0" eaLnBrk="0" fontAlgn="base" latinLnBrk="0" hangingPunct="0">
              <a:lnSpc>
                <a:spcPct val="100000"/>
              </a:lnSpc>
              <a:spcBef>
                <a:spcPct val="0"/>
              </a:spcBef>
              <a:spcAft>
                <a:spcPct val="0"/>
              </a:spcAft>
              <a:buClrTx/>
              <a:buSzTx/>
              <a:buFontTx/>
              <a:buNone/>
              <a:tabLst/>
              <a:defRPr/>
            </a:pPr>
            <a:fld id="{109E6194-F3A7-A541-BB85-169B95673DD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l" defTabSz="92233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8412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45356BA0-E7F6-254F-AC01-054B656AAC5B}"/>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9D4D00EB-2A83-6A44-B0EA-B4F46B180AE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10244" name="Slide Number Placeholder 3">
            <a:extLst>
              <a:ext uri="{FF2B5EF4-FFF2-40B4-BE49-F238E27FC236}">
                <a16:creationId xmlns:a16="http://schemas.microsoft.com/office/drawing/2014/main" id="{3751BE1A-73BE-1D40-8736-D9974E620917}"/>
              </a:ext>
            </a:extLst>
          </p:cNvPr>
          <p:cNvSpPr>
            <a:spLocks noGrp="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43" tIns="45222" rIns="90443" bIns="45222"/>
          <a:lstStyle>
            <a:lvl1pPr defTabSz="922338">
              <a:defRPr sz="5400">
                <a:solidFill>
                  <a:schemeClr val="tx2"/>
                </a:solidFill>
                <a:latin typeface="Times New Roman" panose="02020603050405020304" pitchFamily="18" charset="0"/>
              </a:defRPr>
            </a:lvl1pPr>
            <a:lvl2pPr marL="733425" indent="-282575" defTabSz="922338">
              <a:defRPr sz="5400">
                <a:solidFill>
                  <a:schemeClr val="tx2"/>
                </a:solidFill>
                <a:latin typeface="Times New Roman" panose="02020603050405020304" pitchFamily="18" charset="0"/>
              </a:defRPr>
            </a:lvl2pPr>
            <a:lvl3pPr marL="1130300" indent="-225425" defTabSz="922338">
              <a:defRPr sz="5400">
                <a:solidFill>
                  <a:schemeClr val="tx2"/>
                </a:solidFill>
                <a:latin typeface="Times New Roman" panose="02020603050405020304" pitchFamily="18" charset="0"/>
              </a:defRPr>
            </a:lvl3pPr>
            <a:lvl4pPr marL="1582738" indent="-225425" defTabSz="922338">
              <a:defRPr sz="5400">
                <a:solidFill>
                  <a:schemeClr val="tx2"/>
                </a:solidFill>
                <a:latin typeface="Times New Roman" panose="02020603050405020304" pitchFamily="18" charset="0"/>
              </a:defRPr>
            </a:lvl4pPr>
            <a:lvl5pPr marL="2033588" indent="-225425" defTabSz="922338">
              <a:defRPr sz="5400">
                <a:solidFill>
                  <a:schemeClr val="tx2"/>
                </a:solidFill>
                <a:latin typeface="Times New Roman" panose="02020603050405020304" pitchFamily="18" charset="0"/>
              </a:defRPr>
            </a:lvl5pPr>
            <a:lvl6pPr marL="2490788" indent="-225425" defTabSz="922338" eaLnBrk="0" fontAlgn="base" hangingPunct="0">
              <a:spcBef>
                <a:spcPct val="0"/>
              </a:spcBef>
              <a:spcAft>
                <a:spcPct val="0"/>
              </a:spcAft>
              <a:defRPr sz="5400">
                <a:solidFill>
                  <a:schemeClr val="tx2"/>
                </a:solidFill>
                <a:latin typeface="Times New Roman" panose="02020603050405020304" pitchFamily="18" charset="0"/>
              </a:defRPr>
            </a:lvl6pPr>
            <a:lvl7pPr marL="2947988" indent="-225425" defTabSz="922338" eaLnBrk="0" fontAlgn="base" hangingPunct="0">
              <a:spcBef>
                <a:spcPct val="0"/>
              </a:spcBef>
              <a:spcAft>
                <a:spcPct val="0"/>
              </a:spcAft>
              <a:defRPr sz="5400">
                <a:solidFill>
                  <a:schemeClr val="tx2"/>
                </a:solidFill>
                <a:latin typeface="Times New Roman" panose="02020603050405020304" pitchFamily="18" charset="0"/>
              </a:defRPr>
            </a:lvl7pPr>
            <a:lvl8pPr marL="3405188" indent="-225425" defTabSz="922338" eaLnBrk="0" fontAlgn="base" hangingPunct="0">
              <a:spcBef>
                <a:spcPct val="0"/>
              </a:spcBef>
              <a:spcAft>
                <a:spcPct val="0"/>
              </a:spcAft>
              <a:defRPr sz="5400">
                <a:solidFill>
                  <a:schemeClr val="tx2"/>
                </a:solidFill>
                <a:latin typeface="Times New Roman" panose="02020603050405020304" pitchFamily="18" charset="0"/>
              </a:defRPr>
            </a:lvl8pPr>
            <a:lvl9pPr marL="3862388" indent="-225425" defTabSz="922338" eaLnBrk="0" fontAlgn="base" hangingPunct="0">
              <a:spcBef>
                <a:spcPct val="0"/>
              </a:spcBef>
              <a:spcAft>
                <a:spcPct val="0"/>
              </a:spcAft>
              <a:defRPr sz="5400">
                <a:solidFill>
                  <a:schemeClr val="tx2"/>
                </a:solidFill>
                <a:latin typeface="Times New Roman" panose="02020603050405020304" pitchFamily="18" charset="0"/>
              </a:defRPr>
            </a:lvl9pPr>
          </a:lstStyle>
          <a:p>
            <a:pPr marL="0" marR="0" lvl="0" indent="0" algn="l" defTabSz="922338" rtl="0" eaLnBrk="0" fontAlgn="base" latinLnBrk="0" hangingPunct="0">
              <a:lnSpc>
                <a:spcPct val="100000"/>
              </a:lnSpc>
              <a:spcBef>
                <a:spcPct val="0"/>
              </a:spcBef>
              <a:spcAft>
                <a:spcPct val="0"/>
              </a:spcAft>
              <a:buClrTx/>
              <a:buSzTx/>
              <a:buFontTx/>
              <a:buNone/>
              <a:tabLst/>
              <a:defRPr/>
            </a:pPr>
            <a:fld id="{0587D0B8-3695-0D47-A665-83906D5CEBC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l" defTabSz="92233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1630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FCEEC0B2-AAD8-CF42-9BC5-9A6F1621D5AA}"/>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229282A2-F05A-AD49-A76F-DE10B393D36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12292" name="Slide Number Placeholder 3">
            <a:extLst>
              <a:ext uri="{FF2B5EF4-FFF2-40B4-BE49-F238E27FC236}">
                <a16:creationId xmlns:a16="http://schemas.microsoft.com/office/drawing/2014/main" id="{2EAA96BA-3A51-F24D-8CB3-572424C9A94B}"/>
              </a:ext>
            </a:extLst>
          </p:cNvPr>
          <p:cNvSpPr>
            <a:spLocks noGrp="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43" tIns="45222" rIns="90443" bIns="45222"/>
          <a:lstStyle>
            <a:lvl1pPr defTabSz="922338">
              <a:defRPr sz="5400">
                <a:solidFill>
                  <a:schemeClr val="tx2"/>
                </a:solidFill>
                <a:latin typeface="Times New Roman" panose="02020603050405020304" pitchFamily="18" charset="0"/>
              </a:defRPr>
            </a:lvl1pPr>
            <a:lvl2pPr marL="733425" indent="-282575" defTabSz="922338">
              <a:defRPr sz="5400">
                <a:solidFill>
                  <a:schemeClr val="tx2"/>
                </a:solidFill>
                <a:latin typeface="Times New Roman" panose="02020603050405020304" pitchFamily="18" charset="0"/>
              </a:defRPr>
            </a:lvl2pPr>
            <a:lvl3pPr marL="1130300" indent="-225425" defTabSz="922338">
              <a:defRPr sz="5400">
                <a:solidFill>
                  <a:schemeClr val="tx2"/>
                </a:solidFill>
                <a:latin typeface="Times New Roman" panose="02020603050405020304" pitchFamily="18" charset="0"/>
              </a:defRPr>
            </a:lvl3pPr>
            <a:lvl4pPr marL="1582738" indent="-225425" defTabSz="922338">
              <a:defRPr sz="5400">
                <a:solidFill>
                  <a:schemeClr val="tx2"/>
                </a:solidFill>
                <a:latin typeface="Times New Roman" panose="02020603050405020304" pitchFamily="18" charset="0"/>
              </a:defRPr>
            </a:lvl4pPr>
            <a:lvl5pPr marL="2033588" indent="-225425" defTabSz="922338">
              <a:defRPr sz="5400">
                <a:solidFill>
                  <a:schemeClr val="tx2"/>
                </a:solidFill>
                <a:latin typeface="Times New Roman" panose="02020603050405020304" pitchFamily="18" charset="0"/>
              </a:defRPr>
            </a:lvl5pPr>
            <a:lvl6pPr marL="2490788" indent="-225425" defTabSz="922338" eaLnBrk="0" fontAlgn="base" hangingPunct="0">
              <a:spcBef>
                <a:spcPct val="0"/>
              </a:spcBef>
              <a:spcAft>
                <a:spcPct val="0"/>
              </a:spcAft>
              <a:defRPr sz="5400">
                <a:solidFill>
                  <a:schemeClr val="tx2"/>
                </a:solidFill>
                <a:latin typeface="Times New Roman" panose="02020603050405020304" pitchFamily="18" charset="0"/>
              </a:defRPr>
            </a:lvl6pPr>
            <a:lvl7pPr marL="2947988" indent="-225425" defTabSz="922338" eaLnBrk="0" fontAlgn="base" hangingPunct="0">
              <a:spcBef>
                <a:spcPct val="0"/>
              </a:spcBef>
              <a:spcAft>
                <a:spcPct val="0"/>
              </a:spcAft>
              <a:defRPr sz="5400">
                <a:solidFill>
                  <a:schemeClr val="tx2"/>
                </a:solidFill>
                <a:latin typeface="Times New Roman" panose="02020603050405020304" pitchFamily="18" charset="0"/>
              </a:defRPr>
            </a:lvl7pPr>
            <a:lvl8pPr marL="3405188" indent="-225425" defTabSz="922338" eaLnBrk="0" fontAlgn="base" hangingPunct="0">
              <a:spcBef>
                <a:spcPct val="0"/>
              </a:spcBef>
              <a:spcAft>
                <a:spcPct val="0"/>
              </a:spcAft>
              <a:defRPr sz="5400">
                <a:solidFill>
                  <a:schemeClr val="tx2"/>
                </a:solidFill>
                <a:latin typeface="Times New Roman" panose="02020603050405020304" pitchFamily="18" charset="0"/>
              </a:defRPr>
            </a:lvl8pPr>
            <a:lvl9pPr marL="3862388" indent="-225425" defTabSz="922338" eaLnBrk="0" fontAlgn="base" hangingPunct="0">
              <a:spcBef>
                <a:spcPct val="0"/>
              </a:spcBef>
              <a:spcAft>
                <a:spcPct val="0"/>
              </a:spcAft>
              <a:defRPr sz="5400">
                <a:solidFill>
                  <a:schemeClr val="tx2"/>
                </a:solidFill>
                <a:latin typeface="Times New Roman" panose="02020603050405020304" pitchFamily="18" charset="0"/>
              </a:defRPr>
            </a:lvl9pPr>
          </a:lstStyle>
          <a:p>
            <a:pPr marL="0" marR="0" lvl="0" indent="0" algn="l" defTabSz="922338" rtl="0" eaLnBrk="0" fontAlgn="base" latinLnBrk="0" hangingPunct="0">
              <a:lnSpc>
                <a:spcPct val="100000"/>
              </a:lnSpc>
              <a:spcBef>
                <a:spcPct val="0"/>
              </a:spcBef>
              <a:spcAft>
                <a:spcPct val="0"/>
              </a:spcAft>
              <a:buClrTx/>
              <a:buSzTx/>
              <a:buFontTx/>
              <a:buNone/>
              <a:tabLst/>
              <a:defRPr/>
            </a:pPr>
            <a:fld id="{794D81C9-5C5D-904E-A65A-9F78B57D63E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l" defTabSz="922338"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87381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C593106-FBFF-9541-AFEE-03DE8E1FF9EE}"/>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9407DBD6-B287-BF4F-BF04-3EBF6DEF624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51980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7B59EB64-FCEF-1842-8BC8-EF7602296B8F}"/>
              </a:ext>
            </a:extLst>
          </p:cNvPr>
          <p:cNvSpPr>
            <a:spLocks noGrp="1" noRot="1" noChangeAspect="1" noChangeArrowheads="1" noTextEdit="1"/>
          </p:cNvSpPr>
          <p:nvPr>
            <p:ph type="sldImg"/>
          </p:nvPr>
        </p:nvSpPr>
        <p:spPr>
          <a:ln/>
        </p:spPr>
      </p:sp>
      <p:sp>
        <p:nvSpPr>
          <p:cNvPr id="16387" name="Notes Placeholder 2">
            <a:extLst>
              <a:ext uri="{FF2B5EF4-FFF2-40B4-BE49-F238E27FC236}">
                <a16:creationId xmlns:a16="http://schemas.microsoft.com/office/drawing/2014/main" id="{388F1BD6-C46B-4342-B75A-E1DDB7A6779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54947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9903CB13-4EF2-CC4F-960B-20F3E672AEBE}"/>
              </a:ext>
            </a:extLst>
          </p:cNvPr>
          <p:cNvSpPr>
            <a:spLocks noGrp="1" noRot="1" noChangeAspect="1" noChangeArrowheads="1" noTextEdit="1"/>
          </p:cNvSpPr>
          <p:nvPr>
            <p:ph type="sldImg"/>
          </p:nvPr>
        </p:nvSpPr>
        <p:spPr>
          <a:ln/>
        </p:spPr>
      </p:sp>
      <p:sp>
        <p:nvSpPr>
          <p:cNvPr id="18435" name="Notes Placeholder 2">
            <a:extLst>
              <a:ext uri="{FF2B5EF4-FFF2-40B4-BE49-F238E27FC236}">
                <a16:creationId xmlns:a16="http://schemas.microsoft.com/office/drawing/2014/main" id="{93A4B9CF-47C1-F545-AD46-3AF250517C74}"/>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23540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714140C4-78D8-5C4C-9E49-369C9F5139EE}"/>
              </a:ext>
            </a:extLst>
          </p:cNvPr>
          <p:cNvSpPr>
            <a:spLocks noGrp="1" noRot="1" noChangeAspect="1" noChangeArrowheads="1" noTextEdit="1"/>
          </p:cNvSpPr>
          <p:nvPr>
            <p:ph type="sldImg"/>
          </p:nvPr>
        </p:nvSpPr>
        <p:spPr>
          <a:xfrm>
            <a:off x="1114425" y="703263"/>
            <a:ext cx="4629150" cy="3473450"/>
          </a:xfrm>
          <a:ln/>
        </p:spPr>
      </p:sp>
      <p:sp>
        <p:nvSpPr>
          <p:cNvPr id="20483" name="Notes Placeholder 2">
            <a:extLst>
              <a:ext uri="{FF2B5EF4-FFF2-40B4-BE49-F238E27FC236}">
                <a16:creationId xmlns:a16="http://schemas.microsoft.com/office/drawing/2014/main" id="{FC37A49B-F3F9-774D-9537-9933D96AB15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3634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04EA1CF1-053F-7A4A-941D-B4A93373C69E}"/>
              </a:ext>
            </a:extLst>
          </p:cNvPr>
          <p:cNvSpPr>
            <a:spLocks noGrp="1" noRot="1" noChangeAspect="1" noChangeArrowheads="1" noTextEdit="1"/>
          </p:cNvSpPr>
          <p:nvPr>
            <p:ph type="sldImg"/>
          </p:nvPr>
        </p:nvSpPr>
        <p:spPr>
          <a:xfrm>
            <a:off x="1114425" y="703263"/>
            <a:ext cx="4629150" cy="3473450"/>
          </a:xfrm>
          <a:ln/>
        </p:spPr>
      </p:sp>
      <p:sp>
        <p:nvSpPr>
          <p:cNvPr id="22531" name="Notes Placeholder 2">
            <a:extLst>
              <a:ext uri="{FF2B5EF4-FFF2-40B4-BE49-F238E27FC236}">
                <a16:creationId xmlns:a16="http://schemas.microsoft.com/office/drawing/2014/main" id="{D4B4FD9B-86B9-2A43-B732-86BBB4868D17}"/>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Alaska was purchased from the Russian Empire on March 30, 1867, for $7.2 million at about two cents per acre ($4.74/km²). The land went through several administrative changes before becoming an organized territory on May 11, 1912, and the 49th state of the U.S. on January 3, 1959.</a:t>
            </a:r>
          </a:p>
          <a:p>
            <a:endParaRPr lang="en-US" altLang="en-US"/>
          </a:p>
          <a:p>
            <a:r>
              <a:rPr lang="en-US" altLang="en-US"/>
              <a:t>Seward's most famous achievement as Secretary of State was his successful acquisition of Alaska from Russia. On March 30, 1867, he completed negotiations for the territory, which involved the purchase of 586,412 square miles (1,518,800 km²) of territory (more than twice the size of Texas) for $7,200,000, or approximately 2 cents per acre (equivalent to US$95 million in 2005). The purchase of this frontier land was alternately mocked by the public as Seward's Folly, "Seward's Icebox," and Andrew Johnson's "polar bear garden." Alaska celebrates the purchase on Seward's Day, the last Monday of March. When asked what he considered his greatest achievement as Secretary of State, Seward replied "The purchase of Alaska-but it will take the people of the United States a generation before they realize it."</a:t>
            </a:r>
          </a:p>
          <a:p>
            <a:endParaRPr lang="en-US" altLang="en-US"/>
          </a:p>
          <a:p>
            <a:endParaRPr lang="en-US" altLang="en-US"/>
          </a:p>
        </p:txBody>
      </p:sp>
    </p:spTree>
    <p:extLst>
      <p:ext uri="{BB962C8B-B14F-4D97-AF65-F5344CB8AC3E}">
        <p14:creationId xmlns:p14="http://schemas.microsoft.com/office/powerpoint/2010/main" val="418492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578916AE-925E-3A45-B8FA-3FC2307BBB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725D3C2E-0C9C-934A-A45A-366F8E294913}"/>
              </a:ext>
            </a:extLst>
          </p:cNvPr>
          <p:cNvSpPr>
            <a:spLocks noGrp="1"/>
          </p:cNvSpPr>
          <p:nvPr>
            <p:ph type="body" idx="1"/>
          </p:nvPr>
        </p:nvSpPr>
        <p:spPr bwMode="auto">
          <a:xfrm>
            <a:off x="701675" y="4416425"/>
            <a:ext cx="5607050" cy="427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a:p>
            <a:pPr eaLnBrk="1" hangingPunct="1">
              <a:spcBef>
                <a:spcPct val="0"/>
              </a:spcBef>
            </a:pPr>
            <a:r>
              <a:rPr lang="en-US" altLang="en-US"/>
              <a:t>“Umbrella” insurance policies cover a wide range of  situations.</a:t>
            </a:r>
          </a:p>
        </p:txBody>
      </p:sp>
      <p:sp>
        <p:nvSpPr>
          <p:cNvPr id="14340" name="Slide Number Placeholder 3">
            <a:extLst>
              <a:ext uri="{FF2B5EF4-FFF2-40B4-BE49-F238E27FC236}">
                <a16:creationId xmlns:a16="http://schemas.microsoft.com/office/drawing/2014/main" id="{4F105B0E-40D4-5A46-B9E8-2D8B843F8F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8900EA-43E7-434C-AA67-398C6E4B3EB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21252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85640340-85BB-504F-94DE-D21476BA1A55}"/>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F66B080D-0C30-6F41-B607-A0D454EF8865}"/>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49009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16442F3D-04F2-5842-A347-F1362412DC68}"/>
              </a:ext>
            </a:extLst>
          </p:cNvPr>
          <p:cNvSpPr>
            <a:spLocks noGrp="1" noRot="1" noChangeAspect="1" noChangeArrowheads="1" noTextEdit="1"/>
          </p:cNvSpPr>
          <p:nvPr>
            <p:ph type="sldImg"/>
          </p:nvPr>
        </p:nvSpPr>
        <p:spPr>
          <a:xfrm>
            <a:off x="1114425" y="703263"/>
            <a:ext cx="4629150" cy="3473450"/>
          </a:xfrm>
          <a:ln/>
        </p:spPr>
      </p:sp>
      <p:sp>
        <p:nvSpPr>
          <p:cNvPr id="26627" name="Notes Placeholder 2">
            <a:extLst>
              <a:ext uri="{FF2B5EF4-FFF2-40B4-BE49-F238E27FC236}">
                <a16:creationId xmlns:a16="http://schemas.microsoft.com/office/drawing/2014/main" id="{6494E858-1EEA-C046-9462-43A4FA8934E4}"/>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a:t>
            </a:r>
            <a:r>
              <a:rPr lang="en-US" altLang="en-US" b="1"/>
              <a:t>Trans-Alaska Pipeline System</a:t>
            </a:r>
            <a:r>
              <a:rPr lang="en-US" altLang="en-US"/>
              <a:t> (</a:t>
            </a:r>
            <a:r>
              <a:rPr lang="en-US" altLang="en-US" b="1"/>
              <a:t>TAPS</a:t>
            </a:r>
            <a:r>
              <a:rPr lang="en-US" altLang="en-US"/>
              <a:t>), includes the Trans-Alaska Pipeline, 11 pump stations, several hundred miles of feeder pipelines, and the Valdez Marine Terminal. It is commonly called the </a:t>
            </a:r>
            <a:r>
              <a:rPr lang="en-US" altLang="en-US" b="1"/>
              <a:t>Alaska Pipeline</a:t>
            </a:r>
            <a:r>
              <a:rPr lang="en-US" altLang="en-US"/>
              <a:t>, </a:t>
            </a:r>
            <a:r>
              <a:rPr lang="en-US" altLang="en-US" b="1"/>
              <a:t>Trans-Alaska Pipeline</a:t>
            </a:r>
            <a:r>
              <a:rPr lang="en-US" altLang="en-US"/>
              <a:t>, or </a:t>
            </a:r>
            <a:r>
              <a:rPr lang="en-US" altLang="en-US" b="1"/>
              <a:t>Alyeska Pipeline</a:t>
            </a:r>
            <a:r>
              <a:rPr lang="en-US" altLang="en-US"/>
              <a:t>, (or </a:t>
            </a:r>
            <a:r>
              <a:rPr lang="en-US" altLang="en-US" b="1"/>
              <a:t>the Pipeline</a:t>
            </a:r>
            <a:r>
              <a:rPr lang="en-US" altLang="en-US"/>
              <a:t> as referred to in Alaska), but those terms technically apply only to the 800.302 miles (1,287.961 km) of the pipeline with the diameter of 48 inches (122 cm) that conveys oil from Prudhoe Bay, to Valdez, Alaska. The crude oil pipeline is privately owned by the Alyeska Pipeline Service Company.</a:t>
            </a:r>
          </a:p>
          <a:p>
            <a:r>
              <a:rPr lang="en-US" altLang="en-US"/>
              <a:t>The pipeline was built between 1974 and 1977 after the 1973 oil crisis caused a sharp rise in oil prices in the United States. This rise made exploration of the Prudhoe Bay oil field economically feasible. Environmental, legal, and political debates followed the discovery of oil at Prudhoe Bay in 1968, and the pipeline was built only after the oil crisis provoked the passage of legislation designed to remove legal challenges to the project.</a:t>
            </a:r>
          </a:p>
          <a:p>
            <a:r>
              <a:rPr lang="en-US" altLang="en-US"/>
              <a:t>The task of building the pipeline had to address a wide range of difficulties, stemming mainly from the extreme cold and the difficult, isolated terrain. The construction of the pipeline was one of the first large-scale projects to deal with problems caused by permafrost, and special construction techniques had to be developed to cope with the frozen ground. The project attracted tens of thousands of workers to Alaska, causing a boomtown atmosphere in Valdez, Fairbanks, and Anchorage.</a:t>
            </a:r>
          </a:p>
          <a:p>
            <a:endParaRPr lang="en-US" altLang="en-US"/>
          </a:p>
        </p:txBody>
      </p:sp>
    </p:spTree>
    <p:extLst>
      <p:ext uri="{BB962C8B-B14F-4D97-AF65-F5344CB8AC3E}">
        <p14:creationId xmlns:p14="http://schemas.microsoft.com/office/powerpoint/2010/main" val="4046201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05DAB1D9-F31D-2241-B45C-EC5559CB1C2A}"/>
              </a:ext>
            </a:extLst>
          </p:cNvPr>
          <p:cNvSpPr>
            <a:spLocks noGrp="1" noRot="1" noChangeAspect="1" noChangeArrowheads="1" noTextEdit="1"/>
          </p:cNvSpPr>
          <p:nvPr>
            <p:ph type="sldImg"/>
          </p:nvPr>
        </p:nvSpPr>
        <p:spPr>
          <a:xfrm>
            <a:off x="1114425" y="703263"/>
            <a:ext cx="4629150" cy="3473450"/>
          </a:xfrm>
          <a:ln/>
        </p:spPr>
      </p:sp>
      <p:sp>
        <p:nvSpPr>
          <p:cNvPr id="28675" name="Notes Placeholder 2">
            <a:extLst>
              <a:ext uri="{FF2B5EF4-FFF2-40B4-BE49-F238E27FC236}">
                <a16:creationId xmlns:a16="http://schemas.microsoft.com/office/drawing/2014/main" id="{C8BA2F43-280C-7542-8563-4ED7099B9C9F}"/>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Hawaii</a:t>
            </a:r>
            <a:r>
              <a:rPr lang="en-US" altLang="en-US"/>
              <a:t> is the newest of the 50 U.S. states (August 21, 1959), and is the only U.S. state made up entirely of islands. It occupies most of an archipelago in the central Pacific Ocean, southwest of the continental United States, southeast of Japan, and northeast of Australia. Hawaii’s natural beauty, warm tropical climate, inviting waters and waves, and active volcanoes make it a popular destination for tourists, surfers, biologists, and volcanologists alike. Due to its mid-Pacific location, Hawaii has many North American and Asian influences along with its own vibrant native culture. Hawaii has over a million permanent residents along with many visitors and U.S. military personnel.</a:t>
            </a:r>
          </a:p>
          <a:p>
            <a:endParaRPr lang="en-US" altLang="en-US"/>
          </a:p>
          <a:p>
            <a:r>
              <a:rPr lang="en-US" altLang="en-US"/>
              <a:t>Hawaii is one of four states that were independent prior to becoming part of the United States, along with the Vermont Republic (1791), the Republic of Texas (1845), and the California Republic (1846), and one of two (Texas was the other) with formal diplomatic recognition internationally.</a:t>
            </a:r>
            <a:r>
              <a:rPr lang="en-US" altLang="en-US" baseline="30000"/>
              <a:t> </a:t>
            </a:r>
            <a:r>
              <a:rPr lang="en-US" altLang="en-US"/>
              <a:t> The Kingdom of Hawaii was sovereign from 1810 until 1893 when the monarchy was overthrown by resident American (and some European) businessmen. It was an independent republic from 1894 until 1898, when it was annexed by the United States as a territory, becoming a state in 1959.</a:t>
            </a:r>
          </a:p>
        </p:txBody>
      </p:sp>
    </p:spTree>
    <p:extLst>
      <p:ext uri="{BB962C8B-B14F-4D97-AF65-F5344CB8AC3E}">
        <p14:creationId xmlns:p14="http://schemas.microsoft.com/office/powerpoint/2010/main" val="2566111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0618BEFA-BA3B-0D4F-9230-7233296D9772}"/>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97107E16-6428-464D-AD20-92D8F9244A9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Dole plantation, Oahu Hawaii</a:t>
            </a:r>
          </a:p>
          <a:p>
            <a:endParaRPr lang="en-US" altLang="en-US"/>
          </a:p>
          <a:p>
            <a:r>
              <a:rPr lang="en-US" altLang="en-US"/>
              <a:t>The company traces its origin to the 1851 establishment of Castle &amp; Cooke by missionaries Samuel Northrup Castle and Amos Starr Cooke. Castle &amp; Cooke rapidly became one of the largest companies in Hawaii, investing in shipping, railroad construction, sugar production, and seafood packing. The other half of Dole's corporate heritage, the </a:t>
            </a:r>
            <a:r>
              <a:rPr lang="en-US" altLang="en-US" b="1"/>
              <a:t>Hawaiian Pineapple Company</a:t>
            </a:r>
            <a:r>
              <a:rPr lang="en-US" altLang="en-US"/>
              <a:t>, was founded in 1901 by James Dole, who opened his first pineapple plantation in the central plateau of the Hawaiian island of Oahu. Sanford Dole, the cousin of James, had been president of the Republic of Hawaii from 1894 after the overthrow of the Kingdom of Hawaii (her last monarch, Queen Liliʻuokalani), and first governor of the Territory of Hawaii until 1903.</a:t>
            </a:r>
            <a:r>
              <a:rPr lang="en-US" altLang="en-US" baseline="30000"/>
              <a:t> </a:t>
            </a:r>
            <a:r>
              <a:rPr lang="en-US" altLang="en-US"/>
              <a:t> The annexation of Hawaii to the United States made selling agricultural products to the mainland much more profitable, since they would never be subject to import tariffs.</a:t>
            </a:r>
          </a:p>
        </p:txBody>
      </p:sp>
    </p:spTree>
    <p:extLst>
      <p:ext uri="{BB962C8B-B14F-4D97-AF65-F5344CB8AC3E}">
        <p14:creationId xmlns:p14="http://schemas.microsoft.com/office/powerpoint/2010/main" val="1393871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9091BBE7-BDD0-0848-8A56-DCE342408226}"/>
              </a:ext>
            </a:extLst>
          </p:cNvPr>
          <p:cNvSpPr>
            <a:spLocks noGrp="1" noRot="1" noChangeAspect="1" noChangeArrowheads="1" noTextEdit="1"/>
          </p:cNvSpPr>
          <p:nvPr>
            <p:ph type="sldImg"/>
          </p:nvPr>
        </p:nvSpPr>
        <p:spPr>
          <a:xfrm>
            <a:off x="1114425" y="703263"/>
            <a:ext cx="4629150" cy="3473450"/>
          </a:xfrm>
          <a:ln/>
        </p:spPr>
      </p:sp>
      <p:sp>
        <p:nvSpPr>
          <p:cNvPr id="32771" name="Notes Placeholder 2">
            <a:extLst>
              <a:ext uri="{FF2B5EF4-FFF2-40B4-BE49-F238E27FC236}">
                <a16:creationId xmlns:a16="http://schemas.microsoft.com/office/drawing/2014/main" id="{1386DA10-DB03-4B46-B66D-79497C6665C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Liliʻuokalani</a:t>
            </a:r>
            <a:r>
              <a:rPr lang="en-US" altLang="en-US"/>
              <a:t> (2 September 1838 – 11 November 1917), born </a:t>
            </a:r>
            <a:r>
              <a:rPr lang="en-US" altLang="en-US" b="1"/>
              <a:t>Lydia Kamakaʻeha Kaola Maliʻi Liliʻuokalani</a:t>
            </a:r>
            <a:r>
              <a:rPr lang="en-US" altLang="en-US"/>
              <a:t>, was the last monarch and only queen regnantof the Kingdom of Hawaiʻi. </a:t>
            </a:r>
          </a:p>
        </p:txBody>
      </p:sp>
    </p:spTree>
    <p:extLst>
      <p:ext uri="{BB962C8B-B14F-4D97-AF65-F5344CB8AC3E}">
        <p14:creationId xmlns:p14="http://schemas.microsoft.com/office/powerpoint/2010/main" val="10322452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25478494-774C-A542-AE97-106EF86518BA}"/>
              </a:ext>
            </a:extLst>
          </p:cNvPr>
          <p:cNvSpPr>
            <a:spLocks noGrp="1" noRot="1" noChangeAspect="1" noChangeArrowheads="1" noTextEdit="1"/>
          </p:cNvSpPr>
          <p:nvPr>
            <p:ph type="sldImg"/>
          </p:nvPr>
        </p:nvSpPr>
        <p:spPr>
          <a:xfrm>
            <a:off x="1114425" y="703263"/>
            <a:ext cx="4629150" cy="3473450"/>
          </a:xfrm>
          <a:ln/>
        </p:spPr>
      </p:sp>
      <p:sp>
        <p:nvSpPr>
          <p:cNvPr id="34819" name="Notes Placeholder 2">
            <a:extLst>
              <a:ext uri="{FF2B5EF4-FFF2-40B4-BE49-F238E27FC236}">
                <a16:creationId xmlns:a16="http://schemas.microsoft.com/office/drawing/2014/main" id="{55CF9120-8F69-7540-8381-C2FE6FF1AB95}"/>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Ship's landing force at the time of the overthrow of the Hawaiian monarchy, January 1893</a:t>
            </a:r>
          </a:p>
        </p:txBody>
      </p:sp>
    </p:spTree>
    <p:extLst>
      <p:ext uri="{BB962C8B-B14F-4D97-AF65-F5344CB8AC3E}">
        <p14:creationId xmlns:p14="http://schemas.microsoft.com/office/powerpoint/2010/main" val="1500574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9EED95D1-F4A7-FD40-B47D-FCE167392AC0}"/>
              </a:ext>
            </a:extLst>
          </p:cNvPr>
          <p:cNvSpPr>
            <a:spLocks noGrp="1" noRot="1" noChangeAspect="1" noChangeArrowheads="1" noTextEdit="1"/>
          </p:cNvSpPr>
          <p:nvPr>
            <p:ph type="sldImg"/>
          </p:nvPr>
        </p:nvSpPr>
        <p:spPr>
          <a:xfrm>
            <a:off x="1114425" y="703263"/>
            <a:ext cx="4629150" cy="3473450"/>
          </a:xfrm>
          <a:ln/>
        </p:spPr>
      </p:sp>
      <p:sp>
        <p:nvSpPr>
          <p:cNvPr id="36867" name="Notes Placeholder 2">
            <a:extLst>
              <a:ext uri="{FF2B5EF4-FFF2-40B4-BE49-F238E27FC236}">
                <a16:creationId xmlns:a16="http://schemas.microsoft.com/office/drawing/2014/main" id="{3A49AAB0-BF58-2C41-9BDA-7394DDBEDC4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On 4 July 1894, the Republic of Hawaiʻi was proclaimed and Sanford B. Dole, one of the first people who originally called on the institution of the monarchy to be abolished, became President. The Republic of Hawaiʻi was recognized by the United States government as a protectorate</a:t>
            </a:r>
          </a:p>
          <a:p>
            <a:endParaRPr lang="en-US" altLang="en-US"/>
          </a:p>
          <a:p>
            <a:r>
              <a:rPr lang="en-US" altLang="en-US"/>
              <a:t>Sanford B Dole – territorial governor of Hawaii</a:t>
            </a:r>
          </a:p>
        </p:txBody>
      </p:sp>
    </p:spTree>
    <p:extLst>
      <p:ext uri="{BB962C8B-B14F-4D97-AF65-F5344CB8AC3E}">
        <p14:creationId xmlns:p14="http://schemas.microsoft.com/office/powerpoint/2010/main" val="16840118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AE295391-3659-CF4D-A220-F7CD562C1671}"/>
              </a:ext>
            </a:extLst>
          </p:cNvPr>
          <p:cNvSpPr>
            <a:spLocks noGrp="1" noRot="1" noChangeAspect="1" noChangeArrowheads="1" noTextEdit="1"/>
          </p:cNvSpPr>
          <p:nvPr>
            <p:ph type="sldImg"/>
          </p:nvPr>
        </p:nvSpPr>
        <p:spPr>
          <a:xfrm>
            <a:off x="1114425" y="703263"/>
            <a:ext cx="4629150" cy="3473450"/>
          </a:xfrm>
          <a:ln/>
        </p:spPr>
      </p:sp>
      <p:sp>
        <p:nvSpPr>
          <p:cNvPr id="38915" name="Notes Placeholder 2">
            <a:extLst>
              <a:ext uri="{FF2B5EF4-FFF2-40B4-BE49-F238E27FC236}">
                <a16:creationId xmlns:a16="http://schemas.microsoft.com/office/drawing/2014/main" id="{15E13DAC-C178-B349-93B0-4F6B75217775}"/>
              </a:ext>
            </a:extLst>
          </p:cNvPr>
          <p:cNvSpPr>
            <a:spLocks noGrp="1"/>
          </p:cNvSpPr>
          <p:nvPr>
            <p:ph type="body" idx="1"/>
          </p:nvPr>
        </p:nvSpPr>
        <p:spPr>
          <a:xfrm>
            <a:off x="527050" y="4414838"/>
            <a:ext cx="5878513" cy="4184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Charge of the Rough Riders at San Juan Hill</a:t>
            </a:r>
          </a:p>
          <a:p>
            <a:endParaRPr lang="en-US" altLang="en-US"/>
          </a:p>
          <a:p>
            <a:r>
              <a:rPr lang="en-US" altLang="en-US"/>
              <a:t>The </a:t>
            </a:r>
            <a:r>
              <a:rPr lang="en-US" altLang="en-US" b="1"/>
              <a:t>Spanish–American War</a:t>
            </a:r>
            <a:r>
              <a:rPr lang="en-US" altLang="en-US"/>
              <a:t> was a conflict in 1898 between Spain and the United States.  Revolts against Spanish rule had been endemic for decades in Cuba and were closely watched by Americans; there had been war scares before, as in the Virginius Affair in 1873. By 1897–98 American public opinion grew more angry at reports of Spanish atrocities, magnified by the "yellow journalism". After the mysterious sinking of the American battleship </a:t>
            </a:r>
            <a:r>
              <a:rPr lang="en-US" altLang="en-US" i="1"/>
              <a:t>Maine</a:t>
            </a:r>
            <a:r>
              <a:rPr lang="en-US" altLang="en-US"/>
              <a:t> in Havana harbor, political pressures from the Democratic Party pushed the government headed by President William McKinley, a Republican, into a war McKinley had wished to avoid.</a:t>
            </a:r>
            <a:r>
              <a:rPr lang="en-US" altLang="en-US" baseline="30000"/>
              <a:t> </a:t>
            </a:r>
            <a:r>
              <a:rPr lang="en-US" altLang="en-US"/>
              <a:t> Compromise proved impossible, resulting in an ultimatum sent to Madrid, which was not accepted.</a:t>
            </a:r>
            <a:r>
              <a:rPr lang="en-US" altLang="en-US" baseline="30000"/>
              <a:t> </a:t>
            </a:r>
            <a:r>
              <a:rPr lang="en-US" altLang="en-US"/>
              <a:t> First Madrid, then Washington, formally declared war.</a:t>
            </a:r>
          </a:p>
          <a:p>
            <a:r>
              <a:rPr lang="en-US" altLang="en-US"/>
              <a:t>Although the main issue was Cuban independence, the ten-week war was fought in both the Caribbean and the Pacific. A series of one-sided American naval and military victories followed on all fronts, owing to their numerical superiority in most of the battles and despite the good performance of some of the Spanish infantry units.</a:t>
            </a:r>
            <a:r>
              <a:rPr lang="en-US" altLang="en-US" baseline="30000"/>
              <a:t> </a:t>
            </a:r>
            <a:r>
              <a:rPr lang="en-US" altLang="en-US"/>
              <a:t> The outcome was the 1898 Treaty of Paris—which was favorable to the U.S.—followed by temporary American control of Cuba and indefinite colonial authority over Puerto Rico, Guam and the Philippines. The defeat and subsequent end of the Spanish Empire was a profound shock for Spain's national psyche. The victor gained several island possessions spanning the globe and a rancorous new debate over the wisdom of imperialism</a:t>
            </a:r>
          </a:p>
          <a:p>
            <a:endParaRPr lang="en-US" altLang="en-US"/>
          </a:p>
        </p:txBody>
      </p:sp>
    </p:spTree>
    <p:extLst>
      <p:ext uri="{BB962C8B-B14F-4D97-AF65-F5344CB8AC3E}">
        <p14:creationId xmlns:p14="http://schemas.microsoft.com/office/powerpoint/2010/main" val="1729668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3F2D7300-0DA7-0942-A37F-F51723AEE21F}"/>
              </a:ext>
            </a:extLst>
          </p:cNvPr>
          <p:cNvSpPr>
            <a:spLocks noGrp="1" noRot="1" noChangeAspect="1" noChangeArrowheads="1" noTextEdit="1"/>
          </p:cNvSpPr>
          <p:nvPr>
            <p:ph type="sldImg"/>
          </p:nvPr>
        </p:nvSpPr>
        <p:spPr>
          <a:xfrm>
            <a:off x="1114425" y="703263"/>
            <a:ext cx="4629150" cy="3473450"/>
          </a:xfrm>
          <a:ln/>
        </p:spPr>
      </p:sp>
      <p:sp>
        <p:nvSpPr>
          <p:cNvPr id="41987" name="Notes Placeholder 2">
            <a:extLst>
              <a:ext uri="{FF2B5EF4-FFF2-40B4-BE49-F238E27FC236}">
                <a16:creationId xmlns:a16="http://schemas.microsoft.com/office/drawing/2014/main" id="{E043C24B-0184-E847-9337-C07BCDAEE92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Spanish (Catalan) satirical drawing published at "la Campana de Gràcia" (1896), criticizing the United States behavior regarding Cuba.</a:t>
            </a:r>
          </a:p>
          <a:p>
            <a:endParaRPr lang="en-US" altLang="en-US"/>
          </a:p>
        </p:txBody>
      </p:sp>
    </p:spTree>
    <p:extLst>
      <p:ext uri="{BB962C8B-B14F-4D97-AF65-F5344CB8AC3E}">
        <p14:creationId xmlns:p14="http://schemas.microsoft.com/office/powerpoint/2010/main" val="4294002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AC8E6C1A-678B-074F-84A8-B2000CF619A7}"/>
              </a:ext>
            </a:extLst>
          </p:cNvPr>
          <p:cNvSpPr>
            <a:spLocks noGrp="1" noRot="1" noChangeAspect="1" noChangeArrowheads="1" noTextEdit="1"/>
          </p:cNvSpPr>
          <p:nvPr>
            <p:ph type="sldImg"/>
          </p:nvPr>
        </p:nvSpPr>
        <p:spPr>
          <a:xfrm>
            <a:off x="1114425" y="703263"/>
            <a:ext cx="4629150" cy="3473450"/>
          </a:xfrm>
          <a:ln/>
        </p:spPr>
      </p:sp>
      <p:sp>
        <p:nvSpPr>
          <p:cNvPr id="44035" name="Notes Placeholder 2">
            <a:extLst>
              <a:ext uri="{FF2B5EF4-FFF2-40B4-BE49-F238E27FC236}">
                <a16:creationId xmlns:a16="http://schemas.microsoft.com/office/drawing/2014/main" id="{48AECAFD-706C-E844-9345-D86D76ABEA3F}"/>
              </a:ext>
            </a:extLst>
          </p:cNvPr>
          <p:cNvSpPr>
            <a:spLocks noGrp="1"/>
          </p:cNvSpPr>
          <p:nvPr>
            <p:ph type="body" idx="1"/>
          </p:nvPr>
        </p:nvSpPr>
        <p:spPr>
          <a:xfrm>
            <a:off x="601663" y="4414838"/>
            <a:ext cx="5654675" cy="4184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Spanish colonies:  Cuba, Phillipines, Guam, Puerto Rico.</a:t>
            </a:r>
          </a:p>
          <a:p>
            <a:endParaRPr lang="en-US" altLang="en-US"/>
          </a:p>
          <a:p>
            <a:r>
              <a:rPr lang="en-US" altLang="en-US"/>
              <a:t>He was made governor of Cuba with full powers to suppress the insurgency (rebellion was widespread in Cuba) and restore the island to political order and its sugar production to greater profitability. He came to the same conclusions as his predecessors as well--that to win Cuba back for Spain, he would have to separate the rebels from the civilians by putting the latter in safe havens, protected by loyal Spanish troops. By the end of 1897, General Weyler had relocated more than 300,000 into such "reconcentration camps." In 1896, General Weyler of Spain implemented the first wave of the Spanish "Reconcentracion Policy" that sent thousands of Cubans into concentration camps. Under Weyler's policy, the rural population had eight days to move into designated camps located in fortified towns; any person who failed to obey was shot. The housing in these areas was typically abandoned, decaying, roofless, and virtually unihabitable. Food was scarce and famine and disease quickly swept through the camps. By 1898, one third of Cuba's population had been forcibly sent into the concentration camps. Over 400,000 Cubans died as a result of the Spanish Reconcentration Policy. </a:t>
            </a:r>
          </a:p>
          <a:p>
            <a:endParaRPr lang="en-US" altLang="en-US"/>
          </a:p>
          <a:p>
            <a:r>
              <a:rPr lang="en-US" altLang="en-US"/>
              <a:t>Although he was successful moving vast numbers of people, he failed to provide for them adequately. Consequently, these areas became cesspools of hunger and disease, where many hundreds of thousands died.</a:t>
            </a:r>
          </a:p>
          <a:p>
            <a:endParaRPr lang="en-US" altLang="en-US"/>
          </a:p>
        </p:txBody>
      </p:sp>
    </p:spTree>
    <p:extLst>
      <p:ext uri="{BB962C8B-B14F-4D97-AF65-F5344CB8AC3E}">
        <p14:creationId xmlns:p14="http://schemas.microsoft.com/office/powerpoint/2010/main" val="1638745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744B3535-0C9B-8549-87F8-F4B2C2B3F8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0642F390-E2C6-624D-9B10-E24CD94B32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a:t>
            </a:r>
            <a:r>
              <a:rPr lang="en-US" altLang="en-US" b="1"/>
              <a:t>Sherman Antitrust Act</a:t>
            </a:r>
            <a:r>
              <a:rPr lang="en-US" altLang="en-US"/>
              <a:t> requires the United States Federal government to investigate and pursue trusts, companies and organizations suspected of violating the Act. It was the first Federal statute to limit cartels and monopolies, and today still forms the basis for most antitrust litigation by the United States federal government.</a:t>
            </a:r>
          </a:p>
          <a:p>
            <a:pPr eaLnBrk="1" hangingPunct="1">
              <a:spcBef>
                <a:spcPct val="0"/>
              </a:spcBef>
            </a:pPr>
            <a:endParaRPr lang="en-US" altLang="en-US"/>
          </a:p>
          <a:p>
            <a:pPr eaLnBrk="1" hangingPunct="1"/>
            <a:r>
              <a:rPr lang="en-US" altLang="en-US"/>
              <a:t>The Clayton Antitrust Act, passed in 1914, proscribes certain additional activities that had been discovered to fall outside the scope of the Sherman Antitrust Act. For example, the Clayton Act added certain practices to the list of impermissible activities:</a:t>
            </a:r>
          </a:p>
          <a:p>
            <a:pPr eaLnBrk="1" hangingPunct="1"/>
            <a:r>
              <a:rPr lang="en-US" altLang="en-US"/>
              <a:t>price discrimination between different purchasers, if such discrimination tends to create a monopoly</a:t>
            </a:r>
          </a:p>
          <a:p>
            <a:pPr eaLnBrk="1" hangingPunct="1"/>
            <a:r>
              <a:rPr lang="en-US" altLang="en-US"/>
              <a:t>exclusive dealing agreements</a:t>
            </a:r>
          </a:p>
          <a:p>
            <a:pPr eaLnBrk="1" hangingPunct="1"/>
            <a:r>
              <a:rPr lang="en-US" altLang="en-US"/>
              <a:t>tying arrangements</a:t>
            </a:r>
          </a:p>
          <a:p>
            <a:pPr eaLnBrk="1" hangingPunct="1"/>
            <a:r>
              <a:rPr lang="en-US" altLang="en-US"/>
              <a:t>mergers and acquisitions that substantially reduce market competition.</a:t>
            </a:r>
          </a:p>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227B3F5D-DE34-4E4B-90E4-1B89574696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EF6766-B41C-DC47-8369-4FFE5CBA20C8}"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5900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ED2055AD-C4E0-6D44-9109-692C75EAD447}"/>
              </a:ext>
            </a:extLst>
          </p:cNvPr>
          <p:cNvSpPr>
            <a:spLocks noGrp="1" noRot="1" noChangeAspect="1" noChangeArrowheads="1" noTextEdit="1"/>
          </p:cNvSpPr>
          <p:nvPr>
            <p:ph type="sldImg"/>
          </p:nvPr>
        </p:nvSpPr>
        <p:spPr>
          <a:ln/>
        </p:spPr>
      </p:sp>
      <p:sp>
        <p:nvSpPr>
          <p:cNvPr id="46083" name="Notes Placeholder 2">
            <a:extLst>
              <a:ext uri="{FF2B5EF4-FFF2-40B4-BE49-F238E27FC236}">
                <a16:creationId xmlns:a16="http://schemas.microsoft.com/office/drawing/2014/main" id="{D4273BDC-62D0-9A4A-BAA8-00EA9BEEB184}"/>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71679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E96B7A3-5EAD-2544-B15D-1BA1103D1850}"/>
              </a:ext>
            </a:extLst>
          </p:cNvPr>
          <p:cNvSpPr>
            <a:spLocks noGrp="1" noRot="1" noChangeAspect="1" noChangeArrowheads="1" noTextEdit="1"/>
          </p:cNvSpPr>
          <p:nvPr>
            <p:ph type="sldImg"/>
          </p:nvPr>
        </p:nvSpPr>
        <p:spPr>
          <a:xfrm>
            <a:off x="1114425" y="703263"/>
            <a:ext cx="4629150" cy="3473450"/>
          </a:xfrm>
          <a:ln/>
        </p:spPr>
      </p:sp>
      <p:sp>
        <p:nvSpPr>
          <p:cNvPr id="48131" name="Notes Placeholder 2">
            <a:extLst>
              <a:ext uri="{FF2B5EF4-FFF2-40B4-BE49-F238E27FC236}">
                <a16:creationId xmlns:a16="http://schemas.microsoft.com/office/drawing/2014/main" id="{AB30E486-67E3-BE44-8C65-7FADED37359C}"/>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830981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0FF9B0DB-5AE4-A64F-BB1E-53A8BF8D2E06}"/>
              </a:ext>
            </a:extLst>
          </p:cNvPr>
          <p:cNvSpPr>
            <a:spLocks noGrp="1" noRot="1" noChangeAspect="1" noChangeArrowheads="1" noTextEdit="1"/>
          </p:cNvSpPr>
          <p:nvPr>
            <p:ph type="sldImg"/>
          </p:nvPr>
        </p:nvSpPr>
        <p:spPr>
          <a:xfrm>
            <a:off x="1114425" y="703263"/>
            <a:ext cx="4629150" cy="3473450"/>
          </a:xfrm>
          <a:ln/>
        </p:spPr>
      </p:sp>
      <p:sp>
        <p:nvSpPr>
          <p:cNvPr id="50179" name="Notes Placeholder 2">
            <a:extLst>
              <a:ext uri="{FF2B5EF4-FFF2-40B4-BE49-F238E27FC236}">
                <a16:creationId xmlns:a16="http://schemas.microsoft.com/office/drawing/2014/main" id="{CB42CBA6-789A-6C48-A5D4-356D4C29E4F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71560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45CEA07E-789F-FE47-8C89-40EBD86C0842}"/>
              </a:ext>
            </a:extLst>
          </p:cNvPr>
          <p:cNvSpPr>
            <a:spLocks noGrp="1" noRot="1" noChangeAspect="1" noChangeArrowheads="1" noTextEdit="1"/>
          </p:cNvSpPr>
          <p:nvPr>
            <p:ph type="sldImg"/>
          </p:nvPr>
        </p:nvSpPr>
        <p:spPr>
          <a:xfrm>
            <a:off x="1114425" y="703263"/>
            <a:ext cx="4629150" cy="3473450"/>
          </a:xfrm>
          <a:ln/>
        </p:spPr>
      </p:sp>
      <p:sp>
        <p:nvSpPr>
          <p:cNvPr id="52227" name="Notes Placeholder 2">
            <a:extLst>
              <a:ext uri="{FF2B5EF4-FFF2-40B4-BE49-F238E27FC236}">
                <a16:creationId xmlns:a16="http://schemas.microsoft.com/office/drawing/2014/main" id="{8FDBA1FF-0874-084A-8B19-2EB3431373A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Tattoo design?</a:t>
            </a:r>
          </a:p>
        </p:txBody>
      </p:sp>
    </p:spTree>
    <p:extLst>
      <p:ext uri="{BB962C8B-B14F-4D97-AF65-F5344CB8AC3E}">
        <p14:creationId xmlns:p14="http://schemas.microsoft.com/office/powerpoint/2010/main" val="80448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9B2F73E3-7D41-DC43-BEBA-51CC5BED17D8}"/>
              </a:ext>
            </a:extLst>
          </p:cNvPr>
          <p:cNvSpPr>
            <a:spLocks noGrp="1" noRot="1" noChangeAspect="1" noChangeArrowheads="1" noTextEdit="1"/>
          </p:cNvSpPr>
          <p:nvPr>
            <p:ph type="sldImg"/>
          </p:nvPr>
        </p:nvSpPr>
        <p:spPr>
          <a:xfrm>
            <a:off x="1114425" y="703263"/>
            <a:ext cx="4629150" cy="3473450"/>
          </a:xfrm>
          <a:ln/>
        </p:spPr>
      </p:sp>
      <p:sp>
        <p:nvSpPr>
          <p:cNvPr id="54275" name="Notes Placeholder 2">
            <a:extLst>
              <a:ext uri="{FF2B5EF4-FFF2-40B4-BE49-F238E27FC236}">
                <a16:creationId xmlns:a16="http://schemas.microsoft.com/office/drawing/2014/main" id="{C351D838-A104-A247-B83C-796BE3D1B6E3}"/>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121858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9E05FB09-8A96-B74A-A2F9-EB83A70A7DD1}"/>
              </a:ext>
            </a:extLst>
          </p:cNvPr>
          <p:cNvSpPr>
            <a:spLocks noGrp="1" noRot="1" noChangeAspect="1" noChangeArrowheads="1" noTextEdit="1"/>
          </p:cNvSpPr>
          <p:nvPr>
            <p:ph type="sldImg"/>
          </p:nvPr>
        </p:nvSpPr>
        <p:spPr>
          <a:xfrm>
            <a:off x="1114425" y="703263"/>
            <a:ext cx="4629150" cy="3473450"/>
          </a:xfrm>
          <a:ln/>
        </p:spPr>
      </p:sp>
      <p:sp>
        <p:nvSpPr>
          <p:cNvPr id="56323" name="Notes Placeholder 2">
            <a:extLst>
              <a:ext uri="{FF2B5EF4-FFF2-40B4-BE49-F238E27FC236}">
                <a16:creationId xmlns:a16="http://schemas.microsoft.com/office/drawing/2014/main" id="{1D0DA6F8-D167-854D-8495-73C6376BF148}"/>
              </a:ext>
            </a:extLst>
          </p:cNvPr>
          <p:cNvSpPr>
            <a:spLocks noGrp="1"/>
          </p:cNvSpPr>
          <p:nvPr>
            <p:ph type="body" idx="1"/>
          </p:nvPr>
        </p:nvSpPr>
        <p:spPr>
          <a:xfrm>
            <a:off x="676275" y="4414838"/>
            <a:ext cx="5580063" cy="41846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Yellow journalism</a:t>
            </a:r>
            <a:r>
              <a:rPr lang="en-US" altLang="en-US"/>
              <a:t> or the </a:t>
            </a:r>
            <a:r>
              <a:rPr lang="en-US" altLang="en-US" b="1"/>
              <a:t>yellow press</a:t>
            </a:r>
            <a:r>
              <a:rPr lang="en-US" altLang="en-US"/>
              <a:t> is a type of journalism that presents little or no legitimate well-researched news and instead uses eye-catching headlines to sell more newspapers. Techniques may include exaggerations of news events, scandal-mongering, or sensationalism. By extension "Yellow Journalism" is used today as a pejorative to decry any journalism that treats news in an unprofessional or unethical fashion.</a:t>
            </a:r>
          </a:p>
          <a:p>
            <a:r>
              <a:rPr lang="en-US" altLang="en-US"/>
              <a:t>Campbell (2001) defines Yellow Press newspapers as having daily multi-column front-page headlines covering a variety of topics, such as sports and scandal, using bold layouts (with large illustrations and perhaps color), heavy reliance on unnamed sources, and unabashed self-promotion. The term was extensively used to describe certain major New York City newspapers about 1900 as they battled for circulation.</a:t>
            </a:r>
          </a:p>
          <a:p>
            <a:r>
              <a:rPr lang="en-US" altLang="en-US"/>
              <a:t>Frank Luther Mott (1941) defines yellow journalism in terms of five characteristics:</a:t>
            </a:r>
          </a:p>
          <a:p>
            <a:r>
              <a:rPr lang="en-US" altLang="en-US"/>
              <a:t>scare headlines in huge print, often of minor news</a:t>
            </a:r>
          </a:p>
          <a:p>
            <a:r>
              <a:rPr lang="en-US" altLang="en-US"/>
              <a:t>lavish use of pictures, or imaginary drawings</a:t>
            </a:r>
          </a:p>
          <a:p>
            <a:r>
              <a:rPr lang="en-US" altLang="en-US"/>
              <a:t>use of faked interviews, misleading headlines, pseudo-science, and a parade of false learning from so-called experts</a:t>
            </a:r>
          </a:p>
          <a:p>
            <a:r>
              <a:rPr lang="en-US" altLang="en-US"/>
              <a:t>emphasis on full-color Sunday supplements, usually with comic strips (which is now normal in the U.S.)</a:t>
            </a:r>
          </a:p>
          <a:p>
            <a:r>
              <a:rPr lang="en-US" altLang="en-US"/>
              <a:t>dramatic sympathy with the "underdog" against the system.</a:t>
            </a:r>
          </a:p>
          <a:p>
            <a:endParaRPr lang="en-US" altLang="en-US"/>
          </a:p>
        </p:txBody>
      </p:sp>
    </p:spTree>
    <p:extLst>
      <p:ext uri="{BB962C8B-B14F-4D97-AF65-F5344CB8AC3E}">
        <p14:creationId xmlns:p14="http://schemas.microsoft.com/office/powerpoint/2010/main" val="17143735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86047DF0-AF9E-A84F-B5BF-7E358E07C645}"/>
              </a:ext>
            </a:extLst>
          </p:cNvPr>
          <p:cNvSpPr>
            <a:spLocks noGrp="1" noRot="1" noChangeAspect="1" noChangeArrowheads="1" noTextEdit="1"/>
          </p:cNvSpPr>
          <p:nvPr>
            <p:ph type="sldImg"/>
          </p:nvPr>
        </p:nvSpPr>
        <p:spPr>
          <a:xfrm>
            <a:off x="1114425" y="703263"/>
            <a:ext cx="4629150" cy="3473450"/>
          </a:xfrm>
          <a:ln/>
        </p:spPr>
      </p:sp>
      <p:sp>
        <p:nvSpPr>
          <p:cNvPr id="58371" name="Notes Placeholder 2">
            <a:extLst>
              <a:ext uri="{FF2B5EF4-FFF2-40B4-BE49-F238E27FC236}">
                <a16:creationId xmlns:a16="http://schemas.microsoft.com/office/drawing/2014/main" id="{0CA02E32-1688-7649-A65D-25C627B0779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a:p>
            <a:r>
              <a:rPr lang="en-US" altLang="en-US"/>
              <a:t>Pulitzer's treatment in the </a:t>
            </a:r>
            <a:r>
              <a:rPr lang="en-US" altLang="en-US" i="1"/>
              <a:t>World</a:t>
            </a:r>
            <a:r>
              <a:rPr lang="en-US" altLang="en-US"/>
              <a:t> emphasizes a horrible explosion</a:t>
            </a:r>
          </a:p>
          <a:p>
            <a:endParaRPr lang="en-US" altLang="en-US"/>
          </a:p>
          <a:p>
            <a:r>
              <a:rPr lang="en-US" altLang="en-US"/>
              <a:t>Hearst's treatment was more effective and focused on the enemy who set the bomb — and offered a huge reward to readers</a:t>
            </a:r>
          </a:p>
          <a:p>
            <a:endParaRPr lang="en-US" altLang="en-US"/>
          </a:p>
        </p:txBody>
      </p:sp>
    </p:spTree>
    <p:extLst>
      <p:ext uri="{BB962C8B-B14F-4D97-AF65-F5344CB8AC3E}">
        <p14:creationId xmlns:p14="http://schemas.microsoft.com/office/powerpoint/2010/main" val="423115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C4FA66EA-CB0D-0549-8289-7ABFBDEAFC70}"/>
              </a:ext>
            </a:extLst>
          </p:cNvPr>
          <p:cNvSpPr>
            <a:spLocks noGrp="1" noRot="1" noChangeAspect="1" noChangeArrowheads="1" noTextEdit="1"/>
          </p:cNvSpPr>
          <p:nvPr>
            <p:ph type="sldImg"/>
          </p:nvPr>
        </p:nvSpPr>
        <p:spPr>
          <a:xfrm>
            <a:off x="1114425" y="703263"/>
            <a:ext cx="4629150" cy="3473450"/>
          </a:xfrm>
          <a:ln/>
        </p:spPr>
      </p:sp>
      <p:sp>
        <p:nvSpPr>
          <p:cNvPr id="60419" name="Notes Placeholder 2">
            <a:extLst>
              <a:ext uri="{FF2B5EF4-FFF2-40B4-BE49-F238E27FC236}">
                <a16:creationId xmlns:a16="http://schemas.microsoft.com/office/drawing/2014/main" id="{85182DDB-DF55-2A46-9003-22BF3E887AD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The Yellow Kid</a:t>
            </a:r>
            <a:r>
              <a:rPr lang="en-US" altLang="en-US"/>
              <a:t> emerged as the lead character in </a:t>
            </a:r>
            <a:r>
              <a:rPr lang="en-US" altLang="en-US" b="1" i="1"/>
              <a:t>Hogan's Alley</a:t>
            </a:r>
            <a:r>
              <a:rPr lang="en-US" altLang="en-US"/>
              <a:t>, drawn by Richard F. Outcault, which became one of the first Sunday supplement comic strips in an American newspaper, although its graphical layout had already been thoroughly established in political and other entertainment cartoons.  The Yellow Kid was a bald, snaggle-toothed child who wore a yellow nightshirt and hung around in a ghetto alley filled with equally odd characters, mostly other children. With a goofy grin, the Kid habitually spoke in a ragged, peculiar ghetto argot printed on his shirt, a device meant to lampoon advertising billboards</a:t>
            </a:r>
          </a:p>
          <a:p>
            <a:endParaRPr lang="en-US" altLang="en-US"/>
          </a:p>
          <a:p>
            <a:endParaRPr lang="en-US" altLang="en-US"/>
          </a:p>
          <a:p>
            <a:r>
              <a:rPr lang="en-US" altLang="en-US"/>
              <a:t>Yellow journalism/yellow press:  Journalism that exploits, distorts, or exaggerates the news to create sensations and attract readers.</a:t>
            </a:r>
          </a:p>
          <a:p>
            <a:r>
              <a:rPr lang="en-US" altLang="en-US"/>
              <a:t>[</a:t>
            </a:r>
            <a:r>
              <a:rPr lang="en-US" altLang="en-US" i="1"/>
              <a:t>From the use of yellow ink in printing "Yellow Kid," a cartoon strip in the New York World, a newspaper noted for sensationalism</a:t>
            </a:r>
            <a:r>
              <a:rPr lang="en-US" altLang="en-US"/>
              <a:t>.]</a:t>
            </a:r>
          </a:p>
          <a:p>
            <a:endParaRPr lang="en-US" altLang="en-US"/>
          </a:p>
        </p:txBody>
      </p:sp>
    </p:spTree>
    <p:extLst>
      <p:ext uri="{BB962C8B-B14F-4D97-AF65-F5344CB8AC3E}">
        <p14:creationId xmlns:p14="http://schemas.microsoft.com/office/powerpoint/2010/main" val="34433075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62E01874-179C-9345-BC05-82106DD4540F}"/>
              </a:ext>
            </a:extLst>
          </p:cNvPr>
          <p:cNvSpPr>
            <a:spLocks noGrp="1" noRot="1" noChangeAspect="1" noChangeArrowheads="1" noTextEdit="1"/>
          </p:cNvSpPr>
          <p:nvPr>
            <p:ph type="sldImg"/>
          </p:nvPr>
        </p:nvSpPr>
        <p:spPr>
          <a:xfrm>
            <a:off x="1114425" y="703263"/>
            <a:ext cx="4629150" cy="3473450"/>
          </a:xfrm>
          <a:ln/>
        </p:spPr>
      </p:sp>
      <p:sp>
        <p:nvSpPr>
          <p:cNvPr id="62467" name="Notes Placeholder 2">
            <a:extLst>
              <a:ext uri="{FF2B5EF4-FFF2-40B4-BE49-F238E27FC236}">
                <a16:creationId xmlns:a16="http://schemas.microsoft.com/office/drawing/2014/main" id="{06D7F14A-2256-CF40-99FB-555387CEDBD7}"/>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Hearst castle, san simeon CA</a:t>
            </a:r>
          </a:p>
        </p:txBody>
      </p:sp>
    </p:spTree>
    <p:extLst>
      <p:ext uri="{BB962C8B-B14F-4D97-AF65-F5344CB8AC3E}">
        <p14:creationId xmlns:p14="http://schemas.microsoft.com/office/powerpoint/2010/main" val="42461575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AC4E1A7F-63FD-2D45-8AEE-54C7CA56BA89}"/>
              </a:ext>
            </a:extLst>
          </p:cNvPr>
          <p:cNvSpPr>
            <a:spLocks noGrp="1" noRot="1" noChangeAspect="1" noChangeArrowheads="1" noTextEdit="1"/>
          </p:cNvSpPr>
          <p:nvPr>
            <p:ph type="sldImg"/>
          </p:nvPr>
        </p:nvSpPr>
        <p:spPr>
          <a:xfrm>
            <a:off x="1114425" y="703263"/>
            <a:ext cx="4629150" cy="3473450"/>
          </a:xfrm>
          <a:ln/>
        </p:spPr>
      </p:sp>
      <p:sp>
        <p:nvSpPr>
          <p:cNvPr id="64515" name="Notes Placeholder 2">
            <a:extLst>
              <a:ext uri="{FF2B5EF4-FFF2-40B4-BE49-F238E27FC236}">
                <a16:creationId xmlns:a16="http://schemas.microsoft.com/office/drawing/2014/main" id="{B9806139-7ED0-C346-8C74-B936A34F31F8}"/>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8821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6A6932CA-B60D-1A44-B17E-F54EC34EDB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59960B0F-B235-9C4A-BD5C-F18B900CB1A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Wrestling the Railroad trusts.</a:t>
            </a:r>
          </a:p>
        </p:txBody>
      </p:sp>
      <p:sp>
        <p:nvSpPr>
          <p:cNvPr id="18436" name="Slide Number Placeholder 3">
            <a:extLst>
              <a:ext uri="{FF2B5EF4-FFF2-40B4-BE49-F238E27FC236}">
                <a16:creationId xmlns:a16="http://schemas.microsoft.com/office/drawing/2014/main" id="{5ACE3035-E726-C34C-BCF5-8903EFCC60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F6FC37-0E2B-564A-B48D-62D944CE1D02}"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47213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A221EB94-B179-8D4E-A9FD-9E2F6E2A0C30}"/>
              </a:ext>
            </a:extLst>
          </p:cNvPr>
          <p:cNvSpPr>
            <a:spLocks noGrp="1" noRot="1" noChangeAspect="1" noChangeArrowheads="1" noTextEdit="1"/>
          </p:cNvSpPr>
          <p:nvPr>
            <p:ph type="sldImg"/>
          </p:nvPr>
        </p:nvSpPr>
        <p:spPr>
          <a:xfrm>
            <a:off x="1114425" y="703263"/>
            <a:ext cx="4629150" cy="3473450"/>
          </a:xfrm>
          <a:ln/>
        </p:spPr>
      </p:sp>
      <p:sp>
        <p:nvSpPr>
          <p:cNvPr id="66563" name="Notes Placeholder 2">
            <a:extLst>
              <a:ext uri="{FF2B5EF4-FFF2-40B4-BE49-F238E27FC236}">
                <a16:creationId xmlns:a16="http://schemas.microsoft.com/office/drawing/2014/main" id="{0D2F9D21-FDB9-D44B-A715-891E61EC3B3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672160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02CE49E3-B2C6-CA48-BB96-367815F2DB37}"/>
              </a:ext>
            </a:extLst>
          </p:cNvPr>
          <p:cNvSpPr>
            <a:spLocks noGrp="1" noRot="1" noChangeAspect="1" noChangeArrowheads="1" noTextEdit="1"/>
          </p:cNvSpPr>
          <p:nvPr>
            <p:ph type="sldImg"/>
          </p:nvPr>
        </p:nvSpPr>
        <p:spPr>
          <a:xfrm>
            <a:off x="1114425" y="703263"/>
            <a:ext cx="4629150" cy="3473450"/>
          </a:xfrm>
          <a:ln/>
        </p:spPr>
      </p:sp>
      <p:sp>
        <p:nvSpPr>
          <p:cNvPr id="68611" name="Notes Placeholder 2">
            <a:extLst>
              <a:ext uri="{FF2B5EF4-FFF2-40B4-BE49-F238E27FC236}">
                <a16:creationId xmlns:a16="http://schemas.microsoft.com/office/drawing/2014/main" id="{E8429848-3226-8941-92EA-AB0789D6F478}"/>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159232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371071FC-ED84-9D49-8C46-CB5D2136C9E1}"/>
              </a:ext>
            </a:extLst>
          </p:cNvPr>
          <p:cNvSpPr>
            <a:spLocks noGrp="1" noRot="1" noChangeAspect="1" noChangeArrowheads="1" noTextEdit="1"/>
          </p:cNvSpPr>
          <p:nvPr>
            <p:ph type="sldImg"/>
          </p:nvPr>
        </p:nvSpPr>
        <p:spPr>
          <a:ln/>
        </p:spPr>
      </p:sp>
      <p:sp>
        <p:nvSpPr>
          <p:cNvPr id="70659" name="Notes Placeholder 2">
            <a:extLst>
              <a:ext uri="{FF2B5EF4-FFF2-40B4-BE49-F238E27FC236}">
                <a16:creationId xmlns:a16="http://schemas.microsoft.com/office/drawing/2014/main" id="{465D698B-D131-9842-BB11-BF8EA5F3B37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987058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3097DC70-82F4-E94C-B150-DDBA38693601}"/>
              </a:ext>
            </a:extLst>
          </p:cNvPr>
          <p:cNvSpPr>
            <a:spLocks noGrp="1" noRot="1" noChangeAspect="1" noChangeArrowheads="1" noTextEdit="1"/>
          </p:cNvSpPr>
          <p:nvPr>
            <p:ph type="sldImg"/>
          </p:nvPr>
        </p:nvSpPr>
        <p:spPr>
          <a:xfrm>
            <a:off x="1114425" y="703263"/>
            <a:ext cx="4629150" cy="3473450"/>
          </a:xfrm>
          <a:ln/>
        </p:spPr>
      </p:sp>
      <p:sp>
        <p:nvSpPr>
          <p:cNvPr id="72707" name="Notes Placeholder 2">
            <a:extLst>
              <a:ext uri="{FF2B5EF4-FFF2-40B4-BE49-F238E27FC236}">
                <a16:creationId xmlns:a16="http://schemas.microsoft.com/office/drawing/2014/main" id="{D4CB4B95-8F4B-4A4E-9850-C81C9E1FD258}"/>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808145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EE3EBE51-70F5-9047-965E-DD61C05D49EE}"/>
              </a:ext>
            </a:extLst>
          </p:cNvPr>
          <p:cNvSpPr>
            <a:spLocks noGrp="1" noRot="1" noChangeAspect="1" noChangeArrowheads="1" noTextEdit="1"/>
          </p:cNvSpPr>
          <p:nvPr>
            <p:ph type="sldImg"/>
          </p:nvPr>
        </p:nvSpPr>
        <p:spPr>
          <a:xfrm>
            <a:off x="1114425" y="703263"/>
            <a:ext cx="4629150" cy="3473450"/>
          </a:xfrm>
          <a:ln/>
        </p:spPr>
      </p:sp>
      <p:sp>
        <p:nvSpPr>
          <p:cNvPr id="74755" name="Notes Placeholder 2">
            <a:extLst>
              <a:ext uri="{FF2B5EF4-FFF2-40B4-BE49-F238E27FC236}">
                <a16:creationId xmlns:a16="http://schemas.microsoft.com/office/drawing/2014/main" id="{26BDA33B-071B-9C49-9D68-3E96906F55C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volunteers were gathered in four areas: Arizona, New Mexico, Oklahoma and Texas. They were gathered mainly from the southwest because the hot climate region that the men were used to was similar to that of Cuba where they would be fighting. </a:t>
            </a:r>
          </a:p>
          <a:p>
            <a:r>
              <a:rPr lang="en-US" altLang="en-US"/>
              <a:t>They gathered a diverse bunch of men consisting of cowboys, gold or mining prospectors, hunters, gamblers, Native Americans and college boys; all of whom were able-bodied and capable on horseback and in shooting. Among these men were also police officers and military veterans who wished to see action again. Men who had served in the regular army during campaigns against Indians or served in the Civil War had been gathered to serve as higher ranking officers in the cavalry.</a:t>
            </a:r>
          </a:p>
          <a:p>
            <a:endParaRPr lang="en-US" altLang="en-US"/>
          </a:p>
          <a:p>
            <a:r>
              <a:rPr lang="en-US" altLang="en-US"/>
              <a:t>In this regard they possessed the knowledge and experience to lead and train the men well. As a whole, the unit would not be entirely inexperienced. Leonard Wood, a doctor who served as the medical advisor for both the President and secretary of war, was appointed the position of Colonel of The Rough Riders with Roosevelt serving as Lieutenant-Colonel.</a:t>
            </a:r>
            <a:r>
              <a:rPr lang="en-US" altLang="en-US" baseline="30000"/>
              <a:t> </a:t>
            </a:r>
            <a:r>
              <a:rPr lang="en-US" altLang="en-US"/>
              <a:t> One particularly famous spot where volunteers were gathered was in San Antonio, Texas, at the Menger Hotel Bar. The bar is still open and serves as a tribute to the Rough Riders, containing much of their, and Theodore Roosevelt's, uniforms and memorabilia.</a:t>
            </a:r>
          </a:p>
        </p:txBody>
      </p:sp>
    </p:spTree>
    <p:extLst>
      <p:ext uri="{BB962C8B-B14F-4D97-AF65-F5344CB8AC3E}">
        <p14:creationId xmlns:p14="http://schemas.microsoft.com/office/powerpoint/2010/main" val="38091035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E3F1BB34-C6D3-5D46-92E2-A2CBBEC6CFDC}"/>
              </a:ext>
            </a:extLst>
          </p:cNvPr>
          <p:cNvSpPr>
            <a:spLocks noGrp="1" noRot="1" noChangeAspect="1" noChangeArrowheads="1" noTextEdit="1"/>
          </p:cNvSpPr>
          <p:nvPr>
            <p:ph type="sldImg"/>
          </p:nvPr>
        </p:nvSpPr>
        <p:spPr>
          <a:ln/>
        </p:spPr>
      </p:sp>
      <p:sp>
        <p:nvSpPr>
          <p:cNvPr id="76803" name="Notes Placeholder 2">
            <a:extLst>
              <a:ext uri="{FF2B5EF4-FFF2-40B4-BE49-F238E27FC236}">
                <a16:creationId xmlns:a16="http://schemas.microsoft.com/office/drawing/2014/main" id="{29388EBE-4C0A-E743-9F18-EF6BABF7A5CF}"/>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Buffalo Soldiers</a:t>
            </a:r>
            <a:r>
              <a:rPr lang="en-US" altLang="en-US"/>
              <a:t> originally were members of the U.S. 10th Cavalry Regiment of the United States Army, formed on September 21, 1866 at Fort Leavenworth, Kansas. This nickname was given to the "Negro Cavalry" by the Native American tribes they fought; the term eventually became synonymous with all of the African-American regiments formed in 1866:</a:t>
            </a:r>
          </a:p>
          <a:p>
            <a:endParaRPr lang="en-US" altLang="en-US"/>
          </a:p>
          <a:p>
            <a:endParaRPr lang="en-US" altLang="en-US"/>
          </a:p>
          <a:p>
            <a:r>
              <a:rPr lang="en-US" altLang="en-US"/>
              <a:t>The American press at the time overlooked the fact that the Buffalo Soldiers of the 10th and 24th Infantry Regiments had actually done much of the heaviest fighting</a:t>
            </a:r>
          </a:p>
        </p:txBody>
      </p:sp>
    </p:spTree>
    <p:extLst>
      <p:ext uri="{BB962C8B-B14F-4D97-AF65-F5344CB8AC3E}">
        <p14:creationId xmlns:p14="http://schemas.microsoft.com/office/powerpoint/2010/main" val="8907936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734BBA26-EAC3-194D-86E6-203AA2DC41C8}"/>
              </a:ext>
            </a:extLst>
          </p:cNvPr>
          <p:cNvSpPr>
            <a:spLocks noGrp="1" noRot="1" noChangeAspect="1" noChangeArrowheads="1" noTextEdit="1"/>
          </p:cNvSpPr>
          <p:nvPr>
            <p:ph type="sldImg"/>
          </p:nvPr>
        </p:nvSpPr>
        <p:spPr>
          <a:ln/>
        </p:spPr>
      </p:sp>
      <p:sp>
        <p:nvSpPr>
          <p:cNvPr id="78851" name="Notes Placeholder 2">
            <a:extLst>
              <a:ext uri="{FF2B5EF4-FFF2-40B4-BE49-F238E27FC236}">
                <a16:creationId xmlns:a16="http://schemas.microsoft.com/office/drawing/2014/main" id="{DC081C26-C5FE-F149-9284-903729550DB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912060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5491EE95-4AFB-E84E-B0D6-B2772399DF58}"/>
              </a:ext>
            </a:extLst>
          </p:cNvPr>
          <p:cNvSpPr>
            <a:spLocks noGrp="1" noRot="1" noChangeAspect="1" noChangeArrowheads="1" noTextEdit="1"/>
          </p:cNvSpPr>
          <p:nvPr>
            <p:ph type="sldImg"/>
          </p:nvPr>
        </p:nvSpPr>
        <p:spPr>
          <a:xfrm>
            <a:off x="1114425" y="703263"/>
            <a:ext cx="4629150" cy="3473450"/>
          </a:xfrm>
          <a:ln/>
        </p:spPr>
      </p:sp>
      <p:sp>
        <p:nvSpPr>
          <p:cNvPr id="80899" name="Notes Placeholder 2">
            <a:extLst>
              <a:ext uri="{FF2B5EF4-FFF2-40B4-BE49-F238E27FC236}">
                <a16:creationId xmlns:a16="http://schemas.microsoft.com/office/drawing/2014/main" id="{D8F332F4-1E78-6242-B1B2-7D3CC1775B1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40968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10A4A904-05E4-F74C-91F9-4B6FA2EC9D20}"/>
              </a:ext>
            </a:extLst>
          </p:cNvPr>
          <p:cNvSpPr>
            <a:spLocks noGrp="1" noRot="1" noChangeAspect="1" noChangeArrowheads="1" noTextEdit="1"/>
          </p:cNvSpPr>
          <p:nvPr>
            <p:ph type="sldImg"/>
          </p:nvPr>
        </p:nvSpPr>
        <p:spPr>
          <a:xfrm>
            <a:off x="1114425" y="703263"/>
            <a:ext cx="4629150" cy="3473450"/>
          </a:xfrm>
          <a:ln/>
        </p:spPr>
      </p:sp>
      <p:sp>
        <p:nvSpPr>
          <p:cNvPr id="82947" name="Notes Placeholder 2">
            <a:extLst>
              <a:ext uri="{FF2B5EF4-FFF2-40B4-BE49-F238E27FC236}">
                <a16:creationId xmlns:a16="http://schemas.microsoft.com/office/drawing/2014/main" id="{35DD1C1E-CF9F-2E4A-8261-33C6C5DFF70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695331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1CB7B955-F8B3-A94D-989D-4959870577CE}"/>
              </a:ext>
            </a:extLst>
          </p:cNvPr>
          <p:cNvSpPr>
            <a:spLocks noGrp="1" noRot="1" noChangeAspect="1" noChangeArrowheads="1" noTextEdit="1"/>
          </p:cNvSpPr>
          <p:nvPr>
            <p:ph type="sldImg"/>
          </p:nvPr>
        </p:nvSpPr>
        <p:spPr>
          <a:ln/>
        </p:spPr>
      </p:sp>
      <p:sp>
        <p:nvSpPr>
          <p:cNvPr id="84995" name="Notes Placeholder 2">
            <a:extLst>
              <a:ext uri="{FF2B5EF4-FFF2-40B4-BE49-F238E27FC236}">
                <a16:creationId xmlns:a16="http://schemas.microsoft.com/office/drawing/2014/main" id="{EC084065-D9C6-B148-A137-A4DEE731D76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15032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D8E8F6CE-6965-2844-B236-AE192ABF5D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760EA4DE-E9EC-CE43-B187-CD727A1A77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484" name="Slide Number Placeholder 3">
            <a:extLst>
              <a:ext uri="{FF2B5EF4-FFF2-40B4-BE49-F238E27FC236}">
                <a16:creationId xmlns:a16="http://schemas.microsoft.com/office/drawing/2014/main" id="{183EE047-2C54-8A41-9502-CAC601A6A2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44F6EF-03EF-314A-800F-287C885A0BA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41248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FEBC2139-B81E-AD4A-907A-A2C86B7D0171}"/>
              </a:ext>
            </a:extLst>
          </p:cNvPr>
          <p:cNvSpPr>
            <a:spLocks noGrp="1" noRot="1" noChangeAspect="1" noChangeArrowheads="1" noTextEdit="1"/>
          </p:cNvSpPr>
          <p:nvPr>
            <p:ph type="sldImg"/>
          </p:nvPr>
        </p:nvSpPr>
        <p:spPr>
          <a:xfrm>
            <a:off x="1114425" y="703263"/>
            <a:ext cx="4629150" cy="3473450"/>
          </a:xfrm>
          <a:ln/>
        </p:spPr>
      </p:sp>
      <p:sp>
        <p:nvSpPr>
          <p:cNvPr id="87043" name="Notes Placeholder 2">
            <a:extLst>
              <a:ext uri="{FF2B5EF4-FFF2-40B4-BE49-F238E27FC236}">
                <a16:creationId xmlns:a16="http://schemas.microsoft.com/office/drawing/2014/main" id="{E19FA4D5-983D-7F44-A41A-3A2AE5DF1CD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84680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4258C3AD-CFEF-5543-AC3F-E12F095262D3}"/>
              </a:ext>
            </a:extLst>
          </p:cNvPr>
          <p:cNvSpPr>
            <a:spLocks noGrp="1" noRot="1" noChangeAspect="1" noChangeArrowheads="1" noTextEdit="1"/>
          </p:cNvSpPr>
          <p:nvPr>
            <p:ph type="sldImg"/>
          </p:nvPr>
        </p:nvSpPr>
        <p:spPr>
          <a:xfrm>
            <a:off x="1114425" y="703263"/>
            <a:ext cx="4629150" cy="3473450"/>
          </a:xfrm>
          <a:ln/>
        </p:spPr>
      </p:sp>
      <p:sp>
        <p:nvSpPr>
          <p:cNvPr id="89091" name="Notes Placeholder 2">
            <a:extLst>
              <a:ext uri="{FF2B5EF4-FFF2-40B4-BE49-F238E27FC236}">
                <a16:creationId xmlns:a16="http://schemas.microsoft.com/office/drawing/2014/main" id="{620205EA-1242-6040-BB32-6B965D76641A}"/>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298139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E74EB08B-4CF5-B342-A0A9-F27B4EB549A6}"/>
              </a:ext>
            </a:extLst>
          </p:cNvPr>
          <p:cNvSpPr>
            <a:spLocks noGrp="1" noRot="1" noChangeAspect="1" noChangeArrowheads="1" noTextEdit="1"/>
          </p:cNvSpPr>
          <p:nvPr>
            <p:ph type="sldImg"/>
          </p:nvPr>
        </p:nvSpPr>
        <p:spPr>
          <a:xfrm>
            <a:off x="1114425" y="703263"/>
            <a:ext cx="4629150" cy="3473450"/>
          </a:xfrm>
          <a:ln/>
        </p:spPr>
      </p:sp>
      <p:sp>
        <p:nvSpPr>
          <p:cNvPr id="91139" name="Notes Placeholder 2">
            <a:extLst>
              <a:ext uri="{FF2B5EF4-FFF2-40B4-BE49-F238E27FC236}">
                <a16:creationId xmlns:a16="http://schemas.microsoft.com/office/drawing/2014/main" id="{74D48E14-A5DB-AE46-A7F1-D9ED270F6214}"/>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982125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9B907485-516B-C14C-8959-C56B84793DE4}"/>
              </a:ext>
            </a:extLst>
          </p:cNvPr>
          <p:cNvSpPr>
            <a:spLocks noGrp="1" noRot="1" noChangeAspect="1" noChangeArrowheads="1" noTextEdit="1"/>
          </p:cNvSpPr>
          <p:nvPr>
            <p:ph type="sldImg"/>
          </p:nvPr>
        </p:nvSpPr>
        <p:spPr>
          <a:xfrm>
            <a:off x="1114425" y="703263"/>
            <a:ext cx="4629150" cy="3473450"/>
          </a:xfrm>
          <a:ln/>
        </p:spPr>
      </p:sp>
      <p:sp>
        <p:nvSpPr>
          <p:cNvPr id="93187" name="Notes Placeholder 2">
            <a:extLst>
              <a:ext uri="{FF2B5EF4-FFF2-40B4-BE49-F238E27FC236}">
                <a16:creationId xmlns:a16="http://schemas.microsoft.com/office/drawing/2014/main" id="{D3ACEDE2-81A3-0C49-A24F-6ABBCB3CDBF1}"/>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8906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1CCF3381-20F9-9F42-B9B8-D8E793710B10}"/>
              </a:ext>
            </a:extLst>
          </p:cNvPr>
          <p:cNvSpPr>
            <a:spLocks noGrp="1" noRot="1" noChangeAspect="1" noChangeArrowheads="1" noTextEdit="1"/>
          </p:cNvSpPr>
          <p:nvPr>
            <p:ph type="sldImg"/>
          </p:nvPr>
        </p:nvSpPr>
        <p:spPr>
          <a:ln/>
        </p:spPr>
      </p:sp>
      <p:sp>
        <p:nvSpPr>
          <p:cNvPr id="95235" name="Notes Placeholder 2">
            <a:extLst>
              <a:ext uri="{FF2B5EF4-FFF2-40B4-BE49-F238E27FC236}">
                <a16:creationId xmlns:a16="http://schemas.microsoft.com/office/drawing/2014/main" id="{B7385BCA-F955-1048-8481-F1EA4A0686D7}"/>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95236" name="Slide Number Placeholder 3">
            <a:extLst>
              <a:ext uri="{FF2B5EF4-FFF2-40B4-BE49-F238E27FC236}">
                <a16:creationId xmlns:a16="http://schemas.microsoft.com/office/drawing/2014/main" id="{CD913A7D-4C6B-E843-896C-9F1DDD436C27}"/>
              </a:ext>
            </a:extLst>
          </p:cNvPr>
          <p:cNvSpPr>
            <a:spLocks noGrp="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43" tIns="45222" rIns="90443" bIns="45222"/>
          <a:lstStyle>
            <a:lvl1pPr defTabSz="922338">
              <a:defRPr sz="5400">
                <a:solidFill>
                  <a:schemeClr val="tx2"/>
                </a:solidFill>
                <a:latin typeface="Times New Roman" panose="02020603050405020304" pitchFamily="18" charset="0"/>
              </a:defRPr>
            </a:lvl1pPr>
            <a:lvl2pPr marL="733425" indent="-282575" defTabSz="922338">
              <a:defRPr sz="5400">
                <a:solidFill>
                  <a:schemeClr val="tx2"/>
                </a:solidFill>
                <a:latin typeface="Times New Roman" panose="02020603050405020304" pitchFamily="18" charset="0"/>
              </a:defRPr>
            </a:lvl2pPr>
            <a:lvl3pPr marL="1130300" indent="-225425" defTabSz="922338">
              <a:defRPr sz="5400">
                <a:solidFill>
                  <a:schemeClr val="tx2"/>
                </a:solidFill>
                <a:latin typeface="Times New Roman" panose="02020603050405020304" pitchFamily="18" charset="0"/>
              </a:defRPr>
            </a:lvl3pPr>
            <a:lvl4pPr marL="1582738" indent="-225425" defTabSz="922338">
              <a:defRPr sz="5400">
                <a:solidFill>
                  <a:schemeClr val="tx2"/>
                </a:solidFill>
                <a:latin typeface="Times New Roman" panose="02020603050405020304" pitchFamily="18" charset="0"/>
              </a:defRPr>
            </a:lvl4pPr>
            <a:lvl5pPr marL="2033588" indent="-225425" defTabSz="922338">
              <a:defRPr sz="5400">
                <a:solidFill>
                  <a:schemeClr val="tx2"/>
                </a:solidFill>
                <a:latin typeface="Times New Roman" panose="02020603050405020304" pitchFamily="18" charset="0"/>
              </a:defRPr>
            </a:lvl5pPr>
            <a:lvl6pPr marL="2490788" indent="-225425" defTabSz="922338" eaLnBrk="0" fontAlgn="base" hangingPunct="0">
              <a:spcBef>
                <a:spcPct val="0"/>
              </a:spcBef>
              <a:spcAft>
                <a:spcPct val="0"/>
              </a:spcAft>
              <a:defRPr sz="5400">
                <a:solidFill>
                  <a:schemeClr val="tx2"/>
                </a:solidFill>
                <a:latin typeface="Times New Roman" panose="02020603050405020304" pitchFamily="18" charset="0"/>
              </a:defRPr>
            </a:lvl6pPr>
            <a:lvl7pPr marL="2947988" indent="-225425" defTabSz="922338" eaLnBrk="0" fontAlgn="base" hangingPunct="0">
              <a:spcBef>
                <a:spcPct val="0"/>
              </a:spcBef>
              <a:spcAft>
                <a:spcPct val="0"/>
              </a:spcAft>
              <a:defRPr sz="5400">
                <a:solidFill>
                  <a:schemeClr val="tx2"/>
                </a:solidFill>
                <a:latin typeface="Times New Roman" panose="02020603050405020304" pitchFamily="18" charset="0"/>
              </a:defRPr>
            </a:lvl7pPr>
            <a:lvl8pPr marL="3405188" indent="-225425" defTabSz="922338" eaLnBrk="0" fontAlgn="base" hangingPunct="0">
              <a:spcBef>
                <a:spcPct val="0"/>
              </a:spcBef>
              <a:spcAft>
                <a:spcPct val="0"/>
              </a:spcAft>
              <a:defRPr sz="5400">
                <a:solidFill>
                  <a:schemeClr val="tx2"/>
                </a:solidFill>
                <a:latin typeface="Times New Roman" panose="02020603050405020304" pitchFamily="18" charset="0"/>
              </a:defRPr>
            </a:lvl8pPr>
            <a:lvl9pPr marL="3862388" indent="-225425" defTabSz="922338" eaLnBrk="0" fontAlgn="base" hangingPunct="0">
              <a:spcBef>
                <a:spcPct val="0"/>
              </a:spcBef>
              <a:spcAft>
                <a:spcPct val="0"/>
              </a:spcAft>
              <a:defRPr sz="5400">
                <a:solidFill>
                  <a:schemeClr val="tx2"/>
                </a:solidFill>
                <a:latin typeface="Times New Roman" panose="02020603050405020304" pitchFamily="18" charset="0"/>
              </a:defRPr>
            </a:lvl9pPr>
          </a:lstStyle>
          <a:p>
            <a:pPr marL="0" marR="0" lvl="0" indent="0" algn="l" defTabSz="922338" rtl="0" eaLnBrk="0" fontAlgn="base" latinLnBrk="0" hangingPunct="0">
              <a:lnSpc>
                <a:spcPct val="100000"/>
              </a:lnSpc>
              <a:spcBef>
                <a:spcPct val="0"/>
              </a:spcBef>
              <a:spcAft>
                <a:spcPct val="0"/>
              </a:spcAft>
              <a:buClrTx/>
              <a:buSzTx/>
              <a:buFontTx/>
              <a:buNone/>
              <a:tabLst/>
              <a:defRPr/>
            </a:pPr>
            <a:fld id="{4FABBDBE-C92A-A341-B37B-27D9BCBE322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l" defTabSz="922338"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07798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BD2C29B9-F5C9-5143-8552-A43D4D727B10}"/>
              </a:ext>
            </a:extLst>
          </p:cNvPr>
          <p:cNvSpPr>
            <a:spLocks noGrp="1" noRot="1" noChangeAspect="1" noChangeArrowheads="1" noTextEdit="1"/>
          </p:cNvSpPr>
          <p:nvPr>
            <p:ph type="sldImg"/>
          </p:nvPr>
        </p:nvSpPr>
        <p:spPr>
          <a:ln/>
        </p:spPr>
      </p:sp>
      <p:sp>
        <p:nvSpPr>
          <p:cNvPr id="97283" name="Notes Placeholder 2">
            <a:extLst>
              <a:ext uri="{FF2B5EF4-FFF2-40B4-BE49-F238E27FC236}">
                <a16:creationId xmlns:a16="http://schemas.microsoft.com/office/drawing/2014/main" id="{B82E9467-0175-8041-8730-2E1FE8F3EF96}"/>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President Roosevelt saw the need for a shortcut between the Atlantic and Pacific Oceans and began the process that would build the Panama Canal.  For years people had talked about the possibility of such a canal and the French had attempted one years earlier, but were unsuccessful.  Thick jungles and disease were major problems.  Another problem arose when Columbia refused to sell the isthmus of Panama to the US.</a:t>
            </a:r>
          </a:p>
          <a:p>
            <a:endParaRPr lang="en-US" altLang="en-US"/>
          </a:p>
          <a:p>
            <a:endParaRPr lang="en-US" altLang="en-US"/>
          </a:p>
          <a:p>
            <a:r>
              <a:rPr lang="en-US" altLang="en-US"/>
              <a:t>Not willing to give up on the canal, President Roosevelt sent word to the people of Panama that </a:t>
            </a:r>
            <a:r>
              <a:rPr lang="en-US" altLang="en-US" b="1" i="1"/>
              <a:t>IF </a:t>
            </a:r>
            <a:r>
              <a:rPr lang="en-US" altLang="en-US"/>
              <a:t>a revolution against Columbian rule happened to take place, the US Navy would be near to prevent Columbian troops from entering Panama.  A revolution soon took place, Panama became independent and gave the US permission to begin work on the canal.  New machines, medicine, and knowledge helped keep the workers healthy.</a:t>
            </a:r>
          </a:p>
          <a:p>
            <a:endParaRPr lang="en-US" altLang="en-US"/>
          </a:p>
          <a:p>
            <a:r>
              <a:rPr lang="en-US" altLang="en-US"/>
              <a:t>President Roosevelt was the first President of the United States to leave the United States while President.  He visited the Panama Canal on August 15, 1914.  The canal today still helps move people and goods all around the world.</a:t>
            </a:r>
          </a:p>
          <a:p>
            <a:endParaRPr lang="en-US" altLang="en-US"/>
          </a:p>
        </p:txBody>
      </p:sp>
      <p:sp>
        <p:nvSpPr>
          <p:cNvPr id="97284" name="Slide Number Placeholder 3">
            <a:extLst>
              <a:ext uri="{FF2B5EF4-FFF2-40B4-BE49-F238E27FC236}">
                <a16:creationId xmlns:a16="http://schemas.microsoft.com/office/drawing/2014/main" id="{5BBEB846-45B7-B843-A77D-B13F275CB1D5}"/>
              </a:ext>
            </a:extLst>
          </p:cNvPr>
          <p:cNvSpPr>
            <a:spLocks noGrp="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43" tIns="45222" rIns="90443" bIns="45222"/>
          <a:lstStyle>
            <a:lvl1pPr defTabSz="922338">
              <a:defRPr sz="5400">
                <a:solidFill>
                  <a:schemeClr val="tx2"/>
                </a:solidFill>
                <a:latin typeface="Times New Roman" panose="02020603050405020304" pitchFamily="18" charset="0"/>
              </a:defRPr>
            </a:lvl1pPr>
            <a:lvl2pPr marL="733425" indent="-282575" defTabSz="922338">
              <a:defRPr sz="5400">
                <a:solidFill>
                  <a:schemeClr val="tx2"/>
                </a:solidFill>
                <a:latin typeface="Times New Roman" panose="02020603050405020304" pitchFamily="18" charset="0"/>
              </a:defRPr>
            </a:lvl2pPr>
            <a:lvl3pPr marL="1130300" indent="-225425" defTabSz="922338">
              <a:defRPr sz="5400">
                <a:solidFill>
                  <a:schemeClr val="tx2"/>
                </a:solidFill>
                <a:latin typeface="Times New Roman" panose="02020603050405020304" pitchFamily="18" charset="0"/>
              </a:defRPr>
            </a:lvl3pPr>
            <a:lvl4pPr marL="1582738" indent="-225425" defTabSz="922338">
              <a:defRPr sz="5400">
                <a:solidFill>
                  <a:schemeClr val="tx2"/>
                </a:solidFill>
                <a:latin typeface="Times New Roman" panose="02020603050405020304" pitchFamily="18" charset="0"/>
              </a:defRPr>
            </a:lvl4pPr>
            <a:lvl5pPr marL="2033588" indent="-225425" defTabSz="922338">
              <a:defRPr sz="5400">
                <a:solidFill>
                  <a:schemeClr val="tx2"/>
                </a:solidFill>
                <a:latin typeface="Times New Roman" panose="02020603050405020304" pitchFamily="18" charset="0"/>
              </a:defRPr>
            </a:lvl5pPr>
            <a:lvl6pPr marL="2490788" indent="-225425" defTabSz="922338" eaLnBrk="0" fontAlgn="base" hangingPunct="0">
              <a:spcBef>
                <a:spcPct val="0"/>
              </a:spcBef>
              <a:spcAft>
                <a:spcPct val="0"/>
              </a:spcAft>
              <a:defRPr sz="5400">
                <a:solidFill>
                  <a:schemeClr val="tx2"/>
                </a:solidFill>
                <a:latin typeface="Times New Roman" panose="02020603050405020304" pitchFamily="18" charset="0"/>
              </a:defRPr>
            </a:lvl6pPr>
            <a:lvl7pPr marL="2947988" indent="-225425" defTabSz="922338" eaLnBrk="0" fontAlgn="base" hangingPunct="0">
              <a:spcBef>
                <a:spcPct val="0"/>
              </a:spcBef>
              <a:spcAft>
                <a:spcPct val="0"/>
              </a:spcAft>
              <a:defRPr sz="5400">
                <a:solidFill>
                  <a:schemeClr val="tx2"/>
                </a:solidFill>
                <a:latin typeface="Times New Roman" panose="02020603050405020304" pitchFamily="18" charset="0"/>
              </a:defRPr>
            </a:lvl7pPr>
            <a:lvl8pPr marL="3405188" indent="-225425" defTabSz="922338" eaLnBrk="0" fontAlgn="base" hangingPunct="0">
              <a:spcBef>
                <a:spcPct val="0"/>
              </a:spcBef>
              <a:spcAft>
                <a:spcPct val="0"/>
              </a:spcAft>
              <a:defRPr sz="5400">
                <a:solidFill>
                  <a:schemeClr val="tx2"/>
                </a:solidFill>
                <a:latin typeface="Times New Roman" panose="02020603050405020304" pitchFamily="18" charset="0"/>
              </a:defRPr>
            </a:lvl8pPr>
            <a:lvl9pPr marL="3862388" indent="-225425" defTabSz="922338" eaLnBrk="0" fontAlgn="base" hangingPunct="0">
              <a:spcBef>
                <a:spcPct val="0"/>
              </a:spcBef>
              <a:spcAft>
                <a:spcPct val="0"/>
              </a:spcAft>
              <a:defRPr sz="5400">
                <a:solidFill>
                  <a:schemeClr val="tx2"/>
                </a:solidFill>
                <a:latin typeface="Times New Roman" panose="02020603050405020304" pitchFamily="18" charset="0"/>
              </a:defRPr>
            </a:lvl9pPr>
          </a:lstStyle>
          <a:p>
            <a:pPr marL="0" marR="0" lvl="0" indent="0" algn="l" defTabSz="922338" rtl="0" eaLnBrk="0" fontAlgn="base" latinLnBrk="0" hangingPunct="0">
              <a:lnSpc>
                <a:spcPct val="100000"/>
              </a:lnSpc>
              <a:spcBef>
                <a:spcPct val="0"/>
              </a:spcBef>
              <a:spcAft>
                <a:spcPct val="0"/>
              </a:spcAft>
              <a:buClrTx/>
              <a:buSzTx/>
              <a:buFontTx/>
              <a:buNone/>
              <a:tabLst/>
              <a:defRPr/>
            </a:pPr>
            <a:fld id="{0F8F4979-30FD-764F-A39E-9CAC9BE2FC8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l" defTabSz="922338"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692445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82FF1F72-0676-B147-9741-F1569C8D9321}"/>
              </a:ext>
            </a:extLst>
          </p:cNvPr>
          <p:cNvSpPr>
            <a:spLocks noGrp="1" noRot="1" noChangeAspect="1" noChangeArrowheads="1" noTextEdit="1"/>
          </p:cNvSpPr>
          <p:nvPr>
            <p:ph type="sldImg"/>
          </p:nvPr>
        </p:nvSpPr>
        <p:spPr>
          <a:ln/>
        </p:spPr>
      </p:sp>
      <p:sp>
        <p:nvSpPr>
          <p:cNvPr id="99331" name="Notes Placeholder 2">
            <a:extLst>
              <a:ext uri="{FF2B5EF4-FFF2-40B4-BE49-F238E27FC236}">
                <a16:creationId xmlns:a16="http://schemas.microsoft.com/office/drawing/2014/main" id="{417549C1-1739-BA4B-B1E6-0E291D17EB9C}"/>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99332" name="Slide Number Placeholder 3">
            <a:extLst>
              <a:ext uri="{FF2B5EF4-FFF2-40B4-BE49-F238E27FC236}">
                <a16:creationId xmlns:a16="http://schemas.microsoft.com/office/drawing/2014/main" id="{FE1F8936-D29E-354F-9A3F-30C34CAE818B}"/>
              </a:ext>
            </a:extLst>
          </p:cNvPr>
          <p:cNvSpPr>
            <a:spLocks noGrp="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43" tIns="45222" rIns="90443" bIns="45222"/>
          <a:lstStyle>
            <a:lvl1pPr defTabSz="922338">
              <a:defRPr sz="5400">
                <a:solidFill>
                  <a:schemeClr val="tx2"/>
                </a:solidFill>
                <a:latin typeface="Times New Roman" panose="02020603050405020304" pitchFamily="18" charset="0"/>
              </a:defRPr>
            </a:lvl1pPr>
            <a:lvl2pPr marL="733425" indent="-282575" defTabSz="922338">
              <a:defRPr sz="5400">
                <a:solidFill>
                  <a:schemeClr val="tx2"/>
                </a:solidFill>
                <a:latin typeface="Times New Roman" panose="02020603050405020304" pitchFamily="18" charset="0"/>
              </a:defRPr>
            </a:lvl2pPr>
            <a:lvl3pPr marL="1130300" indent="-225425" defTabSz="922338">
              <a:defRPr sz="5400">
                <a:solidFill>
                  <a:schemeClr val="tx2"/>
                </a:solidFill>
                <a:latin typeface="Times New Roman" panose="02020603050405020304" pitchFamily="18" charset="0"/>
              </a:defRPr>
            </a:lvl3pPr>
            <a:lvl4pPr marL="1582738" indent="-225425" defTabSz="922338">
              <a:defRPr sz="5400">
                <a:solidFill>
                  <a:schemeClr val="tx2"/>
                </a:solidFill>
                <a:latin typeface="Times New Roman" panose="02020603050405020304" pitchFamily="18" charset="0"/>
              </a:defRPr>
            </a:lvl4pPr>
            <a:lvl5pPr marL="2033588" indent="-225425" defTabSz="922338">
              <a:defRPr sz="5400">
                <a:solidFill>
                  <a:schemeClr val="tx2"/>
                </a:solidFill>
                <a:latin typeface="Times New Roman" panose="02020603050405020304" pitchFamily="18" charset="0"/>
              </a:defRPr>
            </a:lvl5pPr>
            <a:lvl6pPr marL="2490788" indent="-225425" defTabSz="922338" eaLnBrk="0" fontAlgn="base" hangingPunct="0">
              <a:spcBef>
                <a:spcPct val="0"/>
              </a:spcBef>
              <a:spcAft>
                <a:spcPct val="0"/>
              </a:spcAft>
              <a:defRPr sz="5400">
                <a:solidFill>
                  <a:schemeClr val="tx2"/>
                </a:solidFill>
                <a:latin typeface="Times New Roman" panose="02020603050405020304" pitchFamily="18" charset="0"/>
              </a:defRPr>
            </a:lvl6pPr>
            <a:lvl7pPr marL="2947988" indent="-225425" defTabSz="922338" eaLnBrk="0" fontAlgn="base" hangingPunct="0">
              <a:spcBef>
                <a:spcPct val="0"/>
              </a:spcBef>
              <a:spcAft>
                <a:spcPct val="0"/>
              </a:spcAft>
              <a:defRPr sz="5400">
                <a:solidFill>
                  <a:schemeClr val="tx2"/>
                </a:solidFill>
                <a:latin typeface="Times New Roman" panose="02020603050405020304" pitchFamily="18" charset="0"/>
              </a:defRPr>
            </a:lvl7pPr>
            <a:lvl8pPr marL="3405188" indent="-225425" defTabSz="922338" eaLnBrk="0" fontAlgn="base" hangingPunct="0">
              <a:spcBef>
                <a:spcPct val="0"/>
              </a:spcBef>
              <a:spcAft>
                <a:spcPct val="0"/>
              </a:spcAft>
              <a:defRPr sz="5400">
                <a:solidFill>
                  <a:schemeClr val="tx2"/>
                </a:solidFill>
                <a:latin typeface="Times New Roman" panose="02020603050405020304" pitchFamily="18" charset="0"/>
              </a:defRPr>
            </a:lvl8pPr>
            <a:lvl9pPr marL="3862388" indent="-225425" defTabSz="922338" eaLnBrk="0" fontAlgn="base" hangingPunct="0">
              <a:spcBef>
                <a:spcPct val="0"/>
              </a:spcBef>
              <a:spcAft>
                <a:spcPct val="0"/>
              </a:spcAft>
              <a:defRPr sz="5400">
                <a:solidFill>
                  <a:schemeClr val="tx2"/>
                </a:solidFill>
                <a:latin typeface="Times New Roman" panose="02020603050405020304" pitchFamily="18" charset="0"/>
              </a:defRPr>
            </a:lvl9pPr>
          </a:lstStyle>
          <a:p>
            <a:pPr marL="0" marR="0" lvl="0" indent="0" algn="l" defTabSz="922338" rtl="0" eaLnBrk="0" fontAlgn="base" latinLnBrk="0" hangingPunct="0">
              <a:lnSpc>
                <a:spcPct val="100000"/>
              </a:lnSpc>
              <a:spcBef>
                <a:spcPct val="0"/>
              </a:spcBef>
              <a:spcAft>
                <a:spcPct val="0"/>
              </a:spcAft>
              <a:buClrTx/>
              <a:buSzTx/>
              <a:buFontTx/>
              <a:buNone/>
              <a:tabLst/>
              <a:defRPr/>
            </a:pPr>
            <a:fld id="{E6C4BE24-DA4B-7C45-B585-BFF4B781A37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l" defTabSz="922338"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11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768D6C73-1294-5A4E-A4D9-8F8242D89E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24D7DD59-CA9D-E84B-8B98-A1ABEF673C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a:t>John Muir</a:t>
            </a:r>
            <a:r>
              <a:rPr lang="en-US" altLang="en-US"/>
              <a:t> (21 April 1838 – 24 December 1914) was a Scottish-born American naturalist, author, and early advocate of preservation of wilderness in the United States. His letters, essays, and books telling of his adventures in nature, especially in the Sierra Nevada mountains of California, have been read by millions. His activism helped to save the Yosemite Valley, Sequoia National Park and other wilderness areas. The Sierra Club, which he founded, is now one of the most important conservation organizations in the United States.</a:t>
            </a:r>
          </a:p>
          <a:p>
            <a:pPr eaLnBrk="1" hangingPunct="1">
              <a:spcBef>
                <a:spcPct val="0"/>
              </a:spcBef>
            </a:pPr>
            <a:endParaRPr lang="en-US" altLang="en-US"/>
          </a:p>
          <a:p>
            <a:pPr eaLnBrk="1" hangingPunct="1">
              <a:spcBef>
                <a:spcPct val="0"/>
              </a:spcBef>
            </a:pPr>
            <a:endParaRPr lang="en-US" altLang="en-US"/>
          </a:p>
          <a:p>
            <a:pPr eaLnBrk="1" hangingPunct="1">
              <a:spcBef>
                <a:spcPct val="0"/>
              </a:spcBef>
            </a:pPr>
            <a:r>
              <a:rPr lang="en-US" altLang="en-US"/>
              <a:t>Conservation – protecting plants, animals and their habitats.</a:t>
            </a:r>
          </a:p>
          <a:p>
            <a:pPr eaLnBrk="1" hangingPunct="1">
              <a:spcBef>
                <a:spcPct val="0"/>
              </a:spcBef>
            </a:pPr>
            <a:endParaRPr lang="en-US" altLang="en-US"/>
          </a:p>
        </p:txBody>
      </p:sp>
      <p:sp>
        <p:nvSpPr>
          <p:cNvPr id="22532" name="Slide Number Placeholder 3">
            <a:extLst>
              <a:ext uri="{FF2B5EF4-FFF2-40B4-BE49-F238E27FC236}">
                <a16:creationId xmlns:a16="http://schemas.microsoft.com/office/drawing/2014/main" id="{F952BBC9-D640-DE46-B55C-FD01E6D331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72FB6A-AF9D-4D45-8A84-64AC42995CD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53823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0E1F2-E23E-5F45-BD43-648AB29527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876B85-2501-D24D-ABAB-5DCAFCE997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3C6185-1262-E042-8BD0-DFA0CD89092A}"/>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5" name="Footer Placeholder 4">
            <a:extLst>
              <a:ext uri="{FF2B5EF4-FFF2-40B4-BE49-F238E27FC236}">
                <a16:creationId xmlns:a16="http://schemas.microsoft.com/office/drawing/2014/main" id="{5EFF0FB4-3C2B-234F-ACE7-48E5B8B5C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924B3-58F9-0F40-AFAF-2F3736E56104}"/>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2964289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D3318-CF7D-AB42-842C-7881D90125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1F3C6D-1466-E84E-ABA4-1B7B51755C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03BBF-5A74-8849-A735-46B26F17E03A}"/>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5" name="Footer Placeholder 4">
            <a:extLst>
              <a:ext uri="{FF2B5EF4-FFF2-40B4-BE49-F238E27FC236}">
                <a16:creationId xmlns:a16="http://schemas.microsoft.com/office/drawing/2014/main" id="{2A454247-EA89-D349-97BD-7A63D6DBA8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D491B-39A1-1848-A017-BAB699E5F339}"/>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262731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5D4F41-B2C5-5543-A0B2-4810877870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5416AE-7B30-4840-B08B-0A5F1EBE26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DC3AF-8084-EE40-A246-32E00A0D698E}"/>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5" name="Footer Placeholder 4">
            <a:extLst>
              <a:ext uri="{FF2B5EF4-FFF2-40B4-BE49-F238E27FC236}">
                <a16:creationId xmlns:a16="http://schemas.microsoft.com/office/drawing/2014/main" id="{BD42F9F3-9BDD-0549-ACA1-C9E30EB10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3FB6B-6370-FF4F-A856-AF8686FC9947}"/>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783094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4824EAF5-8B75-5942-8290-D5F44D16F69D}"/>
              </a:ext>
            </a:extLst>
          </p:cNvPr>
          <p:cNvGrpSpPr>
            <a:grpSpLocks/>
          </p:cNvGrpSpPr>
          <p:nvPr/>
        </p:nvGrpSpPr>
        <p:grpSpPr bwMode="auto">
          <a:xfrm>
            <a:off x="0" y="1"/>
            <a:ext cx="12192000" cy="6856413"/>
            <a:chOff x="0" y="0"/>
            <a:chExt cx="5760" cy="4319"/>
          </a:xfrm>
        </p:grpSpPr>
        <p:sp>
          <p:nvSpPr>
            <p:cNvPr id="5" name="Freeform 3">
              <a:extLst>
                <a:ext uri="{FF2B5EF4-FFF2-40B4-BE49-F238E27FC236}">
                  <a16:creationId xmlns:a16="http://schemas.microsoft.com/office/drawing/2014/main" id="{7B9EFD2D-7D23-A144-BD00-F5694873DFF8}"/>
                </a:ext>
              </a:extLst>
            </p:cNvPr>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6" name="Freeform 4">
              <a:extLst>
                <a:ext uri="{FF2B5EF4-FFF2-40B4-BE49-F238E27FC236}">
                  <a16:creationId xmlns:a16="http://schemas.microsoft.com/office/drawing/2014/main" id="{A42D3095-8F68-A74B-8DBA-6BF9FE464842}"/>
                </a:ext>
              </a:extLst>
            </p:cNvPr>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7" name="Freeform 5">
              <a:extLst>
                <a:ext uri="{FF2B5EF4-FFF2-40B4-BE49-F238E27FC236}">
                  <a16:creationId xmlns:a16="http://schemas.microsoft.com/office/drawing/2014/main" id="{325E69ED-CB4A-E54A-A2A3-63CE706D00E1}"/>
                </a:ext>
              </a:extLst>
            </p:cNvPr>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8" name="Freeform 6">
              <a:extLst>
                <a:ext uri="{FF2B5EF4-FFF2-40B4-BE49-F238E27FC236}">
                  <a16:creationId xmlns:a16="http://schemas.microsoft.com/office/drawing/2014/main" id="{6138EC4F-4D80-9849-8734-1BB8FB765EE7}"/>
                </a:ext>
              </a:extLst>
            </p:cNvPr>
            <p:cNvSpPr>
              <a:spLocks/>
            </p:cNvSpPr>
            <p:nvPr/>
          </p:nvSpPr>
          <p:spPr bwMode="hidden">
            <a:xfrm>
              <a:off x="4038" y="3577"/>
              <a:ext cx="1720" cy="65"/>
            </a:xfrm>
            <a:custGeom>
              <a:avLst/>
              <a:gdLst>
                <a:gd name="T0" fmla="*/ 1700 w 1722"/>
                <a:gd name="T1" fmla="*/ 55 h 66"/>
                <a:gd name="T2" fmla="*/ 1700 w 1722"/>
                <a:gd name="T3" fmla="*/ 49 h 66"/>
                <a:gd name="T4" fmla="*/ 0 w 1722"/>
                <a:gd name="T5" fmla="*/ 0 h 66"/>
                <a:gd name="T6" fmla="*/ 0 w 1722"/>
                <a:gd name="T7" fmla="*/ 37 h 66"/>
                <a:gd name="T8" fmla="*/ 1700 w 1722"/>
                <a:gd name="T9" fmla="*/ 55 h 66"/>
                <a:gd name="T10" fmla="*/ 1700 w 1722"/>
                <a:gd name="T11" fmla="*/ 5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9" name="Freeform 7">
              <a:extLst>
                <a:ext uri="{FF2B5EF4-FFF2-40B4-BE49-F238E27FC236}">
                  <a16:creationId xmlns:a16="http://schemas.microsoft.com/office/drawing/2014/main" id="{F69F75F0-1C77-2E47-86E5-AE828FEE23FE}"/>
                </a:ext>
              </a:extLst>
            </p:cNvPr>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eaLnBrk="1" hangingPunct="1">
                <a:defRPr/>
              </a:pPr>
              <a:endParaRPr lang="en-US" sz="1800">
                <a:latin typeface="Arial" charset="0"/>
                <a:cs typeface="Arial" charset="0"/>
              </a:endParaRPr>
            </a:p>
          </p:txBody>
        </p:sp>
        <p:sp>
          <p:nvSpPr>
            <p:cNvPr id="10" name="Freeform 8">
              <a:extLst>
                <a:ext uri="{FF2B5EF4-FFF2-40B4-BE49-F238E27FC236}">
                  <a16:creationId xmlns:a16="http://schemas.microsoft.com/office/drawing/2014/main" id="{67833612-9C62-6349-A23D-07432210D277}"/>
                </a:ext>
              </a:extLst>
            </p:cNvPr>
            <p:cNvSpPr>
              <a:spLocks/>
            </p:cNvSpPr>
            <p:nvPr/>
          </p:nvSpPr>
          <p:spPr bwMode="hidden">
            <a:xfrm>
              <a:off x="4784" y="3702"/>
              <a:ext cx="974" cy="101"/>
            </a:xfrm>
            <a:custGeom>
              <a:avLst/>
              <a:gdLst>
                <a:gd name="T0" fmla="*/ 964 w 975"/>
                <a:gd name="T1" fmla="*/ 48 h 101"/>
                <a:gd name="T2" fmla="*/ 964 w 975"/>
                <a:gd name="T3" fmla="*/ 0 h 101"/>
                <a:gd name="T4" fmla="*/ 0 w 975"/>
                <a:gd name="T5" fmla="*/ 24 h 101"/>
                <a:gd name="T6" fmla="*/ 0 w 975"/>
                <a:gd name="T7" fmla="*/ 101 h 101"/>
                <a:gd name="T8" fmla="*/ 964 w 975"/>
                <a:gd name="T9" fmla="*/ 48 h 101"/>
                <a:gd name="T10" fmla="*/ 96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1" name="Freeform 9">
              <a:extLst>
                <a:ext uri="{FF2B5EF4-FFF2-40B4-BE49-F238E27FC236}">
                  <a16:creationId xmlns:a16="http://schemas.microsoft.com/office/drawing/2014/main" id="{80E07812-1692-FB49-9BFD-6560EB78139C}"/>
                </a:ext>
              </a:extLst>
            </p:cNvPr>
            <p:cNvSpPr>
              <a:spLocks/>
            </p:cNvSpPr>
            <p:nvPr/>
          </p:nvSpPr>
          <p:spPr bwMode="hidden">
            <a:xfrm>
              <a:off x="3619" y="3815"/>
              <a:ext cx="2139" cy="198"/>
            </a:xfrm>
            <a:custGeom>
              <a:avLst/>
              <a:gdLst>
                <a:gd name="T0" fmla="*/ 2119 w 2141"/>
                <a:gd name="T1" fmla="*/ 0 h 198"/>
                <a:gd name="T2" fmla="*/ 0 w 2141"/>
                <a:gd name="T3" fmla="*/ 156 h 198"/>
                <a:gd name="T4" fmla="*/ 0 w 2141"/>
                <a:gd name="T5" fmla="*/ 198 h 198"/>
                <a:gd name="T6" fmla="*/ 2119 w 2141"/>
                <a:gd name="T7" fmla="*/ 0 h 198"/>
                <a:gd name="T8" fmla="*/ 211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2" name="Freeform 10">
              <a:extLst>
                <a:ext uri="{FF2B5EF4-FFF2-40B4-BE49-F238E27FC236}">
                  <a16:creationId xmlns:a16="http://schemas.microsoft.com/office/drawing/2014/main" id="{764EA360-F9E9-F04E-90AD-6862945C0C9F}"/>
                </a:ext>
              </a:extLst>
            </p:cNvPr>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13" name="Freeform 11">
              <a:extLst>
                <a:ext uri="{FF2B5EF4-FFF2-40B4-BE49-F238E27FC236}">
                  <a16:creationId xmlns:a16="http://schemas.microsoft.com/office/drawing/2014/main" id="{6D7BEAE9-74F8-B84A-B8A2-F4AC2E331E9F}"/>
                </a:ext>
              </a:extLst>
            </p:cNvPr>
            <p:cNvSpPr>
              <a:spLocks/>
            </p:cNvSpPr>
            <p:nvPr/>
          </p:nvSpPr>
          <p:spPr bwMode="hidden">
            <a:xfrm>
              <a:off x="2097" y="4043"/>
              <a:ext cx="2514" cy="276"/>
            </a:xfrm>
            <a:custGeom>
              <a:avLst/>
              <a:gdLst>
                <a:gd name="T0" fmla="*/ 2149 w 2517"/>
                <a:gd name="T1" fmla="*/ 276 h 276"/>
                <a:gd name="T2" fmla="*/ 2484 w 2517"/>
                <a:gd name="T3" fmla="*/ 204 h 276"/>
                <a:gd name="T4" fmla="*/ 2227 w 2517"/>
                <a:gd name="T5" fmla="*/ 0 h 276"/>
                <a:gd name="T6" fmla="*/ 0 w 2517"/>
                <a:gd name="T7" fmla="*/ 276 h 276"/>
                <a:gd name="T8" fmla="*/ 2149 w 2517"/>
                <a:gd name="T9" fmla="*/ 276 h 276"/>
                <a:gd name="T10" fmla="*/ 214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4" name="Freeform 12">
              <a:extLst>
                <a:ext uri="{FF2B5EF4-FFF2-40B4-BE49-F238E27FC236}">
                  <a16:creationId xmlns:a16="http://schemas.microsoft.com/office/drawing/2014/main" id="{BC22D530-8E12-0C4B-97E2-F947091889D3}"/>
                </a:ext>
              </a:extLst>
            </p:cNvPr>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15" name="Freeform 13">
              <a:extLst>
                <a:ext uri="{FF2B5EF4-FFF2-40B4-BE49-F238E27FC236}">
                  <a16:creationId xmlns:a16="http://schemas.microsoft.com/office/drawing/2014/main" id="{2DA47A0E-6F76-BD4B-BC5F-211BB134F9DD}"/>
                </a:ext>
              </a:extLst>
            </p:cNvPr>
            <p:cNvSpPr>
              <a:spLocks/>
            </p:cNvSpPr>
            <p:nvPr/>
          </p:nvSpPr>
          <p:spPr bwMode="hidden">
            <a:xfrm>
              <a:off x="5030" y="3151"/>
              <a:ext cx="728" cy="240"/>
            </a:xfrm>
            <a:custGeom>
              <a:avLst/>
              <a:gdLst>
                <a:gd name="T0" fmla="*/ 718 w 729"/>
                <a:gd name="T1" fmla="*/ 240 h 240"/>
                <a:gd name="T2" fmla="*/ 0 w 729"/>
                <a:gd name="T3" fmla="*/ 0 h 240"/>
                <a:gd name="T4" fmla="*/ 0 w 729"/>
                <a:gd name="T5" fmla="*/ 6 h 240"/>
                <a:gd name="T6" fmla="*/ 718 w 729"/>
                <a:gd name="T7" fmla="*/ 240 h 240"/>
                <a:gd name="T8" fmla="*/ 71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6" name="Freeform 14">
              <a:extLst>
                <a:ext uri="{FF2B5EF4-FFF2-40B4-BE49-F238E27FC236}">
                  <a16:creationId xmlns:a16="http://schemas.microsoft.com/office/drawing/2014/main" id="{A584B5CB-074C-684B-AC42-DCFEB4B732AC}"/>
                </a:ext>
              </a:extLst>
            </p:cNvPr>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17" name="Freeform 15">
              <a:extLst>
                <a:ext uri="{FF2B5EF4-FFF2-40B4-BE49-F238E27FC236}">
                  <a16:creationId xmlns:a16="http://schemas.microsoft.com/office/drawing/2014/main" id="{4476097D-E6D0-4946-B5CF-69874EB056B2}"/>
                </a:ext>
              </a:extLst>
            </p:cNvPr>
            <p:cNvSpPr>
              <a:spLocks/>
            </p:cNvSpPr>
            <p:nvPr/>
          </p:nvSpPr>
          <p:spPr bwMode="hidden">
            <a:xfrm>
              <a:off x="5030" y="3049"/>
              <a:ext cx="728" cy="318"/>
            </a:xfrm>
            <a:custGeom>
              <a:avLst/>
              <a:gdLst>
                <a:gd name="T0" fmla="*/ 718 w 729"/>
                <a:gd name="T1" fmla="*/ 318 h 318"/>
                <a:gd name="T2" fmla="*/ 718 w 729"/>
                <a:gd name="T3" fmla="*/ 312 h 318"/>
                <a:gd name="T4" fmla="*/ 0 w 729"/>
                <a:gd name="T5" fmla="*/ 0 h 318"/>
                <a:gd name="T6" fmla="*/ 0 w 729"/>
                <a:gd name="T7" fmla="*/ 54 h 318"/>
                <a:gd name="T8" fmla="*/ 718 w 729"/>
                <a:gd name="T9" fmla="*/ 318 h 318"/>
                <a:gd name="T10" fmla="*/ 71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8" name="Freeform 16">
              <a:extLst>
                <a:ext uri="{FF2B5EF4-FFF2-40B4-BE49-F238E27FC236}">
                  <a16:creationId xmlns:a16="http://schemas.microsoft.com/office/drawing/2014/main" id="{FE4E8E59-6DEC-E044-98DE-9F0C42DF605A}"/>
                </a:ext>
              </a:extLst>
            </p:cNvPr>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19" name="Freeform 17">
              <a:extLst>
                <a:ext uri="{FF2B5EF4-FFF2-40B4-BE49-F238E27FC236}">
                  <a16:creationId xmlns:a16="http://schemas.microsoft.com/office/drawing/2014/main" id="{C7C38D89-9A55-C641-B306-F363347122CF}"/>
                </a:ext>
              </a:extLst>
            </p:cNvPr>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20" name="Freeform 18">
              <a:extLst>
                <a:ext uri="{FF2B5EF4-FFF2-40B4-BE49-F238E27FC236}">
                  <a16:creationId xmlns:a16="http://schemas.microsoft.com/office/drawing/2014/main" id="{06154EAA-84E3-8642-8E5A-0E57B485C283}"/>
                </a:ext>
              </a:extLst>
            </p:cNvPr>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21" name="Freeform 19">
              <a:extLst>
                <a:ext uri="{FF2B5EF4-FFF2-40B4-BE49-F238E27FC236}">
                  <a16:creationId xmlns:a16="http://schemas.microsoft.com/office/drawing/2014/main" id="{97D8FC9F-C619-EF43-9208-C4D7C11CD479}"/>
                </a:ext>
              </a:extLst>
            </p:cNvPr>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2" name="Freeform 20">
              <a:extLst>
                <a:ext uri="{FF2B5EF4-FFF2-40B4-BE49-F238E27FC236}">
                  <a16:creationId xmlns:a16="http://schemas.microsoft.com/office/drawing/2014/main" id="{88F045E4-50E0-BB4E-A4FD-D0CBDF0FC622}"/>
                </a:ext>
              </a:extLst>
            </p:cNvPr>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23" name="Freeform 21">
              <a:extLst>
                <a:ext uri="{FF2B5EF4-FFF2-40B4-BE49-F238E27FC236}">
                  <a16:creationId xmlns:a16="http://schemas.microsoft.com/office/drawing/2014/main" id="{D66188D0-8233-CD4A-99E3-1EBCB9D4BC40}"/>
                </a:ext>
              </a:extLst>
            </p:cNvPr>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4" name="Freeform 22">
              <a:extLst>
                <a:ext uri="{FF2B5EF4-FFF2-40B4-BE49-F238E27FC236}">
                  <a16:creationId xmlns:a16="http://schemas.microsoft.com/office/drawing/2014/main" id="{A753E21F-679A-1C4E-AB91-35B9EDF614EC}"/>
                </a:ext>
              </a:extLst>
            </p:cNvPr>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25" name="Freeform 23">
              <a:extLst>
                <a:ext uri="{FF2B5EF4-FFF2-40B4-BE49-F238E27FC236}">
                  <a16:creationId xmlns:a16="http://schemas.microsoft.com/office/drawing/2014/main" id="{BF9FDDA5-6CE2-6F42-86ED-FF5D25F71FA1}"/>
                </a:ext>
              </a:extLst>
            </p:cNvPr>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eaLnBrk="1" hangingPunct="1">
                <a:defRPr/>
              </a:pPr>
              <a:endParaRPr lang="en-US" sz="1800">
                <a:latin typeface="Arial" charset="0"/>
                <a:cs typeface="Arial" charset="0"/>
              </a:endParaRPr>
            </a:p>
          </p:txBody>
        </p:sp>
        <p:sp>
          <p:nvSpPr>
            <p:cNvPr id="26" name="Freeform 24">
              <a:extLst>
                <a:ext uri="{FF2B5EF4-FFF2-40B4-BE49-F238E27FC236}">
                  <a16:creationId xmlns:a16="http://schemas.microsoft.com/office/drawing/2014/main" id="{0048CAF4-277F-BA42-8B2B-5873924D2B73}"/>
                </a:ext>
              </a:extLst>
            </p:cNvPr>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27" name="Freeform 25">
              <a:extLst>
                <a:ext uri="{FF2B5EF4-FFF2-40B4-BE49-F238E27FC236}">
                  <a16:creationId xmlns:a16="http://schemas.microsoft.com/office/drawing/2014/main" id="{D97FA207-6510-F74C-A934-7023B2EFCACC}"/>
                </a:ext>
              </a:extLst>
            </p:cNvPr>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8" name="Freeform 26">
              <a:extLst>
                <a:ext uri="{FF2B5EF4-FFF2-40B4-BE49-F238E27FC236}">
                  <a16:creationId xmlns:a16="http://schemas.microsoft.com/office/drawing/2014/main" id="{93694F7C-325A-BD44-A1E2-649EEB249C71}"/>
                </a:ext>
              </a:extLst>
            </p:cNvPr>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29" name="Freeform 27">
              <a:extLst>
                <a:ext uri="{FF2B5EF4-FFF2-40B4-BE49-F238E27FC236}">
                  <a16:creationId xmlns:a16="http://schemas.microsoft.com/office/drawing/2014/main" id="{2CC09AB2-0FE4-E147-A78B-DAE99127A974}"/>
                </a:ext>
              </a:extLst>
            </p:cNvPr>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30" name="Freeform 28">
              <a:extLst>
                <a:ext uri="{FF2B5EF4-FFF2-40B4-BE49-F238E27FC236}">
                  <a16:creationId xmlns:a16="http://schemas.microsoft.com/office/drawing/2014/main" id="{A087C8B6-B099-0345-9449-9D08EF08C2B3}"/>
                </a:ext>
              </a:extLst>
            </p:cNvPr>
            <p:cNvSpPr>
              <a:spLocks/>
            </p:cNvSpPr>
            <p:nvPr/>
          </p:nvSpPr>
          <p:spPr bwMode="hidden">
            <a:xfrm>
              <a:off x="5698" y="653"/>
              <a:ext cx="60" cy="311"/>
            </a:xfrm>
            <a:custGeom>
              <a:avLst/>
              <a:gdLst>
                <a:gd name="T0" fmla="*/ 0 w 60"/>
                <a:gd name="T1" fmla="*/ 144 h 312"/>
                <a:gd name="T2" fmla="*/ 60 w 60"/>
                <a:gd name="T3" fmla="*/ 30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31" name="Freeform 29">
              <a:extLst>
                <a:ext uri="{FF2B5EF4-FFF2-40B4-BE49-F238E27FC236}">
                  <a16:creationId xmlns:a16="http://schemas.microsoft.com/office/drawing/2014/main" id="{F8DD8A80-86EB-BD4E-866B-DDFDCAD42687}"/>
                </a:ext>
              </a:extLst>
            </p:cNvPr>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32" name="Freeform 30">
              <a:extLst>
                <a:ext uri="{FF2B5EF4-FFF2-40B4-BE49-F238E27FC236}">
                  <a16:creationId xmlns:a16="http://schemas.microsoft.com/office/drawing/2014/main" id="{DF78BCC4-D7D0-8F45-84C6-9681C67D45CF}"/>
                </a:ext>
              </a:extLst>
            </p:cNvPr>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33" name="Freeform 31">
              <a:extLst>
                <a:ext uri="{FF2B5EF4-FFF2-40B4-BE49-F238E27FC236}">
                  <a16:creationId xmlns:a16="http://schemas.microsoft.com/office/drawing/2014/main" id="{47E9425E-4851-4245-944A-E3547A055BDD}"/>
                </a:ext>
              </a:extLst>
            </p:cNvPr>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34" name="Freeform 32">
              <a:extLst>
                <a:ext uri="{FF2B5EF4-FFF2-40B4-BE49-F238E27FC236}">
                  <a16:creationId xmlns:a16="http://schemas.microsoft.com/office/drawing/2014/main" id="{2810EFF3-5FFF-964F-A304-DD3210B6FEEA}"/>
                </a:ext>
              </a:extLst>
            </p:cNvPr>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35" name="Freeform 33">
              <a:extLst>
                <a:ext uri="{FF2B5EF4-FFF2-40B4-BE49-F238E27FC236}">
                  <a16:creationId xmlns:a16="http://schemas.microsoft.com/office/drawing/2014/main" id="{6B3E23EA-0441-0041-A84E-5078AB7BEC94}"/>
                </a:ext>
              </a:extLst>
            </p:cNvPr>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36" name="Freeform 34">
              <a:extLst>
                <a:ext uri="{FF2B5EF4-FFF2-40B4-BE49-F238E27FC236}">
                  <a16:creationId xmlns:a16="http://schemas.microsoft.com/office/drawing/2014/main" id="{1898C760-4449-3F4C-BF1F-5EE9134DDF23}"/>
                </a:ext>
              </a:extLst>
            </p:cNvPr>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37" name="Freeform 35">
              <a:extLst>
                <a:ext uri="{FF2B5EF4-FFF2-40B4-BE49-F238E27FC236}">
                  <a16:creationId xmlns:a16="http://schemas.microsoft.com/office/drawing/2014/main" id="{6F61A2A3-5410-E24C-8631-DF0406E1733C}"/>
                </a:ext>
              </a:extLst>
            </p:cNvPr>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38" name="Freeform 36">
              <a:extLst>
                <a:ext uri="{FF2B5EF4-FFF2-40B4-BE49-F238E27FC236}">
                  <a16:creationId xmlns:a16="http://schemas.microsoft.com/office/drawing/2014/main" id="{3FBB9494-1237-C84F-9A47-96688412C817}"/>
                </a:ext>
              </a:extLst>
            </p:cNvPr>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39" name="Freeform 37">
              <a:extLst>
                <a:ext uri="{FF2B5EF4-FFF2-40B4-BE49-F238E27FC236}">
                  <a16:creationId xmlns:a16="http://schemas.microsoft.com/office/drawing/2014/main" id="{9CECA54F-C851-C542-A9A8-9E24F832DCC8}"/>
                </a:ext>
              </a:extLst>
            </p:cNvPr>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40" name="Freeform 38">
              <a:extLst>
                <a:ext uri="{FF2B5EF4-FFF2-40B4-BE49-F238E27FC236}">
                  <a16:creationId xmlns:a16="http://schemas.microsoft.com/office/drawing/2014/main" id="{B11E840E-CF5C-8C4A-A83E-6FA90209B9A8}"/>
                </a:ext>
              </a:extLst>
            </p:cNvPr>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grpSp>
          <p:nvGrpSpPr>
            <p:cNvPr id="41" name="Group 39">
              <a:extLst>
                <a:ext uri="{FF2B5EF4-FFF2-40B4-BE49-F238E27FC236}">
                  <a16:creationId xmlns:a16="http://schemas.microsoft.com/office/drawing/2014/main" id="{9B6878DB-01E2-D342-A60E-E21DA48A4390}"/>
                </a:ext>
              </a:extLst>
            </p:cNvPr>
            <p:cNvGrpSpPr>
              <a:grpSpLocks/>
            </p:cNvGrpSpPr>
            <p:nvPr userDrawn="1"/>
          </p:nvGrpSpPr>
          <p:grpSpPr bwMode="auto">
            <a:xfrm>
              <a:off x="0" y="1632"/>
              <a:ext cx="5758" cy="1858"/>
              <a:chOff x="0" y="1632"/>
              <a:chExt cx="5758" cy="1858"/>
            </a:xfrm>
          </p:grpSpPr>
          <p:sp>
            <p:nvSpPr>
              <p:cNvPr id="42" name="Freeform 40">
                <a:extLst>
                  <a:ext uri="{FF2B5EF4-FFF2-40B4-BE49-F238E27FC236}">
                    <a16:creationId xmlns:a16="http://schemas.microsoft.com/office/drawing/2014/main" id="{23D513D3-5C31-8345-8EDB-6E8B7E9846A8}"/>
                  </a:ext>
                </a:extLst>
              </p:cNvPr>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43" name="Freeform 41">
                <a:extLst>
                  <a:ext uri="{FF2B5EF4-FFF2-40B4-BE49-F238E27FC236}">
                    <a16:creationId xmlns:a16="http://schemas.microsoft.com/office/drawing/2014/main" id="{10C7E813-4271-A540-AF82-741729FA7339}"/>
                  </a:ext>
                </a:extLst>
              </p:cNvPr>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eaLnBrk="1" hangingPunct="1">
                  <a:defRPr/>
                </a:pPr>
                <a:endParaRPr lang="en-US" sz="1800">
                  <a:latin typeface="Arial" charset="0"/>
                  <a:cs typeface="Arial" charset="0"/>
                </a:endParaRPr>
              </a:p>
            </p:txBody>
          </p:sp>
        </p:grpSp>
      </p:grpSp>
      <p:sp>
        <p:nvSpPr>
          <p:cNvPr id="53290" name="Rectangle 42"/>
          <p:cNvSpPr>
            <a:spLocks noGrp="1" noChangeArrowheads="1"/>
          </p:cNvSpPr>
          <p:nvPr>
            <p:ph type="ctrTitle" sz="quarter"/>
          </p:nvPr>
        </p:nvSpPr>
        <p:spPr>
          <a:xfrm>
            <a:off x="609600" y="1600200"/>
            <a:ext cx="10972800" cy="1828800"/>
          </a:xfrm>
        </p:spPr>
        <p:txBody>
          <a:bodyPr/>
          <a:lstStyle>
            <a:lvl1pPr>
              <a:defRPr sz="4800"/>
            </a:lvl1pPr>
          </a:lstStyle>
          <a:p>
            <a:r>
              <a:rPr lang="en-US"/>
              <a:t>Click to edit Master title style</a:t>
            </a:r>
          </a:p>
        </p:txBody>
      </p:sp>
      <p:sp>
        <p:nvSpPr>
          <p:cNvPr id="53291" name="Rectangle 43"/>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sz="3600"/>
            </a:lvl1pPr>
          </a:lstStyle>
          <a:p>
            <a:r>
              <a:rPr lang="en-US"/>
              <a:t>Click to edit Master subtitle style</a:t>
            </a:r>
          </a:p>
        </p:txBody>
      </p:sp>
      <p:sp>
        <p:nvSpPr>
          <p:cNvPr id="44" name="Rectangle 44">
            <a:extLst>
              <a:ext uri="{FF2B5EF4-FFF2-40B4-BE49-F238E27FC236}">
                <a16:creationId xmlns:a16="http://schemas.microsoft.com/office/drawing/2014/main" id="{2529093A-827F-2544-A085-CD686AD3A2A1}"/>
              </a:ext>
            </a:extLst>
          </p:cNvPr>
          <p:cNvSpPr>
            <a:spLocks noGrp="1" noChangeArrowheads="1"/>
          </p:cNvSpPr>
          <p:nvPr>
            <p:ph type="dt" sz="quarter" idx="10"/>
          </p:nvPr>
        </p:nvSpPr>
        <p:spPr/>
        <p:txBody>
          <a:bodyPr/>
          <a:lstStyle>
            <a:lvl1pPr>
              <a:defRPr/>
            </a:lvl1pPr>
          </a:lstStyle>
          <a:p>
            <a:pPr>
              <a:defRPr/>
            </a:pPr>
            <a:endParaRPr lang="en-US"/>
          </a:p>
        </p:txBody>
      </p:sp>
      <p:sp>
        <p:nvSpPr>
          <p:cNvPr id="45" name="Rectangle 45">
            <a:extLst>
              <a:ext uri="{FF2B5EF4-FFF2-40B4-BE49-F238E27FC236}">
                <a16:creationId xmlns:a16="http://schemas.microsoft.com/office/drawing/2014/main" id="{B3FBA32D-7403-374C-83D4-A0FCF135D5FC}"/>
              </a:ext>
            </a:extLst>
          </p:cNvPr>
          <p:cNvSpPr>
            <a:spLocks noGrp="1" noChangeArrowheads="1"/>
          </p:cNvSpPr>
          <p:nvPr>
            <p:ph type="ftr" sz="quarter" idx="11"/>
          </p:nvPr>
        </p:nvSpPr>
        <p:spPr/>
        <p:txBody>
          <a:bodyPr/>
          <a:lstStyle>
            <a:lvl1pPr>
              <a:defRPr/>
            </a:lvl1pPr>
          </a:lstStyle>
          <a:p>
            <a:pPr>
              <a:defRPr/>
            </a:pPr>
            <a:endParaRPr lang="en-US"/>
          </a:p>
        </p:txBody>
      </p:sp>
      <p:sp>
        <p:nvSpPr>
          <p:cNvPr id="46" name="Rectangle 46">
            <a:extLst>
              <a:ext uri="{FF2B5EF4-FFF2-40B4-BE49-F238E27FC236}">
                <a16:creationId xmlns:a16="http://schemas.microsoft.com/office/drawing/2014/main" id="{65D3EF5E-080A-5443-96AF-FE9A96F7E48B}"/>
              </a:ext>
            </a:extLst>
          </p:cNvPr>
          <p:cNvSpPr>
            <a:spLocks noGrp="1" noChangeArrowheads="1"/>
          </p:cNvSpPr>
          <p:nvPr>
            <p:ph type="sldNum" sz="quarter" idx="12"/>
          </p:nvPr>
        </p:nvSpPr>
        <p:spPr/>
        <p:txBody>
          <a:bodyPr/>
          <a:lstStyle>
            <a:lvl1pPr>
              <a:defRPr/>
            </a:lvl1pPr>
          </a:lstStyle>
          <a:p>
            <a:fld id="{DEBBEA6D-94BB-1745-82EC-E3DAAC727ADD}" type="slidenum">
              <a:rPr lang="en-US" altLang="en-US"/>
              <a:pPr/>
              <a:t>‹#›</a:t>
            </a:fld>
            <a:endParaRPr lang="en-US" altLang="en-US"/>
          </a:p>
        </p:txBody>
      </p:sp>
    </p:spTree>
    <p:extLst>
      <p:ext uri="{BB962C8B-B14F-4D97-AF65-F5344CB8AC3E}">
        <p14:creationId xmlns:p14="http://schemas.microsoft.com/office/powerpoint/2010/main" val="1091447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4">
            <a:extLst>
              <a:ext uri="{FF2B5EF4-FFF2-40B4-BE49-F238E27FC236}">
                <a16:creationId xmlns:a16="http://schemas.microsoft.com/office/drawing/2014/main" id="{CFD3E2C2-1FBA-B948-877F-E0528D80C29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5">
            <a:extLst>
              <a:ext uri="{FF2B5EF4-FFF2-40B4-BE49-F238E27FC236}">
                <a16:creationId xmlns:a16="http://schemas.microsoft.com/office/drawing/2014/main" id="{A6A60138-6871-F846-9739-50071631140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6">
            <a:extLst>
              <a:ext uri="{FF2B5EF4-FFF2-40B4-BE49-F238E27FC236}">
                <a16:creationId xmlns:a16="http://schemas.microsoft.com/office/drawing/2014/main" id="{DB022797-533F-A04F-99F5-BA0EBE6EB24B}"/>
              </a:ext>
            </a:extLst>
          </p:cNvPr>
          <p:cNvSpPr>
            <a:spLocks noGrp="1" noChangeArrowheads="1"/>
          </p:cNvSpPr>
          <p:nvPr>
            <p:ph type="sldNum" sz="quarter" idx="12"/>
          </p:nvPr>
        </p:nvSpPr>
        <p:spPr>
          <a:ln/>
        </p:spPr>
        <p:txBody>
          <a:bodyPr/>
          <a:lstStyle>
            <a:lvl1pPr>
              <a:defRPr/>
            </a:lvl1pPr>
          </a:lstStyle>
          <a:p>
            <a:fld id="{F5E90AC9-1EDA-A44D-80A2-DAC80E7B763B}" type="slidenum">
              <a:rPr lang="en-US" altLang="en-US"/>
              <a:pPr/>
              <a:t>‹#›</a:t>
            </a:fld>
            <a:endParaRPr lang="en-US" altLang="en-US"/>
          </a:p>
        </p:txBody>
      </p:sp>
    </p:spTree>
    <p:extLst>
      <p:ext uri="{BB962C8B-B14F-4D97-AF65-F5344CB8AC3E}">
        <p14:creationId xmlns:p14="http://schemas.microsoft.com/office/powerpoint/2010/main" val="4124119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4">
            <a:extLst>
              <a:ext uri="{FF2B5EF4-FFF2-40B4-BE49-F238E27FC236}">
                <a16:creationId xmlns:a16="http://schemas.microsoft.com/office/drawing/2014/main" id="{4B70620B-9AB3-B344-A995-72D375E8ADC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5">
            <a:extLst>
              <a:ext uri="{FF2B5EF4-FFF2-40B4-BE49-F238E27FC236}">
                <a16:creationId xmlns:a16="http://schemas.microsoft.com/office/drawing/2014/main" id="{C3BFC9D9-31BC-CE4B-A12D-78A820B4EA7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6">
            <a:extLst>
              <a:ext uri="{FF2B5EF4-FFF2-40B4-BE49-F238E27FC236}">
                <a16:creationId xmlns:a16="http://schemas.microsoft.com/office/drawing/2014/main" id="{B68BB923-995F-B34C-864F-2CED921F69E2}"/>
              </a:ext>
            </a:extLst>
          </p:cNvPr>
          <p:cNvSpPr>
            <a:spLocks noGrp="1" noChangeArrowheads="1"/>
          </p:cNvSpPr>
          <p:nvPr>
            <p:ph type="sldNum" sz="quarter" idx="12"/>
          </p:nvPr>
        </p:nvSpPr>
        <p:spPr>
          <a:ln/>
        </p:spPr>
        <p:txBody>
          <a:bodyPr/>
          <a:lstStyle>
            <a:lvl1pPr>
              <a:defRPr/>
            </a:lvl1pPr>
          </a:lstStyle>
          <a:p>
            <a:fld id="{7D04A6DD-5BF8-C645-A9ED-52DE901B7752}" type="slidenum">
              <a:rPr lang="en-US" altLang="en-US"/>
              <a:pPr/>
              <a:t>‹#›</a:t>
            </a:fld>
            <a:endParaRPr lang="en-US" altLang="en-US"/>
          </a:p>
        </p:txBody>
      </p:sp>
    </p:spTree>
    <p:extLst>
      <p:ext uri="{BB962C8B-B14F-4D97-AF65-F5344CB8AC3E}">
        <p14:creationId xmlns:p14="http://schemas.microsoft.com/office/powerpoint/2010/main" val="904921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4">
            <a:extLst>
              <a:ext uri="{FF2B5EF4-FFF2-40B4-BE49-F238E27FC236}">
                <a16:creationId xmlns:a16="http://schemas.microsoft.com/office/drawing/2014/main" id="{9B403F6D-F2FB-9D4E-9BBA-28197174B7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5">
            <a:extLst>
              <a:ext uri="{FF2B5EF4-FFF2-40B4-BE49-F238E27FC236}">
                <a16:creationId xmlns:a16="http://schemas.microsoft.com/office/drawing/2014/main" id="{8A697FCC-3DA3-4348-9F87-309782A449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6">
            <a:extLst>
              <a:ext uri="{FF2B5EF4-FFF2-40B4-BE49-F238E27FC236}">
                <a16:creationId xmlns:a16="http://schemas.microsoft.com/office/drawing/2014/main" id="{7EE01CBD-A2E8-E042-AB9C-14803B35816F}"/>
              </a:ext>
            </a:extLst>
          </p:cNvPr>
          <p:cNvSpPr>
            <a:spLocks noGrp="1" noChangeArrowheads="1"/>
          </p:cNvSpPr>
          <p:nvPr>
            <p:ph type="sldNum" sz="quarter" idx="12"/>
          </p:nvPr>
        </p:nvSpPr>
        <p:spPr>
          <a:ln/>
        </p:spPr>
        <p:txBody>
          <a:bodyPr/>
          <a:lstStyle>
            <a:lvl1pPr>
              <a:defRPr/>
            </a:lvl1pPr>
          </a:lstStyle>
          <a:p>
            <a:fld id="{760719C9-6434-CF4E-8B81-539498B9D779}" type="slidenum">
              <a:rPr lang="en-US" altLang="en-US"/>
              <a:pPr/>
              <a:t>‹#›</a:t>
            </a:fld>
            <a:endParaRPr lang="en-US" altLang="en-US"/>
          </a:p>
        </p:txBody>
      </p:sp>
    </p:spTree>
    <p:extLst>
      <p:ext uri="{BB962C8B-B14F-4D97-AF65-F5344CB8AC3E}">
        <p14:creationId xmlns:p14="http://schemas.microsoft.com/office/powerpoint/2010/main" val="2321105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4">
            <a:extLst>
              <a:ext uri="{FF2B5EF4-FFF2-40B4-BE49-F238E27FC236}">
                <a16:creationId xmlns:a16="http://schemas.microsoft.com/office/drawing/2014/main" id="{1CF49EFB-7D9D-2D44-88DE-F5C3C8B58CF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45">
            <a:extLst>
              <a:ext uri="{FF2B5EF4-FFF2-40B4-BE49-F238E27FC236}">
                <a16:creationId xmlns:a16="http://schemas.microsoft.com/office/drawing/2014/main" id="{6E2D9309-B9EB-E648-9CE2-7A7338A30B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46">
            <a:extLst>
              <a:ext uri="{FF2B5EF4-FFF2-40B4-BE49-F238E27FC236}">
                <a16:creationId xmlns:a16="http://schemas.microsoft.com/office/drawing/2014/main" id="{1289ADA2-4425-9748-973C-7D861C9E8247}"/>
              </a:ext>
            </a:extLst>
          </p:cNvPr>
          <p:cNvSpPr>
            <a:spLocks noGrp="1" noChangeArrowheads="1"/>
          </p:cNvSpPr>
          <p:nvPr>
            <p:ph type="sldNum" sz="quarter" idx="12"/>
          </p:nvPr>
        </p:nvSpPr>
        <p:spPr>
          <a:ln/>
        </p:spPr>
        <p:txBody>
          <a:bodyPr/>
          <a:lstStyle>
            <a:lvl1pPr>
              <a:defRPr/>
            </a:lvl1pPr>
          </a:lstStyle>
          <a:p>
            <a:fld id="{05DEA608-EFA3-4A4C-8AAC-A34CF670739F}" type="slidenum">
              <a:rPr lang="en-US" altLang="en-US"/>
              <a:pPr/>
              <a:t>‹#›</a:t>
            </a:fld>
            <a:endParaRPr lang="en-US" altLang="en-US"/>
          </a:p>
        </p:txBody>
      </p:sp>
    </p:spTree>
    <p:extLst>
      <p:ext uri="{BB962C8B-B14F-4D97-AF65-F5344CB8AC3E}">
        <p14:creationId xmlns:p14="http://schemas.microsoft.com/office/powerpoint/2010/main" val="2765062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4">
            <a:extLst>
              <a:ext uri="{FF2B5EF4-FFF2-40B4-BE49-F238E27FC236}">
                <a16:creationId xmlns:a16="http://schemas.microsoft.com/office/drawing/2014/main" id="{48F686CB-79C1-4F40-8C0C-FDD32A15B91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45">
            <a:extLst>
              <a:ext uri="{FF2B5EF4-FFF2-40B4-BE49-F238E27FC236}">
                <a16:creationId xmlns:a16="http://schemas.microsoft.com/office/drawing/2014/main" id="{A4E263BD-7B2B-2344-B6A7-B54BDC39669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46">
            <a:extLst>
              <a:ext uri="{FF2B5EF4-FFF2-40B4-BE49-F238E27FC236}">
                <a16:creationId xmlns:a16="http://schemas.microsoft.com/office/drawing/2014/main" id="{21749AD9-EA43-604A-9091-DC7357B0FBF5}"/>
              </a:ext>
            </a:extLst>
          </p:cNvPr>
          <p:cNvSpPr>
            <a:spLocks noGrp="1" noChangeArrowheads="1"/>
          </p:cNvSpPr>
          <p:nvPr>
            <p:ph type="sldNum" sz="quarter" idx="12"/>
          </p:nvPr>
        </p:nvSpPr>
        <p:spPr>
          <a:ln/>
        </p:spPr>
        <p:txBody>
          <a:bodyPr/>
          <a:lstStyle>
            <a:lvl1pPr>
              <a:defRPr/>
            </a:lvl1pPr>
          </a:lstStyle>
          <a:p>
            <a:fld id="{D5F698B1-1B38-AA46-93A5-DFAAB42441CA}" type="slidenum">
              <a:rPr lang="en-US" altLang="en-US"/>
              <a:pPr/>
              <a:t>‹#›</a:t>
            </a:fld>
            <a:endParaRPr lang="en-US" altLang="en-US"/>
          </a:p>
        </p:txBody>
      </p:sp>
    </p:spTree>
    <p:extLst>
      <p:ext uri="{BB962C8B-B14F-4D97-AF65-F5344CB8AC3E}">
        <p14:creationId xmlns:p14="http://schemas.microsoft.com/office/powerpoint/2010/main" val="19352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4">
            <a:extLst>
              <a:ext uri="{FF2B5EF4-FFF2-40B4-BE49-F238E27FC236}">
                <a16:creationId xmlns:a16="http://schemas.microsoft.com/office/drawing/2014/main" id="{565F733F-CE25-2F4E-87C6-AA6B4841FF5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45">
            <a:extLst>
              <a:ext uri="{FF2B5EF4-FFF2-40B4-BE49-F238E27FC236}">
                <a16:creationId xmlns:a16="http://schemas.microsoft.com/office/drawing/2014/main" id="{81EF3870-BD1B-EF41-AC4C-6A8712469F9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46">
            <a:extLst>
              <a:ext uri="{FF2B5EF4-FFF2-40B4-BE49-F238E27FC236}">
                <a16:creationId xmlns:a16="http://schemas.microsoft.com/office/drawing/2014/main" id="{6EADA020-0CF4-054E-87C2-A6FC146D8415}"/>
              </a:ext>
            </a:extLst>
          </p:cNvPr>
          <p:cNvSpPr>
            <a:spLocks noGrp="1" noChangeArrowheads="1"/>
          </p:cNvSpPr>
          <p:nvPr>
            <p:ph type="sldNum" sz="quarter" idx="12"/>
          </p:nvPr>
        </p:nvSpPr>
        <p:spPr>
          <a:ln/>
        </p:spPr>
        <p:txBody>
          <a:bodyPr/>
          <a:lstStyle>
            <a:lvl1pPr>
              <a:defRPr/>
            </a:lvl1pPr>
          </a:lstStyle>
          <a:p>
            <a:fld id="{50FE832D-FC7E-6D40-A831-4D4E28A52E4D}" type="slidenum">
              <a:rPr lang="en-US" altLang="en-US"/>
              <a:pPr/>
              <a:t>‹#›</a:t>
            </a:fld>
            <a:endParaRPr lang="en-US" altLang="en-US"/>
          </a:p>
        </p:txBody>
      </p:sp>
    </p:spTree>
    <p:extLst>
      <p:ext uri="{BB962C8B-B14F-4D97-AF65-F5344CB8AC3E}">
        <p14:creationId xmlns:p14="http://schemas.microsoft.com/office/powerpoint/2010/main" val="14892533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4">
            <a:extLst>
              <a:ext uri="{FF2B5EF4-FFF2-40B4-BE49-F238E27FC236}">
                <a16:creationId xmlns:a16="http://schemas.microsoft.com/office/drawing/2014/main" id="{88B31AE6-ED11-5E4C-B602-7A639192FB7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5">
            <a:extLst>
              <a:ext uri="{FF2B5EF4-FFF2-40B4-BE49-F238E27FC236}">
                <a16:creationId xmlns:a16="http://schemas.microsoft.com/office/drawing/2014/main" id="{E72BC3DD-B874-9144-8ADA-81D2279D15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6">
            <a:extLst>
              <a:ext uri="{FF2B5EF4-FFF2-40B4-BE49-F238E27FC236}">
                <a16:creationId xmlns:a16="http://schemas.microsoft.com/office/drawing/2014/main" id="{25FD4D59-5D80-3C40-8B09-DF681330E798}"/>
              </a:ext>
            </a:extLst>
          </p:cNvPr>
          <p:cNvSpPr>
            <a:spLocks noGrp="1" noChangeArrowheads="1"/>
          </p:cNvSpPr>
          <p:nvPr>
            <p:ph type="sldNum" sz="quarter" idx="12"/>
          </p:nvPr>
        </p:nvSpPr>
        <p:spPr>
          <a:ln/>
        </p:spPr>
        <p:txBody>
          <a:bodyPr/>
          <a:lstStyle>
            <a:lvl1pPr>
              <a:defRPr/>
            </a:lvl1pPr>
          </a:lstStyle>
          <a:p>
            <a:fld id="{17E75356-0282-364F-B033-CCD8D4308FB0}" type="slidenum">
              <a:rPr lang="en-US" altLang="en-US"/>
              <a:pPr/>
              <a:t>‹#›</a:t>
            </a:fld>
            <a:endParaRPr lang="en-US" altLang="en-US"/>
          </a:p>
        </p:txBody>
      </p:sp>
    </p:spTree>
    <p:extLst>
      <p:ext uri="{BB962C8B-B14F-4D97-AF65-F5344CB8AC3E}">
        <p14:creationId xmlns:p14="http://schemas.microsoft.com/office/powerpoint/2010/main" val="175605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1061-4266-0549-911F-3E68B8DD9F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3DEA3-10F2-A145-AE93-2ADD8C82A3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9B4AB-22A4-2C4F-9A1C-D8863CFC854D}"/>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5" name="Footer Placeholder 4">
            <a:extLst>
              <a:ext uri="{FF2B5EF4-FFF2-40B4-BE49-F238E27FC236}">
                <a16:creationId xmlns:a16="http://schemas.microsoft.com/office/drawing/2014/main" id="{BE20228B-3671-AE46-BA8F-3930FB928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8B1A6-1D3F-FB4D-9B22-031008BB9933}"/>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1965260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4">
            <a:extLst>
              <a:ext uri="{FF2B5EF4-FFF2-40B4-BE49-F238E27FC236}">
                <a16:creationId xmlns:a16="http://schemas.microsoft.com/office/drawing/2014/main" id="{C0794BC1-3B01-DD41-A7C7-85152C03DEB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5">
            <a:extLst>
              <a:ext uri="{FF2B5EF4-FFF2-40B4-BE49-F238E27FC236}">
                <a16:creationId xmlns:a16="http://schemas.microsoft.com/office/drawing/2014/main" id="{4B10C79B-2F4B-6548-A1F2-A5A5824AAA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6">
            <a:extLst>
              <a:ext uri="{FF2B5EF4-FFF2-40B4-BE49-F238E27FC236}">
                <a16:creationId xmlns:a16="http://schemas.microsoft.com/office/drawing/2014/main" id="{DE4EC5D9-5343-9C4A-8042-AD960D2DED0B}"/>
              </a:ext>
            </a:extLst>
          </p:cNvPr>
          <p:cNvSpPr>
            <a:spLocks noGrp="1" noChangeArrowheads="1"/>
          </p:cNvSpPr>
          <p:nvPr>
            <p:ph type="sldNum" sz="quarter" idx="12"/>
          </p:nvPr>
        </p:nvSpPr>
        <p:spPr>
          <a:ln/>
        </p:spPr>
        <p:txBody>
          <a:bodyPr/>
          <a:lstStyle>
            <a:lvl1pPr>
              <a:defRPr/>
            </a:lvl1pPr>
          </a:lstStyle>
          <a:p>
            <a:fld id="{BCC9DF35-98CC-254C-BD60-CB6AE98E7ADF}" type="slidenum">
              <a:rPr lang="en-US" altLang="en-US"/>
              <a:pPr/>
              <a:t>‹#›</a:t>
            </a:fld>
            <a:endParaRPr lang="en-US" altLang="en-US"/>
          </a:p>
        </p:txBody>
      </p:sp>
    </p:spTree>
    <p:extLst>
      <p:ext uri="{BB962C8B-B14F-4D97-AF65-F5344CB8AC3E}">
        <p14:creationId xmlns:p14="http://schemas.microsoft.com/office/powerpoint/2010/main" val="2640062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4">
            <a:extLst>
              <a:ext uri="{FF2B5EF4-FFF2-40B4-BE49-F238E27FC236}">
                <a16:creationId xmlns:a16="http://schemas.microsoft.com/office/drawing/2014/main" id="{866541E8-A2CF-9E4E-AE33-B8DE7637195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5">
            <a:extLst>
              <a:ext uri="{FF2B5EF4-FFF2-40B4-BE49-F238E27FC236}">
                <a16:creationId xmlns:a16="http://schemas.microsoft.com/office/drawing/2014/main" id="{D43809C4-695C-B240-825D-B4507A5AC6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6">
            <a:extLst>
              <a:ext uri="{FF2B5EF4-FFF2-40B4-BE49-F238E27FC236}">
                <a16:creationId xmlns:a16="http://schemas.microsoft.com/office/drawing/2014/main" id="{207984DF-1DE0-984C-964D-78FB015C3396}"/>
              </a:ext>
            </a:extLst>
          </p:cNvPr>
          <p:cNvSpPr>
            <a:spLocks noGrp="1" noChangeArrowheads="1"/>
          </p:cNvSpPr>
          <p:nvPr>
            <p:ph type="sldNum" sz="quarter" idx="12"/>
          </p:nvPr>
        </p:nvSpPr>
        <p:spPr>
          <a:ln/>
        </p:spPr>
        <p:txBody>
          <a:bodyPr/>
          <a:lstStyle>
            <a:lvl1pPr>
              <a:defRPr/>
            </a:lvl1pPr>
          </a:lstStyle>
          <a:p>
            <a:fld id="{53F66453-7A1B-3447-9D7C-A25E6ED39A1C}" type="slidenum">
              <a:rPr lang="en-US" altLang="en-US"/>
              <a:pPr/>
              <a:t>‹#›</a:t>
            </a:fld>
            <a:endParaRPr lang="en-US" altLang="en-US"/>
          </a:p>
        </p:txBody>
      </p:sp>
    </p:spTree>
    <p:extLst>
      <p:ext uri="{BB962C8B-B14F-4D97-AF65-F5344CB8AC3E}">
        <p14:creationId xmlns:p14="http://schemas.microsoft.com/office/powerpoint/2010/main" val="3692702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4">
            <a:extLst>
              <a:ext uri="{FF2B5EF4-FFF2-40B4-BE49-F238E27FC236}">
                <a16:creationId xmlns:a16="http://schemas.microsoft.com/office/drawing/2014/main" id="{2B2512D0-2AE5-744D-B8C4-BDC68966D57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5">
            <a:extLst>
              <a:ext uri="{FF2B5EF4-FFF2-40B4-BE49-F238E27FC236}">
                <a16:creationId xmlns:a16="http://schemas.microsoft.com/office/drawing/2014/main" id="{075F4414-CB25-014F-B2A1-6B5643DAFA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46">
            <a:extLst>
              <a:ext uri="{FF2B5EF4-FFF2-40B4-BE49-F238E27FC236}">
                <a16:creationId xmlns:a16="http://schemas.microsoft.com/office/drawing/2014/main" id="{EBD59F11-552A-1A4B-8D40-B7B093658CE5}"/>
              </a:ext>
            </a:extLst>
          </p:cNvPr>
          <p:cNvSpPr>
            <a:spLocks noGrp="1" noChangeArrowheads="1"/>
          </p:cNvSpPr>
          <p:nvPr>
            <p:ph type="sldNum" sz="quarter" idx="12"/>
          </p:nvPr>
        </p:nvSpPr>
        <p:spPr>
          <a:ln/>
        </p:spPr>
        <p:txBody>
          <a:bodyPr/>
          <a:lstStyle>
            <a:lvl1pPr>
              <a:defRPr/>
            </a:lvl1pPr>
          </a:lstStyle>
          <a:p>
            <a:fld id="{8FFF3862-D4B5-AB48-953B-FF7F7E7DABE9}" type="slidenum">
              <a:rPr lang="en-US" altLang="en-US"/>
              <a:pPr/>
              <a:t>‹#›</a:t>
            </a:fld>
            <a:endParaRPr lang="en-US" altLang="en-US"/>
          </a:p>
        </p:txBody>
      </p:sp>
    </p:spTree>
    <p:extLst>
      <p:ext uri="{BB962C8B-B14F-4D97-AF65-F5344CB8AC3E}">
        <p14:creationId xmlns:p14="http://schemas.microsoft.com/office/powerpoint/2010/main" val="1521263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3"/>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10972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3941763"/>
            <a:ext cx="10972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4">
            <a:extLst>
              <a:ext uri="{FF2B5EF4-FFF2-40B4-BE49-F238E27FC236}">
                <a16:creationId xmlns:a16="http://schemas.microsoft.com/office/drawing/2014/main" id="{9D842A20-B501-E54D-A3B8-81A92F3512F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5">
            <a:extLst>
              <a:ext uri="{FF2B5EF4-FFF2-40B4-BE49-F238E27FC236}">
                <a16:creationId xmlns:a16="http://schemas.microsoft.com/office/drawing/2014/main" id="{BF38E6F5-FB47-4B48-B615-EEF7EF9D7A3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6">
            <a:extLst>
              <a:ext uri="{FF2B5EF4-FFF2-40B4-BE49-F238E27FC236}">
                <a16:creationId xmlns:a16="http://schemas.microsoft.com/office/drawing/2014/main" id="{4B2859C1-76D1-6A47-9DFD-6347639539A4}"/>
              </a:ext>
            </a:extLst>
          </p:cNvPr>
          <p:cNvSpPr>
            <a:spLocks noGrp="1" noChangeArrowheads="1"/>
          </p:cNvSpPr>
          <p:nvPr>
            <p:ph type="sldNum" sz="quarter" idx="12"/>
          </p:nvPr>
        </p:nvSpPr>
        <p:spPr>
          <a:ln/>
        </p:spPr>
        <p:txBody>
          <a:bodyPr/>
          <a:lstStyle>
            <a:lvl1pPr>
              <a:defRPr/>
            </a:lvl1pPr>
          </a:lstStyle>
          <a:p>
            <a:fld id="{9B0B702F-E421-8F48-A9CE-1E7E16964135}" type="slidenum">
              <a:rPr lang="en-US" altLang="en-US"/>
              <a:pPr/>
              <a:t>‹#›</a:t>
            </a:fld>
            <a:endParaRPr lang="en-US" altLang="en-US"/>
          </a:p>
        </p:txBody>
      </p:sp>
    </p:spTree>
    <p:extLst>
      <p:ext uri="{BB962C8B-B14F-4D97-AF65-F5344CB8AC3E}">
        <p14:creationId xmlns:p14="http://schemas.microsoft.com/office/powerpoint/2010/main" val="1097432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3"/>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4">
            <a:extLst>
              <a:ext uri="{FF2B5EF4-FFF2-40B4-BE49-F238E27FC236}">
                <a16:creationId xmlns:a16="http://schemas.microsoft.com/office/drawing/2014/main" id="{3BB8E2BE-E235-3D4F-A9B6-E63DC472F2A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5">
            <a:extLst>
              <a:ext uri="{FF2B5EF4-FFF2-40B4-BE49-F238E27FC236}">
                <a16:creationId xmlns:a16="http://schemas.microsoft.com/office/drawing/2014/main" id="{23F34BC5-31E8-8F4A-9BE9-9E03900F248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6">
            <a:extLst>
              <a:ext uri="{FF2B5EF4-FFF2-40B4-BE49-F238E27FC236}">
                <a16:creationId xmlns:a16="http://schemas.microsoft.com/office/drawing/2014/main" id="{AD16FD8E-DE88-624A-8361-5DE2DF524BA9}"/>
              </a:ext>
            </a:extLst>
          </p:cNvPr>
          <p:cNvSpPr>
            <a:spLocks noGrp="1" noChangeArrowheads="1"/>
          </p:cNvSpPr>
          <p:nvPr>
            <p:ph type="sldNum" sz="quarter" idx="12"/>
          </p:nvPr>
        </p:nvSpPr>
        <p:spPr>
          <a:ln/>
        </p:spPr>
        <p:txBody>
          <a:bodyPr/>
          <a:lstStyle>
            <a:lvl1pPr>
              <a:defRPr/>
            </a:lvl1pPr>
          </a:lstStyle>
          <a:p>
            <a:fld id="{BA850D84-AA01-6941-A01F-551D4AD4A0DD}" type="slidenum">
              <a:rPr lang="en-US" altLang="en-US"/>
              <a:pPr/>
              <a:t>‹#›</a:t>
            </a:fld>
            <a:endParaRPr lang="en-US" altLang="en-US"/>
          </a:p>
        </p:txBody>
      </p:sp>
    </p:spTree>
    <p:extLst>
      <p:ext uri="{BB962C8B-B14F-4D97-AF65-F5344CB8AC3E}">
        <p14:creationId xmlns:p14="http://schemas.microsoft.com/office/powerpoint/2010/main" val="631389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3"/>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10972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41763"/>
            <a:ext cx="10972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4">
            <a:extLst>
              <a:ext uri="{FF2B5EF4-FFF2-40B4-BE49-F238E27FC236}">
                <a16:creationId xmlns:a16="http://schemas.microsoft.com/office/drawing/2014/main" id="{39C169A8-D769-7440-872E-EFA0FF0129E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45">
            <a:extLst>
              <a:ext uri="{FF2B5EF4-FFF2-40B4-BE49-F238E27FC236}">
                <a16:creationId xmlns:a16="http://schemas.microsoft.com/office/drawing/2014/main" id="{1ACAFD9B-1C4A-1045-9226-AED762853AA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46">
            <a:extLst>
              <a:ext uri="{FF2B5EF4-FFF2-40B4-BE49-F238E27FC236}">
                <a16:creationId xmlns:a16="http://schemas.microsoft.com/office/drawing/2014/main" id="{CB859E98-163D-524D-9D9C-86872C1A7EC2}"/>
              </a:ext>
            </a:extLst>
          </p:cNvPr>
          <p:cNvSpPr>
            <a:spLocks noGrp="1" noChangeArrowheads="1"/>
          </p:cNvSpPr>
          <p:nvPr>
            <p:ph type="sldNum" sz="quarter" idx="12"/>
          </p:nvPr>
        </p:nvSpPr>
        <p:spPr>
          <a:ln/>
        </p:spPr>
        <p:txBody>
          <a:bodyPr/>
          <a:lstStyle>
            <a:lvl1pPr>
              <a:defRPr/>
            </a:lvl1pPr>
          </a:lstStyle>
          <a:p>
            <a:fld id="{3C83EC3C-5EEC-8142-B1BD-DEAC754B14F0}" type="slidenum">
              <a:rPr lang="en-US" altLang="en-US"/>
              <a:pPr/>
              <a:t>‹#›</a:t>
            </a:fld>
            <a:endParaRPr lang="en-US" altLang="en-US"/>
          </a:p>
        </p:txBody>
      </p:sp>
    </p:spTree>
    <p:extLst>
      <p:ext uri="{BB962C8B-B14F-4D97-AF65-F5344CB8AC3E}">
        <p14:creationId xmlns:p14="http://schemas.microsoft.com/office/powerpoint/2010/main" val="2187046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3"/>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1"/>
            <a:ext cx="5384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41763"/>
            <a:ext cx="5384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4">
            <a:extLst>
              <a:ext uri="{FF2B5EF4-FFF2-40B4-BE49-F238E27FC236}">
                <a16:creationId xmlns:a16="http://schemas.microsoft.com/office/drawing/2014/main" id="{D0F4DF67-2582-5F43-BFC4-6928D989435C}"/>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45">
            <a:extLst>
              <a:ext uri="{FF2B5EF4-FFF2-40B4-BE49-F238E27FC236}">
                <a16:creationId xmlns:a16="http://schemas.microsoft.com/office/drawing/2014/main" id="{2DFAA946-9347-7A48-A0DF-E4FFFB25AB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46">
            <a:extLst>
              <a:ext uri="{FF2B5EF4-FFF2-40B4-BE49-F238E27FC236}">
                <a16:creationId xmlns:a16="http://schemas.microsoft.com/office/drawing/2014/main" id="{94BD7C8B-50A8-C347-BCEA-7F2AD69D3335}"/>
              </a:ext>
            </a:extLst>
          </p:cNvPr>
          <p:cNvSpPr>
            <a:spLocks noGrp="1" noChangeArrowheads="1"/>
          </p:cNvSpPr>
          <p:nvPr>
            <p:ph type="sldNum" sz="quarter" idx="12"/>
          </p:nvPr>
        </p:nvSpPr>
        <p:spPr>
          <a:ln/>
        </p:spPr>
        <p:txBody>
          <a:bodyPr/>
          <a:lstStyle>
            <a:lvl1pPr>
              <a:defRPr/>
            </a:lvl1pPr>
          </a:lstStyle>
          <a:p>
            <a:fld id="{662B1A9F-A030-514F-8806-C9D5F92C9038}" type="slidenum">
              <a:rPr lang="en-US" altLang="en-US"/>
              <a:pPr/>
              <a:t>‹#›</a:t>
            </a:fld>
            <a:endParaRPr lang="en-US" altLang="en-US"/>
          </a:p>
        </p:txBody>
      </p:sp>
    </p:spTree>
    <p:extLst>
      <p:ext uri="{BB962C8B-B14F-4D97-AF65-F5344CB8AC3E}">
        <p14:creationId xmlns:p14="http://schemas.microsoft.com/office/powerpoint/2010/main" val="4215901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903738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1082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164457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3669-F449-2A46-93AE-2A7A136A3E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41369C-1C4B-1B4A-869B-5ED0B14A15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F04086-67CE-494E-A1A7-A0EAF4B977E1}"/>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5" name="Footer Placeholder 4">
            <a:extLst>
              <a:ext uri="{FF2B5EF4-FFF2-40B4-BE49-F238E27FC236}">
                <a16:creationId xmlns:a16="http://schemas.microsoft.com/office/drawing/2014/main" id="{3AF0EEE5-64EC-D843-956F-D72580FD8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3615E-3B11-CD48-BFAF-2055EC6E59C9}"/>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32571809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86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0698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2652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271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374633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501797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200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450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893A-9934-A146-8444-1C09B37DED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9E1AA-DB95-FF46-BDE3-ADAD33E3FB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D0A2F4-23FD-F945-AC8F-91940B9453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075B75-040B-B344-AB0F-6BAE9474CBE4}"/>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6" name="Footer Placeholder 5">
            <a:extLst>
              <a:ext uri="{FF2B5EF4-FFF2-40B4-BE49-F238E27FC236}">
                <a16:creationId xmlns:a16="http://schemas.microsoft.com/office/drawing/2014/main" id="{FFD30046-5377-7349-AFEE-569116605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4C28EA-2774-444D-8F85-2C4A545554D5}"/>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535466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ADE2-910A-7E4A-A80E-5CB76E2E23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B0B10-E2ED-D14C-9A52-B3D7BDD767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E96B16-F2BF-5949-8EE0-8A801B2C98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21F12D-02CD-0648-A394-DB032AB4A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1542E1-4CF0-B443-8F8F-EAC25C768B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67762-5A21-E84E-B2BE-FD342CC915D3}"/>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8" name="Footer Placeholder 7">
            <a:extLst>
              <a:ext uri="{FF2B5EF4-FFF2-40B4-BE49-F238E27FC236}">
                <a16:creationId xmlns:a16="http://schemas.microsoft.com/office/drawing/2014/main" id="{BD4D6702-840D-4143-BF39-55EB33FA10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BEB985-6163-8B4F-8438-09F9431448AB}"/>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2581787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390F-A1AD-0C49-9B74-4BA36AEFBB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717B66-3B84-E04B-95BC-DFFE69C325F4}"/>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4" name="Footer Placeholder 3">
            <a:extLst>
              <a:ext uri="{FF2B5EF4-FFF2-40B4-BE49-F238E27FC236}">
                <a16:creationId xmlns:a16="http://schemas.microsoft.com/office/drawing/2014/main" id="{F105CB9D-AF06-EB48-A912-B91F9B622A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826393-8BAB-5E40-8463-3A033BCD740B}"/>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406273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2E85DD-B674-C745-9983-4B23E7650773}"/>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3" name="Footer Placeholder 2">
            <a:extLst>
              <a:ext uri="{FF2B5EF4-FFF2-40B4-BE49-F238E27FC236}">
                <a16:creationId xmlns:a16="http://schemas.microsoft.com/office/drawing/2014/main" id="{F8B5E0FA-41F2-6542-B06E-13C210C29C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A64FC3-4BDC-6F44-88E7-A7B3BA23847F}"/>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297179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4A15-520C-614E-B616-EBFAFDA398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75B5A1-7198-AF43-A20C-DAE58356F6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449E85-B5D0-F84A-B23E-92C525BA8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B05AA-41E9-F34D-B4DB-E099A930BFC4}"/>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6" name="Footer Placeholder 5">
            <a:extLst>
              <a:ext uri="{FF2B5EF4-FFF2-40B4-BE49-F238E27FC236}">
                <a16:creationId xmlns:a16="http://schemas.microsoft.com/office/drawing/2014/main" id="{2EF24282-67B9-A64B-9531-F1A8DFD298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FEFB7-566C-A444-B362-7BB728E4B7A9}"/>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313722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6F089-7328-EB4B-A44C-B6D5FB1D89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AB1694-6F56-B842-9165-3C600E73B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5E3B14-1CB3-4048-AF45-BFE1BF39D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6B1D8B-5C2E-CA41-8020-E4B70DEA0C85}"/>
              </a:ext>
            </a:extLst>
          </p:cNvPr>
          <p:cNvSpPr>
            <a:spLocks noGrp="1"/>
          </p:cNvSpPr>
          <p:nvPr>
            <p:ph type="dt" sz="half" idx="10"/>
          </p:nvPr>
        </p:nvSpPr>
        <p:spPr/>
        <p:txBody>
          <a:bodyPr/>
          <a:lstStyle/>
          <a:p>
            <a:fld id="{D6C86D3A-FF20-A144-ABD1-E698A45EFBF4}" type="datetimeFigureOut">
              <a:rPr lang="en-US" smtClean="0"/>
              <a:t>1/23/21</a:t>
            </a:fld>
            <a:endParaRPr lang="en-US"/>
          </a:p>
        </p:txBody>
      </p:sp>
      <p:sp>
        <p:nvSpPr>
          <p:cNvPr id="6" name="Footer Placeholder 5">
            <a:extLst>
              <a:ext uri="{FF2B5EF4-FFF2-40B4-BE49-F238E27FC236}">
                <a16:creationId xmlns:a16="http://schemas.microsoft.com/office/drawing/2014/main" id="{BDE3458A-7D98-BD44-8EA6-A65B2ED42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E3FF92-3173-7044-806D-403E768F2122}"/>
              </a:ext>
            </a:extLst>
          </p:cNvPr>
          <p:cNvSpPr>
            <a:spLocks noGrp="1"/>
          </p:cNvSpPr>
          <p:nvPr>
            <p:ph type="sldNum" sz="quarter" idx="12"/>
          </p:nvPr>
        </p:nvSpPr>
        <p:spPr/>
        <p:txBody>
          <a:bodyPr/>
          <a:lstStyle/>
          <a:p>
            <a:fld id="{FAA6FBA1-C269-0C4F-A201-1B866110FADD}" type="slidenum">
              <a:rPr lang="en-US" smtClean="0"/>
              <a:t>‹#›</a:t>
            </a:fld>
            <a:endParaRPr lang="en-US"/>
          </a:p>
        </p:txBody>
      </p:sp>
    </p:spTree>
    <p:extLst>
      <p:ext uri="{BB962C8B-B14F-4D97-AF65-F5344CB8AC3E}">
        <p14:creationId xmlns:p14="http://schemas.microsoft.com/office/powerpoint/2010/main" val="2937609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FB26B1-A264-9F4F-BE91-260FFC4B19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EA670B-27BC-7844-93C9-F36D527D1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E307E-1ECD-6B4C-B5D0-DCE479277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86D3A-FF20-A144-ABD1-E698A45EFBF4}" type="datetimeFigureOut">
              <a:rPr lang="en-US" smtClean="0"/>
              <a:t>1/23/21</a:t>
            </a:fld>
            <a:endParaRPr lang="en-US"/>
          </a:p>
        </p:txBody>
      </p:sp>
      <p:sp>
        <p:nvSpPr>
          <p:cNvPr id="5" name="Footer Placeholder 4">
            <a:extLst>
              <a:ext uri="{FF2B5EF4-FFF2-40B4-BE49-F238E27FC236}">
                <a16:creationId xmlns:a16="http://schemas.microsoft.com/office/drawing/2014/main" id="{D60B9B15-EC8E-524E-A1CB-1261E92C6A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F65E4E-7F08-2C47-A252-7FCE220852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6FBA1-C269-0C4F-A201-1B866110FADD}" type="slidenum">
              <a:rPr lang="en-US" smtClean="0"/>
              <a:t>‹#›</a:t>
            </a:fld>
            <a:endParaRPr lang="en-US"/>
          </a:p>
        </p:txBody>
      </p:sp>
    </p:spTree>
    <p:extLst>
      <p:ext uri="{BB962C8B-B14F-4D97-AF65-F5344CB8AC3E}">
        <p14:creationId xmlns:p14="http://schemas.microsoft.com/office/powerpoint/2010/main" val="681526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gra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E77FC30A-C00A-CD44-A4C5-61ABC4165D3C}"/>
              </a:ext>
            </a:extLst>
          </p:cNvPr>
          <p:cNvGrpSpPr>
            <a:grpSpLocks/>
          </p:cNvGrpSpPr>
          <p:nvPr/>
        </p:nvGrpSpPr>
        <p:grpSpPr bwMode="auto">
          <a:xfrm>
            <a:off x="0" y="1"/>
            <a:ext cx="12192000" cy="6856413"/>
            <a:chOff x="0" y="0"/>
            <a:chExt cx="5760" cy="4319"/>
          </a:xfrm>
        </p:grpSpPr>
        <p:sp>
          <p:nvSpPr>
            <p:cNvPr id="52227" name="Freeform 3">
              <a:extLst>
                <a:ext uri="{FF2B5EF4-FFF2-40B4-BE49-F238E27FC236}">
                  <a16:creationId xmlns:a16="http://schemas.microsoft.com/office/drawing/2014/main" id="{E1489BB5-18BA-4700-9064-5EB1EFA8645E}"/>
                </a:ext>
              </a:extLst>
            </p:cNvPr>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52228" name="Freeform 4">
              <a:extLst>
                <a:ext uri="{FF2B5EF4-FFF2-40B4-BE49-F238E27FC236}">
                  <a16:creationId xmlns:a16="http://schemas.microsoft.com/office/drawing/2014/main" id="{CF872598-4520-4053-99F7-60BBCED09B2F}"/>
                </a:ext>
              </a:extLst>
            </p:cNvPr>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29" name="Freeform 5">
              <a:extLst>
                <a:ext uri="{FF2B5EF4-FFF2-40B4-BE49-F238E27FC236}">
                  <a16:creationId xmlns:a16="http://schemas.microsoft.com/office/drawing/2014/main" id="{E6609F0C-040E-45F1-AD5E-AC6A3289134B}"/>
                </a:ext>
              </a:extLst>
            </p:cNvPr>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1035" name="Freeform 6">
              <a:extLst>
                <a:ext uri="{FF2B5EF4-FFF2-40B4-BE49-F238E27FC236}">
                  <a16:creationId xmlns:a16="http://schemas.microsoft.com/office/drawing/2014/main" id="{E0339893-2F41-894E-B2A2-8C2B88966DCD}"/>
                </a:ext>
              </a:extLst>
            </p:cNvPr>
            <p:cNvSpPr>
              <a:spLocks/>
            </p:cNvSpPr>
            <p:nvPr/>
          </p:nvSpPr>
          <p:spPr bwMode="hidden">
            <a:xfrm>
              <a:off x="4038" y="3577"/>
              <a:ext cx="1720" cy="65"/>
            </a:xfrm>
            <a:custGeom>
              <a:avLst/>
              <a:gdLst>
                <a:gd name="T0" fmla="*/ 1700 w 1722"/>
                <a:gd name="T1" fmla="*/ 55 h 66"/>
                <a:gd name="T2" fmla="*/ 1700 w 1722"/>
                <a:gd name="T3" fmla="*/ 49 h 66"/>
                <a:gd name="T4" fmla="*/ 0 w 1722"/>
                <a:gd name="T5" fmla="*/ 0 h 66"/>
                <a:gd name="T6" fmla="*/ 0 w 1722"/>
                <a:gd name="T7" fmla="*/ 37 h 66"/>
                <a:gd name="T8" fmla="*/ 1700 w 1722"/>
                <a:gd name="T9" fmla="*/ 55 h 66"/>
                <a:gd name="T10" fmla="*/ 1700 w 1722"/>
                <a:gd name="T11" fmla="*/ 5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31" name="Freeform 7">
              <a:extLst>
                <a:ext uri="{FF2B5EF4-FFF2-40B4-BE49-F238E27FC236}">
                  <a16:creationId xmlns:a16="http://schemas.microsoft.com/office/drawing/2014/main" id="{4E57115E-8A23-4FF5-860A-4FBD639C2E2B}"/>
                </a:ext>
              </a:extLst>
            </p:cNvPr>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eaLnBrk="1" hangingPunct="1">
                <a:defRPr/>
              </a:pPr>
              <a:endParaRPr lang="en-US" sz="1800">
                <a:latin typeface="Arial" charset="0"/>
                <a:cs typeface="Arial" charset="0"/>
              </a:endParaRPr>
            </a:p>
          </p:txBody>
        </p:sp>
        <p:sp>
          <p:nvSpPr>
            <p:cNvPr id="1037" name="Freeform 8">
              <a:extLst>
                <a:ext uri="{FF2B5EF4-FFF2-40B4-BE49-F238E27FC236}">
                  <a16:creationId xmlns:a16="http://schemas.microsoft.com/office/drawing/2014/main" id="{C6B207B8-6B6B-D64F-9A3C-CAE433B17CB6}"/>
                </a:ext>
              </a:extLst>
            </p:cNvPr>
            <p:cNvSpPr>
              <a:spLocks/>
            </p:cNvSpPr>
            <p:nvPr/>
          </p:nvSpPr>
          <p:spPr bwMode="hidden">
            <a:xfrm>
              <a:off x="4784" y="3702"/>
              <a:ext cx="974" cy="101"/>
            </a:xfrm>
            <a:custGeom>
              <a:avLst/>
              <a:gdLst>
                <a:gd name="T0" fmla="*/ 964 w 975"/>
                <a:gd name="T1" fmla="*/ 48 h 101"/>
                <a:gd name="T2" fmla="*/ 964 w 975"/>
                <a:gd name="T3" fmla="*/ 0 h 101"/>
                <a:gd name="T4" fmla="*/ 0 w 975"/>
                <a:gd name="T5" fmla="*/ 24 h 101"/>
                <a:gd name="T6" fmla="*/ 0 w 975"/>
                <a:gd name="T7" fmla="*/ 101 h 101"/>
                <a:gd name="T8" fmla="*/ 964 w 975"/>
                <a:gd name="T9" fmla="*/ 48 h 101"/>
                <a:gd name="T10" fmla="*/ 96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38" name="Freeform 9">
              <a:extLst>
                <a:ext uri="{FF2B5EF4-FFF2-40B4-BE49-F238E27FC236}">
                  <a16:creationId xmlns:a16="http://schemas.microsoft.com/office/drawing/2014/main" id="{6E46B16C-33B6-8E4F-A9F6-7EA34773F71E}"/>
                </a:ext>
              </a:extLst>
            </p:cNvPr>
            <p:cNvSpPr>
              <a:spLocks/>
            </p:cNvSpPr>
            <p:nvPr/>
          </p:nvSpPr>
          <p:spPr bwMode="hidden">
            <a:xfrm>
              <a:off x="3619" y="3815"/>
              <a:ext cx="2139" cy="198"/>
            </a:xfrm>
            <a:custGeom>
              <a:avLst/>
              <a:gdLst>
                <a:gd name="T0" fmla="*/ 2119 w 2141"/>
                <a:gd name="T1" fmla="*/ 0 h 198"/>
                <a:gd name="T2" fmla="*/ 0 w 2141"/>
                <a:gd name="T3" fmla="*/ 156 h 198"/>
                <a:gd name="T4" fmla="*/ 0 w 2141"/>
                <a:gd name="T5" fmla="*/ 198 h 198"/>
                <a:gd name="T6" fmla="*/ 2119 w 2141"/>
                <a:gd name="T7" fmla="*/ 0 h 198"/>
                <a:gd name="T8" fmla="*/ 211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34" name="Freeform 10">
              <a:extLst>
                <a:ext uri="{FF2B5EF4-FFF2-40B4-BE49-F238E27FC236}">
                  <a16:creationId xmlns:a16="http://schemas.microsoft.com/office/drawing/2014/main" id="{6BD9B4EF-79D3-4CE0-A73A-2B77F44FD442}"/>
                </a:ext>
              </a:extLst>
            </p:cNvPr>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1040" name="Freeform 11">
              <a:extLst>
                <a:ext uri="{FF2B5EF4-FFF2-40B4-BE49-F238E27FC236}">
                  <a16:creationId xmlns:a16="http://schemas.microsoft.com/office/drawing/2014/main" id="{33122CB1-169E-DA48-B2EF-605E266C7F07}"/>
                </a:ext>
              </a:extLst>
            </p:cNvPr>
            <p:cNvSpPr>
              <a:spLocks/>
            </p:cNvSpPr>
            <p:nvPr/>
          </p:nvSpPr>
          <p:spPr bwMode="hidden">
            <a:xfrm>
              <a:off x="2097" y="4043"/>
              <a:ext cx="2514" cy="276"/>
            </a:xfrm>
            <a:custGeom>
              <a:avLst/>
              <a:gdLst>
                <a:gd name="T0" fmla="*/ 2149 w 2517"/>
                <a:gd name="T1" fmla="*/ 276 h 276"/>
                <a:gd name="T2" fmla="*/ 2484 w 2517"/>
                <a:gd name="T3" fmla="*/ 204 h 276"/>
                <a:gd name="T4" fmla="*/ 2227 w 2517"/>
                <a:gd name="T5" fmla="*/ 0 h 276"/>
                <a:gd name="T6" fmla="*/ 0 w 2517"/>
                <a:gd name="T7" fmla="*/ 276 h 276"/>
                <a:gd name="T8" fmla="*/ 2149 w 2517"/>
                <a:gd name="T9" fmla="*/ 276 h 276"/>
                <a:gd name="T10" fmla="*/ 214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36" name="Freeform 12">
              <a:extLst>
                <a:ext uri="{FF2B5EF4-FFF2-40B4-BE49-F238E27FC236}">
                  <a16:creationId xmlns:a16="http://schemas.microsoft.com/office/drawing/2014/main" id="{48129D0C-5A41-4096-BC99-B89DA6E16791}"/>
                </a:ext>
              </a:extLst>
            </p:cNvPr>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1042" name="Freeform 13">
              <a:extLst>
                <a:ext uri="{FF2B5EF4-FFF2-40B4-BE49-F238E27FC236}">
                  <a16:creationId xmlns:a16="http://schemas.microsoft.com/office/drawing/2014/main" id="{432AE81E-FA75-0043-A490-C3BADD00401A}"/>
                </a:ext>
              </a:extLst>
            </p:cNvPr>
            <p:cNvSpPr>
              <a:spLocks/>
            </p:cNvSpPr>
            <p:nvPr/>
          </p:nvSpPr>
          <p:spPr bwMode="hidden">
            <a:xfrm>
              <a:off x="5030" y="3151"/>
              <a:ext cx="728" cy="240"/>
            </a:xfrm>
            <a:custGeom>
              <a:avLst/>
              <a:gdLst>
                <a:gd name="T0" fmla="*/ 718 w 729"/>
                <a:gd name="T1" fmla="*/ 240 h 240"/>
                <a:gd name="T2" fmla="*/ 0 w 729"/>
                <a:gd name="T3" fmla="*/ 0 h 240"/>
                <a:gd name="T4" fmla="*/ 0 w 729"/>
                <a:gd name="T5" fmla="*/ 6 h 240"/>
                <a:gd name="T6" fmla="*/ 718 w 729"/>
                <a:gd name="T7" fmla="*/ 240 h 240"/>
                <a:gd name="T8" fmla="*/ 71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38" name="Freeform 14">
              <a:extLst>
                <a:ext uri="{FF2B5EF4-FFF2-40B4-BE49-F238E27FC236}">
                  <a16:creationId xmlns:a16="http://schemas.microsoft.com/office/drawing/2014/main" id="{2FBD4AE4-7EAD-4939-9936-08CB27D54C30}"/>
                </a:ext>
              </a:extLst>
            </p:cNvPr>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1044" name="Freeform 15">
              <a:extLst>
                <a:ext uri="{FF2B5EF4-FFF2-40B4-BE49-F238E27FC236}">
                  <a16:creationId xmlns:a16="http://schemas.microsoft.com/office/drawing/2014/main" id="{A52D7386-8C31-BD48-A1AC-6FA69DC6C1C5}"/>
                </a:ext>
              </a:extLst>
            </p:cNvPr>
            <p:cNvSpPr>
              <a:spLocks/>
            </p:cNvSpPr>
            <p:nvPr/>
          </p:nvSpPr>
          <p:spPr bwMode="hidden">
            <a:xfrm>
              <a:off x="5030" y="3049"/>
              <a:ext cx="728" cy="318"/>
            </a:xfrm>
            <a:custGeom>
              <a:avLst/>
              <a:gdLst>
                <a:gd name="T0" fmla="*/ 718 w 729"/>
                <a:gd name="T1" fmla="*/ 318 h 318"/>
                <a:gd name="T2" fmla="*/ 718 w 729"/>
                <a:gd name="T3" fmla="*/ 312 h 318"/>
                <a:gd name="T4" fmla="*/ 0 w 729"/>
                <a:gd name="T5" fmla="*/ 0 h 318"/>
                <a:gd name="T6" fmla="*/ 0 w 729"/>
                <a:gd name="T7" fmla="*/ 54 h 318"/>
                <a:gd name="T8" fmla="*/ 718 w 729"/>
                <a:gd name="T9" fmla="*/ 318 h 318"/>
                <a:gd name="T10" fmla="*/ 71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40" name="Freeform 16">
              <a:extLst>
                <a:ext uri="{FF2B5EF4-FFF2-40B4-BE49-F238E27FC236}">
                  <a16:creationId xmlns:a16="http://schemas.microsoft.com/office/drawing/2014/main" id="{BECFB1EC-C000-4D7B-A3D2-1939D60CF9F2}"/>
                </a:ext>
              </a:extLst>
            </p:cNvPr>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52241" name="Freeform 17">
              <a:extLst>
                <a:ext uri="{FF2B5EF4-FFF2-40B4-BE49-F238E27FC236}">
                  <a16:creationId xmlns:a16="http://schemas.microsoft.com/office/drawing/2014/main" id="{71DD0BE4-274B-4AA3-AC12-C14DD9632A0A}"/>
                </a:ext>
              </a:extLst>
            </p:cNvPr>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42" name="Freeform 18">
              <a:extLst>
                <a:ext uri="{FF2B5EF4-FFF2-40B4-BE49-F238E27FC236}">
                  <a16:creationId xmlns:a16="http://schemas.microsoft.com/office/drawing/2014/main" id="{126F490F-4CA7-4360-93EC-6E6CA445858B}"/>
                </a:ext>
              </a:extLst>
            </p:cNvPr>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1048" name="Freeform 19">
              <a:extLst>
                <a:ext uri="{FF2B5EF4-FFF2-40B4-BE49-F238E27FC236}">
                  <a16:creationId xmlns:a16="http://schemas.microsoft.com/office/drawing/2014/main" id="{351E9CE1-EFDE-6D4F-A694-79E16473C83C}"/>
                </a:ext>
              </a:extLst>
            </p:cNvPr>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44" name="Freeform 20">
              <a:extLst>
                <a:ext uri="{FF2B5EF4-FFF2-40B4-BE49-F238E27FC236}">
                  <a16:creationId xmlns:a16="http://schemas.microsoft.com/office/drawing/2014/main" id="{62E956E2-E99F-4D70-8473-FBA924D22ED2}"/>
                </a:ext>
              </a:extLst>
            </p:cNvPr>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1050" name="Freeform 21">
              <a:extLst>
                <a:ext uri="{FF2B5EF4-FFF2-40B4-BE49-F238E27FC236}">
                  <a16:creationId xmlns:a16="http://schemas.microsoft.com/office/drawing/2014/main" id="{34B090A0-6905-7E43-92C9-792FB4054940}"/>
                </a:ext>
              </a:extLst>
            </p:cNvPr>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46" name="Freeform 22">
              <a:extLst>
                <a:ext uri="{FF2B5EF4-FFF2-40B4-BE49-F238E27FC236}">
                  <a16:creationId xmlns:a16="http://schemas.microsoft.com/office/drawing/2014/main" id="{E39AA21D-2A21-46FE-B226-651CBB098656}"/>
                </a:ext>
              </a:extLst>
            </p:cNvPr>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47" name="Freeform 23">
              <a:extLst>
                <a:ext uri="{FF2B5EF4-FFF2-40B4-BE49-F238E27FC236}">
                  <a16:creationId xmlns:a16="http://schemas.microsoft.com/office/drawing/2014/main" id="{FCD6546B-49D9-45BC-A1E0-5ACAA752AE1D}"/>
                </a:ext>
              </a:extLst>
            </p:cNvPr>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eaLnBrk="1" hangingPunct="1">
                <a:defRPr/>
              </a:pPr>
              <a:endParaRPr lang="en-US" sz="1800">
                <a:latin typeface="Arial" charset="0"/>
                <a:cs typeface="Arial" charset="0"/>
              </a:endParaRPr>
            </a:p>
          </p:txBody>
        </p:sp>
        <p:sp>
          <p:nvSpPr>
            <p:cNvPr id="52248" name="Freeform 24">
              <a:extLst>
                <a:ext uri="{FF2B5EF4-FFF2-40B4-BE49-F238E27FC236}">
                  <a16:creationId xmlns:a16="http://schemas.microsoft.com/office/drawing/2014/main" id="{343CE6CE-3DE4-4544-9D42-ED3206B614C3}"/>
                </a:ext>
              </a:extLst>
            </p:cNvPr>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1054" name="Freeform 25">
              <a:extLst>
                <a:ext uri="{FF2B5EF4-FFF2-40B4-BE49-F238E27FC236}">
                  <a16:creationId xmlns:a16="http://schemas.microsoft.com/office/drawing/2014/main" id="{80B3E023-E01C-8E4B-ACD1-0E07C7163E14}"/>
                </a:ext>
              </a:extLst>
            </p:cNvPr>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50" name="Freeform 26">
              <a:extLst>
                <a:ext uri="{FF2B5EF4-FFF2-40B4-BE49-F238E27FC236}">
                  <a16:creationId xmlns:a16="http://schemas.microsoft.com/office/drawing/2014/main" id="{70C3EEA2-A0EE-43C1-8C86-EBD31A281B0C}"/>
                </a:ext>
              </a:extLst>
            </p:cNvPr>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51" name="Freeform 27">
              <a:extLst>
                <a:ext uri="{FF2B5EF4-FFF2-40B4-BE49-F238E27FC236}">
                  <a16:creationId xmlns:a16="http://schemas.microsoft.com/office/drawing/2014/main" id="{0B294B4F-AA56-4768-A86C-018570714306}"/>
                </a:ext>
              </a:extLst>
            </p:cNvPr>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1057" name="Freeform 28">
              <a:extLst>
                <a:ext uri="{FF2B5EF4-FFF2-40B4-BE49-F238E27FC236}">
                  <a16:creationId xmlns:a16="http://schemas.microsoft.com/office/drawing/2014/main" id="{25111686-58DB-9049-90EA-95214F3A7922}"/>
                </a:ext>
              </a:extLst>
            </p:cNvPr>
            <p:cNvSpPr>
              <a:spLocks/>
            </p:cNvSpPr>
            <p:nvPr/>
          </p:nvSpPr>
          <p:spPr bwMode="hidden">
            <a:xfrm>
              <a:off x="5698" y="653"/>
              <a:ext cx="60" cy="311"/>
            </a:xfrm>
            <a:custGeom>
              <a:avLst/>
              <a:gdLst>
                <a:gd name="T0" fmla="*/ 0 w 60"/>
                <a:gd name="T1" fmla="*/ 144 h 312"/>
                <a:gd name="T2" fmla="*/ 60 w 60"/>
                <a:gd name="T3" fmla="*/ 30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53" name="Freeform 29">
              <a:extLst>
                <a:ext uri="{FF2B5EF4-FFF2-40B4-BE49-F238E27FC236}">
                  <a16:creationId xmlns:a16="http://schemas.microsoft.com/office/drawing/2014/main" id="{37685839-ED86-4320-8E4D-9EBBA4687A60}"/>
                </a:ext>
              </a:extLst>
            </p:cNvPr>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1059" name="Freeform 30">
              <a:extLst>
                <a:ext uri="{FF2B5EF4-FFF2-40B4-BE49-F238E27FC236}">
                  <a16:creationId xmlns:a16="http://schemas.microsoft.com/office/drawing/2014/main" id="{F0D4DE5D-B2F8-C148-AB6F-D9EB74947489}"/>
                </a:ext>
              </a:extLst>
            </p:cNvPr>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52255" name="Freeform 31">
              <a:extLst>
                <a:ext uri="{FF2B5EF4-FFF2-40B4-BE49-F238E27FC236}">
                  <a16:creationId xmlns:a16="http://schemas.microsoft.com/office/drawing/2014/main" id="{ACF5FD8F-293F-4828-B4AF-51F5351875C7}"/>
                </a:ext>
              </a:extLst>
            </p:cNvPr>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56" name="Freeform 32">
              <a:extLst>
                <a:ext uri="{FF2B5EF4-FFF2-40B4-BE49-F238E27FC236}">
                  <a16:creationId xmlns:a16="http://schemas.microsoft.com/office/drawing/2014/main" id="{FD52A1EF-DC8A-4DA8-882E-D522A844B3DB}"/>
                </a:ext>
              </a:extLst>
            </p:cNvPr>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52257" name="Freeform 33">
              <a:extLst>
                <a:ext uri="{FF2B5EF4-FFF2-40B4-BE49-F238E27FC236}">
                  <a16:creationId xmlns:a16="http://schemas.microsoft.com/office/drawing/2014/main" id="{5B3E723C-6057-4C43-9A80-47890114508C}"/>
                </a:ext>
              </a:extLst>
            </p:cNvPr>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58" name="Freeform 34">
              <a:extLst>
                <a:ext uri="{FF2B5EF4-FFF2-40B4-BE49-F238E27FC236}">
                  <a16:creationId xmlns:a16="http://schemas.microsoft.com/office/drawing/2014/main" id="{07D8F39C-4072-411B-A360-FA3495CD7FDB}"/>
                </a:ext>
              </a:extLst>
            </p:cNvPr>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59" name="Freeform 35">
              <a:extLst>
                <a:ext uri="{FF2B5EF4-FFF2-40B4-BE49-F238E27FC236}">
                  <a16:creationId xmlns:a16="http://schemas.microsoft.com/office/drawing/2014/main" id="{242FA342-00CE-4ECE-949E-F70239E71869}"/>
                </a:ext>
              </a:extLst>
            </p:cNvPr>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60" name="Freeform 36">
              <a:extLst>
                <a:ext uri="{FF2B5EF4-FFF2-40B4-BE49-F238E27FC236}">
                  <a16:creationId xmlns:a16="http://schemas.microsoft.com/office/drawing/2014/main" id="{5155DDDF-86C1-48F9-87D3-6B4E8713AB41}"/>
                </a:ext>
              </a:extLst>
            </p:cNvPr>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61" name="Freeform 37">
              <a:extLst>
                <a:ext uri="{FF2B5EF4-FFF2-40B4-BE49-F238E27FC236}">
                  <a16:creationId xmlns:a16="http://schemas.microsoft.com/office/drawing/2014/main" id="{0A76A683-D9EE-4529-BFEA-5088B2E748BC}"/>
                </a:ext>
              </a:extLst>
            </p:cNvPr>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sp>
          <p:nvSpPr>
            <p:cNvPr id="52262" name="Freeform 38">
              <a:extLst>
                <a:ext uri="{FF2B5EF4-FFF2-40B4-BE49-F238E27FC236}">
                  <a16:creationId xmlns:a16="http://schemas.microsoft.com/office/drawing/2014/main" id="{6C523F5F-3417-4D20-B6C0-823BD7A44FC3}"/>
                </a:ext>
              </a:extLst>
            </p:cNvPr>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eaLnBrk="1" hangingPunct="1">
                <a:defRPr/>
              </a:pPr>
              <a:endParaRPr lang="en-US" sz="1800">
                <a:latin typeface="Arial" charset="0"/>
                <a:cs typeface="Arial" charset="0"/>
              </a:endParaRPr>
            </a:p>
          </p:txBody>
        </p:sp>
        <p:grpSp>
          <p:nvGrpSpPr>
            <p:cNvPr id="1068" name="Group 39">
              <a:extLst>
                <a:ext uri="{FF2B5EF4-FFF2-40B4-BE49-F238E27FC236}">
                  <a16:creationId xmlns:a16="http://schemas.microsoft.com/office/drawing/2014/main" id="{642F2383-9D81-6A40-8483-A2F9D0C5D9FC}"/>
                </a:ext>
              </a:extLst>
            </p:cNvPr>
            <p:cNvGrpSpPr>
              <a:grpSpLocks/>
            </p:cNvGrpSpPr>
            <p:nvPr userDrawn="1"/>
          </p:nvGrpSpPr>
          <p:grpSpPr bwMode="auto">
            <a:xfrm>
              <a:off x="0" y="1632"/>
              <a:ext cx="5758" cy="1858"/>
              <a:chOff x="0" y="1632"/>
              <a:chExt cx="5758" cy="1858"/>
            </a:xfrm>
          </p:grpSpPr>
          <p:sp>
            <p:nvSpPr>
              <p:cNvPr id="52264" name="Freeform 40">
                <a:extLst>
                  <a:ext uri="{FF2B5EF4-FFF2-40B4-BE49-F238E27FC236}">
                    <a16:creationId xmlns:a16="http://schemas.microsoft.com/office/drawing/2014/main" id="{C5290E33-1C6A-4649-9E4D-B426153EDAB1}"/>
                  </a:ext>
                </a:extLst>
              </p:cNvPr>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eaLnBrk="1" hangingPunct="1">
                  <a:defRPr/>
                </a:pPr>
                <a:endParaRPr lang="en-US" sz="1800">
                  <a:latin typeface="Arial" charset="0"/>
                  <a:cs typeface="Arial" charset="0"/>
                </a:endParaRPr>
              </a:p>
            </p:txBody>
          </p:sp>
          <p:sp>
            <p:nvSpPr>
              <p:cNvPr id="52265" name="Freeform 41">
                <a:extLst>
                  <a:ext uri="{FF2B5EF4-FFF2-40B4-BE49-F238E27FC236}">
                    <a16:creationId xmlns:a16="http://schemas.microsoft.com/office/drawing/2014/main" id="{F3BFC8D3-6752-4158-A64B-9CEF788A400B}"/>
                  </a:ext>
                </a:extLst>
              </p:cNvPr>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eaLnBrk="1" hangingPunct="1">
                  <a:defRPr/>
                </a:pPr>
                <a:endParaRPr lang="en-US" sz="1800">
                  <a:latin typeface="Arial" charset="0"/>
                  <a:cs typeface="Arial" charset="0"/>
                </a:endParaRPr>
              </a:p>
            </p:txBody>
          </p:sp>
        </p:grpSp>
      </p:grpSp>
      <p:sp>
        <p:nvSpPr>
          <p:cNvPr id="52266" name="Rectangle 42">
            <a:extLst>
              <a:ext uri="{FF2B5EF4-FFF2-40B4-BE49-F238E27FC236}">
                <a16:creationId xmlns:a16="http://schemas.microsoft.com/office/drawing/2014/main" id="{DBCA7B94-9CB7-4266-A942-7ED84C104D45}"/>
              </a:ext>
            </a:extLst>
          </p:cNvPr>
          <p:cNvSpPr>
            <a:spLocks noGrp="1" noChangeArrowheads="1"/>
          </p:cNvSpPr>
          <p:nvPr>
            <p:ph type="title"/>
          </p:nvPr>
        </p:nvSpPr>
        <p:spPr bwMode="auto">
          <a:xfrm>
            <a:off x="609600" y="277813"/>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2267" name="Rectangle 43">
            <a:extLst>
              <a:ext uri="{FF2B5EF4-FFF2-40B4-BE49-F238E27FC236}">
                <a16:creationId xmlns:a16="http://schemas.microsoft.com/office/drawing/2014/main" id="{E40FDEDD-AD2F-47DD-ABDA-41745F87543D}"/>
              </a:ext>
            </a:extLst>
          </p:cNvPr>
          <p:cNvSpPr>
            <a:spLocks noGrp="1" noChangeArrowheads="1"/>
          </p:cNvSpPr>
          <p:nvPr>
            <p:ph type="body" idx="1"/>
          </p:nvPr>
        </p:nvSpPr>
        <p:spPr bwMode="auto">
          <a:xfrm>
            <a:off x="609600" y="1600201"/>
            <a:ext cx="109728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268" name="Rectangle 44">
            <a:extLst>
              <a:ext uri="{FF2B5EF4-FFF2-40B4-BE49-F238E27FC236}">
                <a16:creationId xmlns:a16="http://schemas.microsoft.com/office/drawing/2014/main" id="{FBE5EB15-E777-4085-94B8-7B6A526AD8ED}"/>
              </a:ext>
            </a:extLst>
          </p:cNvPr>
          <p:cNvSpPr>
            <a:spLocks noGrp="1" noChangeArrowheads="1"/>
          </p:cNvSpPr>
          <p:nvPr>
            <p:ph type="dt" sz="half" idx="2"/>
          </p:nvPr>
        </p:nvSpPr>
        <p:spPr bwMode="auto">
          <a:xfrm>
            <a:off x="609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effectLst>
                  <a:outerShdw blurRad="38100" dist="38100" dir="2700000" algn="tl">
                    <a:srgbClr val="000000"/>
                  </a:outerShdw>
                </a:effectLst>
                <a:latin typeface="Arial" charset="0"/>
                <a:cs typeface="Arial" charset="0"/>
              </a:defRPr>
            </a:lvl1pPr>
          </a:lstStyle>
          <a:p>
            <a:pPr>
              <a:defRPr/>
            </a:pPr>
            <a:endParaRPr lang="en-US"/>
          </a:p>
        </p:txBody>
      </p:sp>
      <p:sp>
        <p:nvSpPr>
          <p:cNvPr id="52269" name="Rectangle 45">
            <a:extLst>
              <a:ext uri="{FF2B5EF4-FFF2-40B4-BE49-F238E27FC236}">
                <a16:creationId xmlns:a16="http://schemas.microsoft.com/office/drawing/2014/main" id="{B3AD1CCD-09B4-444F-A7B6-FB64985ECC60}"/>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effectLst>
                  <a:outerShdw blurRad="38100" dist="38100" dir="2700000" algn="tl">
                    <a:srgbClr val="000000"/>
                  </a:outerShdw>
                </a:effectLst>
                <a:latin typeface="Arial" charset="0"/>
                <a:cs typeface="Arial" charset="0"/>
              </a:defRPr>
            </a:lvl1pPr>
          </a:lstStyle>
          <a:p>
            <a:pPr>
              <a:defRPr/>
            </a:pPr>
            <a:endParaRPr lang="en-US"/>
          </a:p>
        </p:txBody>
      </p:sp>
      <p:sp>
        <p:nvSpPr>
          <p:cNvPr id="52270" name="Rectangle 46">
            <a:extLst>
              <a:ext uri="{FF2B5EF4-FFF2-40B4-BE49-F238E27FC236}">
                <a16:creationId xmlns:a16="http://schemas.microsoft.com/office/drawing/2014/main" id="{71871203-F6FD-42D4-9A5F-F409B29D88AD}"/>
              </a:ext>
            </a:extLst>
          </p:cNvPr>
          <p:cNvSpPr>
            <a:spLocks noGrp="1" noChangeArrowheads="1"/>
          </p:cNvSpPr>
          <p:nvPr>
            <p:ph type="sldNum" sz="quarter" idx="4"/>
          </p:nvPr>
        </p:nvSpPr>
        <p:spPr bwMode="auto">
          <a:xfrm>
            <a:off x="8737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ffectLst>
                  <a:outerShdw blurRad="38100" dist="38100" dir="2700000" algn="tl">
                    <a:srgbClr val="000000"/>
                  </a:outerShdw>
                </a:effectLst>
              </a:defRPr>
            </a:lvl1pPr>
          </a:lstStyle>
          <a:p>
            <a:fld id="{20006D73-13AA-594C-87D0-A986C76F7F25}" type="slidenum">
              <a:rPr lang="en-US" altLang="en-US"/>
              <a:pPr/>
              <a:t>‹#›</a:t>
            </a:fld>
            <a:endParaRPr lang="en-US" altLang="en-US"/>
          </a:p>
        </p:txBody>
      </p:sp>
    </p:spTree>
    <p:extLst>
      <p:ext uri="{BB962C8B-B14F-4D97-AF65-F5344CB8AC3E}">
        <p14:creationId xmlns:p14="http://schemas.microsoft.com/office/powerpoint/2010/main" val="456905519"/>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267">
                                            <p:txEl>
                                              <p:pRg st="0" end="0"/>
                                            </p:txEl>
                                          </p:spTgt>
                                        </p:tgtEl>
                                        <p:attrNameLst>
                                          <p:attrName>style.visibility</p:attrName>
                                        </p:attrNameLst>
                                      </p:cBhvr>
                                      <p:to>
                                        <p:strVal val="visible"/>
                                      </p:to>
                                    </p:set>
                                    <p:animEffect transition="in" filter="fade">
                                      <p:cBhvr>
                                        <p:cTn id="7" dur="1000"/>
                                        <p:tgtEl>
                                          <p:spTgt spid="52267">
                                            <p:txEl>
                                              <p:pRg st="0" end="0"/>
                                            </p:txEl>
                                          </p:spTgt>
                                        </p:tgtEl>
                                      </p:cBhvr>
                                    </p:animEffect>
                                    <p:anim calcmode="lin" valueType="num">
                                      <p:cBhvr>
                                        <p:cTn id="8" dur="1000" fill="hold"/>
                                        <p:tgtEl>
                                          <p:spTgt spid="52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2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267">
                                            <p:txEl>
                                              <p:pRg st="1" end="1"/>
                                            </p:txEl>
                                          </p:spTgt>
                                        </p:tgtEl>
                                        <p:attrNameLst>
                                          <p:attrName>style.visibility</p:attrName>
                                        </p:attrNameLst>
                                      </p:cBhvr>
                                      <p:to>
                                        <p:strVal val="visible"/>
                                      </p:to>
                                    </p:set>
                                    <p:animEffect transition="in" filter="fade">
                                      <p:cBhvr>
                                        <p:cTn id="12" dur="1000"/>
                                        <p:tgtEl>
                                          <p:spTgt spid="52267">
                                            <p:txEl>
                                              <p:pRg st="1" end="1"/>
                                            </p:txEl>
                                          </p:spTgt>
                                        </p:tgtEl>
                                      </p:cBhvr>
                                    </p:animEffect>
                                    <p:anim calcmode="lin" valueType="num">
                                      <p:cBhvr>
                                        <p:cTn id="13" dur="1000" fill="hold"/>
                                        <p:tgtEl>
                                          <p:spTgt spid="522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226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2267">
                                            <p:txEl>
                                              <p:pRg st="2" end="2"/>
                                            </p:txEl>
                                          </p:spTgt>
                                        </p:tgtEl>
                                        <p:attrNameLst>
                                          <p:attrName>style.visibility</p:attrName>
                                        </p:attrNameLst>
                                      </p:cBhvr>
                                      <p:to>
                                        <p:strVal val="visible"/>
                                      </p:to>
                                    </p:set>
                                    <p:animEffect transition="in" filter="fade">
                                      <p:cBhvr>
                                        <p:cTn id="17" dur="1000"/>
                                        <p:tgtEl>
                                          <p:spTgt spid="52267">
                                            <p:txEl>
                                              <p:pRg st="2" end="2"/>
                                            </p:txEl>
                                          </p:spTgt>
                                        </p:tgtEl>
                                      </p:cBhvr>
                                    </p:animEffect>
                                    <p:anim calcmode="lin" valueType="num">
                                      <p:cBhvr>
                                        <p:cTn id="18" dur="1000" fill="hold"/>
                                        <p:tgtEl>
                                          <p:spTgt spid="5226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226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2267">
                                            <p:txEl>
                                              <p:pRg st="3" end="3"/>
                                            </p:txEl>
                                          </p:spTgt>
                                        </p:tgtEl>
                                        <p:attrNameLst>
                                          <p:attrName>style.visibility</p:attrName>
                                        </p:attrNameLst>
                                      </p:cBhvr>
                                      <p:to>
                                        <p:strVal val="visible"/>
                                      </p:to>
                                    </p:set>
                                    <p:animEffect transition="in" filter="fade">
                                      <p:cBhvr>
                                        <p:cTn id="22" dur="1000"/>
                                        <p:tgtEl>
                                          <p:spTgt spid="52267">
                                            <p:txEl>
                                              <p:pRg st="3" end="3"/>
                                            </p:txEl>
                                          </p:spTgt>
                                        </p:tgtEl>
                                      </p:cBhvr>
                                    </p:animEffect>
                                    <p:anim calcmode="lin" valueType="num">
                                      <p:cBhvr>
                                        <p:cTn id="23" dur="1000" fill="hold"/>
                                        <p:tgtEl>
                                          <p:spTgt spid="5226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226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2267">
                                            <p:txEl>
                                              <p:pRg st="4" end="4"/>
                                            </p:txEl>
                                          </p:spTgt>
                                        </p:tgtEl>
                                        <p:attrNameLst>
                                          <p:attrName>style.visibility</p:attrName>
                                        </p:attrNameLst>
                                      </p:cBhvr>
                                      <p:to>
                                        <p:strVal val="visible"/>
                                      </p:to>
                                    </p:set>
                                    <p:animEffect transition="in" filter="fade">
                                      <p:cBhvr>
                                        <p:cTn id="27" dur="1000"/>
                                        <p:tgtEl>
                                          <p:spTgt spid="52267">
                                            <p:txEl>
                                              <p:pRg st="4" end="4"/>
                                            </p:txEl>
                                          </p:spTgt>
                                        </p:tgtEl>
                                      </p:cBhvr>
                                    </p:animEffect>
                                    <p:anim calcmode="lin" valueType="num">
                                      <p:cBhvr>
                                        <p:cTn id="28" dur="1000" fill="hold"/>
                                        <p:tgtEl>
                                          <p:spTgt spid="5226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226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67" grpId="0" build="p">
        <p:tmplLst>
          <p:tmpl lvl="1">
            <p:tnLst>
              <p:par>
                <p:cTn presetID="42" presetClass="entr" presetSubtype="0" fill="hold" nodeType="clickEffect">
                  <p:stCondLst>
                    <p:cond delay="0"/>
                  </p:stCondLst>
                  <p:childTnLst>
                    <p:set>
                      <p:cBhvr>
                        <p:cTn dur="1" fill="hold">
                          <p:stCondLst>
                            <p:cond delay="0"/>
                          </p:stCondLst>
                        </p:cTn>
                        <p:tgtEl>
                          <p:spTgt spid="52267"/>
                        </p:tgtEl>
                        <p:attrNameLst>
                          <p:attrName>style.visibility</p:attrName>
                        </p:attrNameLst>
                      </p:cBhvr>
                      <p:to>
                        <p:strVal val="visible"/>
                      </p:to>
                    </p:set>
                    <p:animEffect transition="in" filter="fade">
                      <p:cBhvr>
                        <p:cTn dur="1000"/>
                        <p:tgtEl>
                          <p:spTgt spid="52267"/>
                        </p:tgtEl>
                      </p:cBhvr>
                    </p:animEffect>
                    <p:anim calcmode="lin" valueType="num">
                      <p:cBhvr>
                        <p:cTn dur="1000" fill="hold"/>
                        <p:tgtEl>
                          <p:spTgt spid="52267"/>
                        </p:tgtEl>
                        <p:attrNameLst>
                          <p:attrName>ppt_x</p:attrName>
                        </p:attrNameLst>
                      </p:cBhvr>
                      <p:tavLst>
                        <p:tav tm="0">
                          <p:val>
                            <p:strVal val="#ppt_x"/>
                          </p:val>
                        </p:tav>
                        <p:tav tm="100000">
                          <p:val>
                            <p:strVal val="#ppt_x"/>
                          </p:val>
                        </p:tav>
                      </p:tavLst>
                    </p:anim>
                    <p:anim calcmode="lin" valueType="num">
                      <p:cBhvr>
                        <p:cTn dur="1000" fill="hold"/>
                        <p:tgtEl>
                          <p:spTgt spid="5226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52267"/>
                        </p:tgtEl>
                        <p:attrNameLst>
                          <p:attrName>style.visibility</p:attrName>
                        </p:attrNameLst>
                      </p:cBhvr>
                      <p:to>
                        <p:strVal val="visible"/>
                      </p:to>
                    </p:set>
                    <p:animEffect transition="in" filter="fade">
                      <p:cBhvr>
                        <p:cTn dur="1000"/>
                        <p:tgtEl>
                          <p:spTgt spid="52267"/>
                        </p:tgtEl>
                      </p:cBhvr>
                    </p:animEffect>
                    <p:anim calcmode="lin" valueType="num">
                      <p:cBhvr>
                        <p:cTn dur="1000" fill="hold"/>
                        <p:tgtEl>
                          <p:spTgt spid="52267"/>
                        </p:tgtEl>
                        <p:attrNameLst>
                          <p:attrName>ppt_x</p:attrName>
                        </p:attrNameLst>
                      </p:cBhvr>
                      <p:tavLst>
                        <p:tav tm="0">
                          <p:val>
                            <p:strVal val="#ppt_x"/>
                          </p:val>
                        </p:tav>
                        <p:tav tm="100000">
                          <p:val>
                            <p:strVal val="#ppt_x"/>
                          </p:val>
                        </p:tav>
                      </p:tavLst>
                    </p:anim>
                    <p:anim calcmode="lin" valueType="num">
                      <p:cBhvr>
                        <p:cTn dur="1000" fill="hold"/>
                        <p:tgtEl>
                          <p:spTgt spid="5226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52267"/>
                        </p:tgtEl>
                        <p:attrNameLst>
                          <p:attrName>style.visibility</p:attrName>
                        </p:attrNameLst>
                      </p:cBhvr>
                      <p:to>
                        <p:strVal val="visible"/>
                      </p:to>
                    </p:set>
                    <p:animEffect transition="in" filter="fade">
                      <p:cBhvr>
                        <p:cTn dur="1000"/>
                        <p:tgtEl>
                          <p:spTgt spid="52267"/>
                        </p:tgtEl>
                      </p:cBhvr>
                    </p:animEffect>
                    <p:anim calcmode="lin" valueType="num">
                      <p:cBhvr>
                        <p:cTn dur="1000" fill="hold"/>
                        <p:tgtEl>
                          <p:spTgt spid="52267"/>
                        </p:tgtEl>
                        <p:attrNameLst>
                          <p:attrName>ppt_x</p:attrName>
                        </p:attrNameLst>
                      </p:cBhvr>
                      <p:tavLst>
                        <p:tav tm="0">
                          <p:val>
                            <p:strVal val="#ppt_x"/>
                          </p:val>
                        </p:tav>
                        <p:tav tm="100000">
                          <p:val>
                            <p:strVal val="#ppt_x"/>
                          </p:val>
                        </p:tav>
                      </p:tavLst>
                    </p:anim>
                    <p:anim calcmode="lin" valueType="num">
                      <p:cBhvr>
                        <p:cTn dur="1000" fill="hold"/>
                        <p:tgtEl>
                          <p:spTgt spid="5226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52267"/>
                        </p:tgtEl>
                        <p:attrNameLst>
                          <p:attrName>style.visibility</p:attrName>
                        </p:attrNameLst>
                      </p:cBhvr>
                      <p:to>
                        <p:strVal val="visible"/>
                      </p:to>
                    </p:set>
                    <p:animEffect transition="in" filter="fade">
                      <p:cBhvr>
                        <p:cTn dur="1000"/>
                        <p:tgtEl>
                          <p:spTgt spid="52267"/>
                        </p:tgtEl>
                      </p:cBhvr>
                    </p:animEffect>
                    <p:anim calcmode="lin" valueType="num">
                      <p:cBhvr>
                        <p:cTn dur="1000" fill="hold"/>
                        <p:tgtEl>
                          <p:spTgt spid="52267"/>
                        </p:tgtEl>
                        <p:attrNameLst>
                          <p:attrName>ppt_x</p:attrName>
                        </p:attrNameLst>
                      </p:cBhvr>
                      <p:tavLst>
                        <p:tav tm="0">
                          <p:val>
                            <p:strVal val="#ppt_x"/>
                          </p:val>
                        </p:tav>
                        <p:tav tm="100000">
                          <p:val>
                            <p:strVal val="#ppt_x"/>
                          </p:val>
                        </p:tav>
                      </p:tavLst>
                    </p:anim>
                    <p:anim calcmode="lin" valueType="num">
                      <p:cBhvr>
                        <p:cTn dur="1000" fill="hold"/>
                        <p:tgtEl>
                          <p:spTgt spid="5226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52267"/>
                        </p:tgtEl>
                        <p:attrNameLst>
                          <p:attrName>style.visibility</p:attrName>
                        </p:attrNameLst>
                      </p:cBhvr>
                      <p:to>
                        <p:strVal val="visible"/>
                      </p:to>
                    </p:set>
                    <p:animEffect transition="in" filter="fade">
                      <p:cBhvr>
                        <p:cTn dur="1000"/>
                        <p:tgtEl>
                          <p:spTgt spid="52267"/>
                        </p:tgtEl>
                      </p:cBhvr>
                    </p:animEffect>
                    <p:anim calcmode="lin" valueType="num">
                      <p:cBhvr>
                        <p:cTn dur="1000" fill="hold"/>
                        <p:tgtEl>
                          <p:spTgt spid="52267"/>
                        </p:tgtEl>
                        <p:attrNameLst>
                          <p:attrName>ppt_x</p:attrName>
                        </p:attrNameLst>
                      </p:cBhvr>
                      <p:tavLst>
                        <p:tav tm="0">
                          <p:val>
                            <p:strVal val="#ppt_x"/>
                          </p:val>
                        </p:tav>
                        <p:tav tm="100000">
                          <p:val>
                            <p:strVal val="#ppt_x"/>
                          </p:val>
                        </p:tav>
                      </p:tavLst>
                    </p:anim>
                    <p:anim calcmode="lin" valueType="num">
                      <p:cBhvr>
                        <p:cTn dur="1000" fill="hold"/>
                        <p:tgtEl>
                          <p:spTgt spid="52267"/>
                        </p:tgtEl>
                        <p:attrNameLst>
                          <p:attrName>ppt_y</p:attrName>
                        </p:attrNameLst>
                      </p:cBhvr>
                      <p:tavLst>
                        <p:tav tm="0">
                          <p:val>
                            <p:strVal val="#ppt_y+.1"/>
                          </p:val>
                        </p:tav>
                        <p:tav tm="100000">
                          <p:val>
                            <p:strVal val="#ppt_y"/>
                          </p:val>
                        </p:tav>
                      </p:tavLst>
                    </p:anim>
                  </p:childTnLst>
                </p:cTn>
              </p:par>
            </p:tnLst>
          </p:tmpl>
        </p:tmplLst>
      </p:bldP>
    </p:bldLst>
  </p:timing>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cs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cs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cs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cs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cs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cs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cs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cs typeface="Arial" charset="0"/>
        </a:defRPr>
      </a:lvl9pPr>
    </p:titleStyle>
    <p:bodyStyle>
      <a:lvl1pPr marL="342900" indent="-342900" algn="l" rtl="0" eaLnBrk="0" fontAlgn="base" hangingPunct="0">
        <a:spcBef>
          <a:spcPct val="20000"/>
        </a:spcBef>
        <a:spcAft>
          <a:spcPct val="0"/>
        </a:spcAft>
        <a:buClr>
          <a:schemeClr val="hlink"/>
        </a:buClr>
        <a:buSzPct val="90000"/>
        <a:buFont typeface="Wingdings" pitchFamily="2" charset="2"/>
        <a:buBlip>
          <a:blip r:embed="rId17"/>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cs typeface="+mn-cs"/>
        </a:defRPr>
      </a:lvl2pPr>
      <a:lvl3pPr marL="1143000" indent="-228600" algn="l" rtl="0" eaLnBrk="0" fontAlgn="base" hangingPunct="0">
        <a:spcBef>
          <a:spcPct val="20000"/>
        </a:spcBef>
        <a:spcAft>
          <a:spcPct val="0"/>
        </a:spcAft>
        <a:buClr>
          <a:schemeClr val="accent2"/>
        </a:buClr>
        <a:buSzPct val="90000"/>
        <a:buFont typeface="Wingdings" pitchFamily="2" charset="2"/>
        <a:buBlip>
          <a:blip r:embed="rId18"/>
        </a:buBlip>
        <a:defRPr sz="2400">
          <a:solidFill>
            <a:schemeClr val="tx1"/>
          </a:solidFill>
          <a:effectLst>
            <a:outerShdw blurRad="38100" dist="38100" dir="2700000" algn="tl">
              <a:srgbClr val="000000"/>
            </a:outerShdw>
          </a:effectLst>
          <a:latin typeface="+mn-lt"/>
          <a:cs typeface="+mn-cs"/>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cs typeface="+mn-cs"/>
        </a:defRPr>
      </a:lvl4pPr>
      <a:lvl5pPr marL="2057400" indent="-228600" algn="l" rtl="0" eaLnBrk="0" fontAlgn="base" hangingPunct="0">
        <a:spcBef>
          <a:spcPct val="20000"/>
        </a:spcBef>
        <a:spcAft>
          <a:spcPct val="0"/>
        </a:spcAft>
        <a:buClr>
          <a:schemeClr val="folHlink"/>
        </a:buClr>
        <a:buSzPct val="90000"/>
        <a:buFont typeface="Wingdings" pitchFamily="2" charset="2"/>
        <a:buBlip>
          <a:blip r:embed="rId19"/>
        </a:buBlip>
        <a:defRPr sz="2000">
          <a:solidFill>
            <a:schemeClr val="tx1"/>
          </a:solidFill>
          <a:effectLst>
            <a:outerShdw blurRad="38100" dist="38100" dir="2700000" algn="tl">
              <a:srgbClr val="000000"/>
            </a:outerShdw>
          </a:effectLst>
          <a:latin typeface="+mn-lt"/>
          <a:cs typeface="+mn-cs"/>
        </a:defRPr>
      </a:lvl5pPr>
      <a:lvl6pPr marL="2514600" indent="-228600" algn="l" rtl="0" fontAlgn="base">
        <a:spcBef>
          <a:spcPct val="20000"/>
        </a:spcBef>
        <a:spcAft>
          <a:spcPct val="0"/>
        </a:spcAft>
        <a:buClr>
          <a:schemeClr val="folHlink"/>
        </a:buClr>
        <a:buSzPct val="90000"/>
        <a:buFont typeface="Wingdings" pitchFamily="2" charset="2"/>
        <a:buBlip>
          <a:blip r:embed="rId19"/>
        </a:buBlip>
        <a:defRPr sz="2000">
          <a:solidFill>
            <a:schemeClr val="tx1"/>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chemeClr val="folHlink"/>
        </a:buClr>
        <a:buSzPct val="90000"/>
        <a:buFont typeface="Wingdings" pitchFamily="2" charset="2"/>
        <a:buBlip>
          <a:blip r:embed="rId19"/>
        </a:buBlip>
        <a:defRPr sz="2000">
          <a:solidFill>
            <a:schemeClr val="tx1"/>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chemeClr val="folHlink"/>
        </a:buClr>
        <a:buSzPct val="90000"/>
        <a:buFont typeface="Wingdings" pitchFamily="2" charset="2"/>
        <a:buBlip>
          <a:blip r:embed="rId19"/>
        </a:buBlip>
        <a:defRPr sz="2000">
          <a:solidFill>
            <a:schemeClr val="tx1"/>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chemeClr val="folHlink"/>
        </a:buClr>
        <a:buSzPct val="90000"/>
        <a:buFont typeface="Wingdings" pitchFamily="2" charset="2"/>
        <a:buBlip>
          <a:blip r:embed="rId19"/>
        </a:buBlip>
        <a:defRPr sz="2000">
          <a:solidFill>
            <a:schemeClr val="tx1"/>
          </a:solidFill>
          <a:effectLst>
            <a:outerShdw blurRad="38100" dist="38100" dir="2700000" algn="tl">
              <a:srgbClr val="000000"/>
            </a:outerShdw>
          </a:effectLst>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A0034"/>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71">
            <a:extLst>
              <a:ext uri="{FF2B5EF4-FFF2-40B4-BE49-F238E27FC236}">
                <a16:creationId xmlns:a16="http://schemas.microsoft.com/office/drawing/2014/main" id="{6907D810-CFAD-8846-8F3B-EDC0124F8391}"/>
              </a:ext>
            </a:extLst>
          </p:cNvPr>
          <p:cNvGrpSpPr>
            <a:grpSpLocks/>
          </p:cNvGrpSpPr>
          <p:nvPr/>
        </p:nvGrpSpPr>
        <p:grpSpPr bwMode="auto">
          <a:xfrm>
            <a:off x="0" y="0"/>
            <a:ext cx="12160251" cy="6846888"/>
            <a:chOff x="0" y="0"/>
            <a:chExt cx="5745" cy="4313"/>
          </a:xfrm>
        </p:grpSpPr>
        <p:grpSp>
          <p:nvGrpSpPr>
            <p:cNvPr id="1029" name="Group 69">
              <a:extLst>
                <a:ext uri="{FF2B5EF4-FFF2-40B4-BE49-F238E27FC236}">
                  <a16:creationId xmlns:a16="http://schemas.microsoft.com/office/drawing/2014/main" id="{16AC2E18-1A65-584C-B46E-AC114BFB3950}"/>
                </a:ext>
              </a:extLst>
            </p:cNvPr>
            <p:cNvGrpSpPr>
              <a:grpSpLocks/>
            </p:cNvGrpSpPr>
            <p:nvPr/>
          </p:nvGrpSpPr>
          <p:grpSpPr bwMode="auto">
            <a:xfrm>
              <a:off x="0" y="0"/>
              <a:ext cx="5745" cy="4313"/>
              <a:chOff x="0" y="0"/>
              <a:chExt cx="5745" cy="4313"/>
            </a:xfrm>
          </p:grpSpPr>
          <p:sp>
            <p:nvSpPr>
              <p:cNvPr id="1031" name="Rectangle 2">
                <a:extLst>
                  <a:ext uri="{FF2B5EF4-FFF2-40B4-BE49-F238E27FC236}">
                    <a16:creationId xmlns:a16="http://schemas.microsoft.com/office/drawing/2014/main" id="{E19DAC36-B2A0-4F9E-B39D-28C6C0CABEBE}"/>
                  </a:ext>
                </a:extLst>
              </p:cNvPr>
              <p:cNvSpPr>
                <a:spLocks noChangeArrowheads="1"/>
              </p:cNvSpPr>
              <p:nvPr/>
            </p:nvSpPr>
            <p:spPr bwMode="auto">
              <a:xfrm>
                <a:off x="2201" y="4113"/>
                <a:ext cx="62" cy="64"/>
              </a:xfrm>
              <a:prstGeom prst="rect">
                <a:avLst/>
              </a:prstGeom>
              <a:solidFill>
                <a:schemeClr val="folHlink"/>
              </a:solidFill>
              <a:ln>
                <a:noFill/>
              </a:ln>
              <a:effectLst>
                <a:outerShdw dist="35921" dir="2700000" algn="ctr" rotWithShape="0">
                  <a:schemeClr val="bg2">
                    <a:alpha val="50000"/>
                  </a:schemeClr>
                </a:outerShdw>
              </a:effectLst>
            </p:spPr>
            <p:txBody>
              <a:bodyPr wrap="none" anchor="ctr"/>
              <a:lstStyle>
                <a:lvl1pPr>
                  <a:defRPr sz="5400">
                    <a:solidFill>
                      <a:schemeClr val="tx2"/>
                    </a:solidFill>
                    <a:latin typeface="Times New Roman" panose="02020603050405020304" pitchFamily="18" charset="0"/>
                  </a:defRPr>
                </a:lvl1pPr>
                <a:lvl2pPr marL="742950" indent="-285750">
                  <a:defRPr sz="5400">
                    <a:solidFill>
                      <a:schemeClr val="tx2"/>
                    </a:solidFill>
                    <a:latin typeface="Times New Roman" panose="02020603050405020304" pitchFamily="18" charset="0"/>
                  </a:defRPr>
                </a:lvl2pPr>
                <a:lvl3pPr marL="1143000" indent="-228600">
                  <a:defRPr sz="5400">
                    <a:solidFill>
                      <a:schemeClr val="tx2"/>
                    </a:solidFill>
                    <a:latin typeface="Times New Roman" panose="02020603050405020304" pitchFamily="18" charset="0"/>
                  </a:defRPr>
                </a:lvl3pPr>
                <a:lvl4pPr marL="1600200" indent="-228600">
                  <a:defRPr sz="5400">
                    <a:solidFill>
                      <a:schemeClr val="tx2"/>
                    </a:solidFill>
                    <a:latin typeface="Times New Roman" panose="02020603050405020304" pitchFamily="18" charset="0"/>
                  </a:defRPr>
                </a:lvl4pPr>
                <a:lvl5pPr marL="2057400" indent="-228600">
                  <a:defRPr sz="5400">
                    <a:solidFill>
                      <a:schemeClr val="tx2"/>
                    </a:solidFill>
                    <a:latin typeface="Times New Roman" panose="02020603050405020304" pitchFamily="18" charset="0"/>
                  </a:defRPr>
                </a:lvl5pPr>
                <a:lvl6pPr marL="2514600" indent="-228600" eaLnBrk="0" fontAlgn="base" hangingPunct="0">
                  <a:spcBef>
                    <a:spcPct val="0"/>
                  </a:spcBef>
                  <a:spcAft>
                    <a:spcPct val="0"/>
                  </a:spcAft>
                  <a:defRPr sz="5400">
                    <a:solidFill>
                      <a:schemeClr val="tx2"/>
                    </a:solidFill>
                    <a:latin typeface="Times New Roman" panose="02020603050405020304" pitchFamily="18" charset="0"/>
                  </a:defRPr>
                </a:lvl6pPr>
                <a:lvl7pPr marL="2971800" indent="-228600" eaLnBrk="0" fontAlgn="base" hangingPunct="0">
                  <a:spcBef>
                    <a:spcPct val="0"/>
                  </a:spcBef>
                  <a:spcAft>
                    <a:spcPct val="0"/>
                  </a:spcAft>
                  <a:defRPr sz="5400">
                    <a:solidFill>
                      <a:schemeClr val="tx2"/>
                    </a:solidFill>
                    <a:latin typeface="Times New Roman" panose="02020603050405020304" pitchFamily="18" charset="0"/>
                  </a:defRPr>
                </a:lvl7pPr>
                <a:lvl8pPr marL="3429000" indent="-228600" eaLnBrk="0" fontAlgn="base" hangingPunct="0">
                  <a:spcBef>
                    <a:spcPct val="0"/>
                  </a:spcBef>
                  <a:spcAft>
                    <a:spcPct val="0"/>
                  </a:spcAft>
                  <a:defRPr sz="5400">
                    <a:solidFill>
                      <a:schemeClr val="tx2"/>
                    </a:solidFill>
                    <a:latin typeface="Times New Roman" panose="02020603050405020304" pitchFamily="18" charset="0"/>
                  </a:defRPr>
                </a:lvl8pPr>
                <a:lvl9pPr marL="3886200" indent="-228600" eaLnBrk="0" fontAlgn="base" hangingPunct="0">
                  <a:spcBef>
                    <a:spcPct val="0"/>
                  </a:spcBef>
                  <a:spcAft>
                    <a:spcPct val="0"/>
                  </a:spcAft>
                  <a:defRPr sz="5400">
                    <a:solidFill>
                      <a:schemeClr val="tx2"/>
                    </a:solidFill>
                    <a:latin typeface="Times New Roman" panose="02020603050405020304" pitchFamily="18" charset="0"/>
                  </a:defRPr>
                </a:lvl9pPr>
              </a:lstStyle>
              <a:p>
                <a:pPr>
                  <a:defRPr/>
                </a:pPr>
                <a:endParaRPr lang="en-US" altLang="en-US" sz="5400"/>
              </a:p>
            </p:txBody>
          </p:sp>
          <p:sp>
            <p:nvSpPr>
              <p:cNvPr id="1032" name="Rectangle 3">
                <a:extLst>
                  <a:ext uri="{FF2B5EF4-FFF2-40B4-BE49-F238E27FC236}">
                    <a16:creationId xmlns:a16="http://schemas.microsoft.com/office/drawing/2014/main" id="{1B4B375F-8688-47C4-B6F2-A1B045C66418}"/>
                  </a:ext>
                </a:extLst>
              </p:cNvPr>
              <p:cNvSpPr>
                <a:spLocks noChangeArrowheads="1"/>
              </p:cNvSpPr>
              <p:nvPr/>
            </p:nvSpPr>
            <p:spPr bwMode="auto">
              <a:xfrm>
                <a:off x="276" y="3715"/>
                <a:ext cx="62" cy="65"/>
              </a:xfrm>
              <a:prstGeom prst="rect">
                <a:avLst/>
              </a:prstGeom>
              <a:solidFill>
                <a:schemeClr val="folHlink"/>
              </a:solidFill>
              <a:ln>
                <a:noFill/>
              </a:ln>
              <a:effectLst>
                <a:outerShdw dist="35921" dir="2700000" algn="ctr" rotWithShape="0">
                  <a:schemeClr val="bg2">
                    <a:alpha val="50000"/>
                  </a:schemeClr>
                </a:outerShdw>
              </a:effectLst>
            </p:spPr>
            <p:txBody>
              <a:bodyPr wrap="none" anchor="ctr"/>
              <a:lstStyle>
                <a:lvl1pPr>
                  <a:defRPr sz="5400">
                    <a:solidFill>
                      <a:schemeClr val="tx2"/>
                    </a:solidFill>
                    <a:latin typeface="Times New Roman" panose="02020603050405020304" pitchFamily="18" charset="0"/>
                  </a:defRPr>
                </a:lvl1pPr>
                <a:lvl2pPr marL="742950" indent="-285750">
                  <a:defRPr sz="5400">
                    <a:solidFill>
                      <a:schemeClr val="tx2"/>
                    </a:solidFill>
                    <a:latin typeface="Times New Roman" panose="02020603050405020304" pitchFamily="18" charset="0"/>
                  </a:defRPr>
                </a:lvl2pPr>
                <a:lvl3pPr marL="1143000" indent="-228600">
                  <a:defRPr sz="5400">
                    <a:solidFill>
                      <a:schemeClr val="tx2"/>
                    </a:solidFill>
                    <a:latin typeface="Times New Roman" panose="02020603050405020304" pitchFamily="18" charset="0"/>
                  </a:defRPr>
                </a:lvl3pPr>
                <a:lvl4pPr marL="1600200" indent="-228600">
                  <a:defRPr sz="5400">
                    <a:solidFill>
                      <a:schemeClr val="tx2"/>
                    </a:solidFill>
                    <a:latin typeface="Times New Roman" panose="02020603050405020304" pitchFamily="18" charset="0"/>
                  </a:defRPr>
                </a:lvl4pPr>
                <a:lvl5pPr marL="2057400" indent="-228600">
                  <a:defRPr sz="5400">
                    <a:solidFill>
                      <a:schemeClr val="tx2"/>
                    </a:solidFill>
                    <a:latin typeface="Times New Roman" panose="02020603050405020304" pitchFamily="18" charset="0"/>
                  </a:defRPr>
                </a:lvl5pPr>
                <a:lvl6pPr marL="2514600" indent="-228600" eaLnBrk="0" fontAlgn="base" hangingPunct="0">
                  <a:spcBef>
                    <a:spcPct val="0"/>
                  </a:spcBef>
                  <a:spcAft>
                    <a:spcPct val="0"/>
                  </a:spcAft>
                  <a:defRPr sz="5400">
                    <a:solidFill>
                      <a:schemeClr val="tx2"/>
                    </a:solidFill>
                    <a:latin typeface="Times New Roman" panose="02020603050405020304" pitchFamily="18" charset="0"/>
                  </a:defRPr>
                </a:lvl6pPr>
                <a:lvl7pPr marL="2971800" indent="-228600" eaLnBrk="0" fontAlgn="base" hangingPunct="0">
                  <a:spcBef>
                    <a:spcPct val="0"/>
                  </a:spcBef>
                  <a:spcAft>
                    <a:spcPct val="0"/>
                  </a:spcAft>
                  <a:defRPr sz="5400">
                    <a:solidFill>
                      <a:schemeClr val="tx2"/>
                    </a:solidFill>
                    <a:latin typeface="Times New Roman" panose="02020603050405020304" pitchFamily="18" charset="0"/>
                  </a:defRPr>
                </a:lvl7pPr>
                <a:lvl8pPr marL="3429000" indent="-228600" eaLnBrk="0" fontAlgn="base" hangingPunct="0">
                  <a:spcBef>
                    <a:spcPct val="0"/>
                  </a:spcBef>
                  <a:spcAft>
                    <a:spcPct val="0"/>
                  </a:spcAft>
                  <a:defRPr sz="5400">
                    <a:solidFill>
                      <a:schemeClr val="tx2"/>
                    </a:solidFill>
                    <a:latin typeface="Times New Roman" panose="02020603050405020304" pitchFamily="18" charset="0"/>
                  </a:defRPr>
                </a:lvl8pPr>
                <a:lvl9pPr marL="3886200" indent="-228600" eaLnBrk="0" fontAlgn="base" hangingPunct="0">
                  <a:spcBef>
                    <a:spcPct val="0"/>
                  </a:spcBef>
                  <a:spcAft>
                    <a:spcPct val="0"/>
                  </a:spcAft>
                  <a:defRPr sz="5400">
                    <a:solidFill>
                      <a:schemeClr val="tx2"/>
                    </a:solidFill>
                    <a:latin typeface="Times New Roman" panose="02020603050405020304" pitchFamily="18" charset="0"/>
                  </a:defRPr>
                </a:lvl9pPr>
              </a:lstStyle>
              <a:p>
                <a:pPr>
                  <a:defRPr/>
                </a:pPr>
                <a:endParaRPr lang="en-US" altLang="en-US" sz="5400"/>
              </a:p>
            </p:txBody>
          </p:sp>
          <p:sp>
            <p:nvSpPr>
              <p:cNvPr id="1033" name="Freeform 4">
                <a:extLst>
                  <a:ext uri="{FF2B5EF4-FFF2-40B4-BE49-F238E27FC236}">
                    <a16:creationId xmlns:a16="http://schemas.microsoft.com/office/drawing/2014/main" id="{283F484A-FCE9-3345-B982-3832DFED42C4}"/>
                  </a:ext>
                </a:extLst>
              </p:cNvPr>
              <p:cNvSpPr>
                <a:spLocks/>
              </p:cNvSpPr>
              <p:nvPr/>
            </p:nvSpPr>
            <p:spPr bwMode="auto">
              <a:xfrm>
                <a:off x="4516" y="3856"/>
                <a:ext cx="99" cy="311"/>
              </a:xfrm>
              <a:custGeom>
                <a:avLst/>
                <a:gdLst>
                  <a:gd name="T0" fmla="*/ 49 w 99"/>
                  <a:gd name="T1" fmla="*/ 304 h 311"/>
                  <a:gd name="T2" fmla="*/ 52 w 99"/>
                  <a:gd name="T3" fmla="*/ 294 h 311"/>
                  <a:gd name="T4" fmla="*/ 55 w 99"/>
                  <a:gd name="T5" fmla="*/ 288 h 311"/>
                  <a:gd name="T6" fmla="*/ 60 w 99"/>
                  <a:gd name="T7" fmla="*/ 272 h 311"/>
                  <a:gd name="T8" fmla="*/ 69 w 99"/>
                  <a:gd name="T9" fmla="*/ 245 h 311"/>
                  <a:gd name="T10" fmla="*/ 72 w 99"/>
                  <a:gd name="T11" fmla="*/ 232 h 311"/>
                  <a:gd name="T12" fmla="*/ 75 w 99"/>
                  <a:gd name="T13" fmla="*/ 213 h 311"/>
                  <a:gd name="T14" fmla="*/ 75 w 99"/>
                  <a:gd name="T15" fmla="*/ 203 h 311"/>
                  <a:gd name="T16" fmla="*/ 75 w 99"/>
                  <a:gd name="T17" fmla="*/ 191 h 311"/>
                  <a:gd name="T18" fmla="*/ 75 w 99"/>
                  <a:gd name="T19" fmla="*/ 181 h 311"/>
                  <a:gd name="T20" fmla="*/ 69 w 99"/>
                  <a:gd name="T21" fmla="*/ 171 h 311"/>
                  <a:gd name="T22" fmla="*/ 64 w 99"/>
                  <a:gd name="T23" fmla="*/ 162 h 311"/>
                  <a:gd name="T24" fmla="*/ 52 w 99"/>
                  <a:gd name="T25" fmla="*/ 148 h 311"/>
                  <a:gd name="T26" fmla="*/ 40 w 99"/>
                  <a:gd name="T27" fmla="*/ 135 h 311"/>
                  <a:gd name="T28" fmla="*/ 23 w 99"/>
                  <a:gd name="T29" fmla="*/ 110 h 311"/>
                  <a:gd name="T30" fmla="*/ 9 w 99"/>
                  <a:gd name="T31" fmla="*/ 94 h 311"/>
                  <a:gd name="T32" fmla="*/ 3 w 99"/>
                  <a:gd name="T33" fmla="*/ 84 h 311"/>
                  <a:gd name="T34" fmla="*/ 0 w 99"/>
                  <a:gd name="T35" fmla="*/ 74 h 311"/>
                  <a:gd name="T36" fmla="*/ 0 w 99"/>
                  <a:gd name="T37" fmla="*/ 58 h 311"/>
                  <a:gd name="T38" fmla="*/ 0 w 99"/>
                  <a:gd name="T39" fmla="*/ 45 h 311"/>
                  <a:gd name="T40" fmla="*/ 0 w 99"/>
                  <a:gd name="T41" fmla="*/ 32 h 311"/>
                  <a:gd name="T42" fmla="*/ 6 w 99"/>
                  <a:gd name="T43" fmla="*/ 16 h 311"/>
                  <a:gd name="T44" fmla="*/ 9 w 99"/>
                  <a:gd name="T45" fmla="*/ 0 h 311"/>
                  <a:gd name="T46" fmla="*/ 29 w 99"/>
                  <a:gd name="T47" fmla="*/ 22 h 311"/>
                  <a:gd name="T48" fmla="*/ 26 w 99"/>
                  <a:gd name="T49" fmla="*/ 32 h 311"/>
                  <a:gd name="T50" fmla="*/ 21 w 99"/>
                  <a:gd name="T51" fmla="*/ 48 h 311"/>
                  <a:gd name="T52" fmla="*/ 17 w 99"/>
                  <a:gd name="T53" fmla="*/ 62 h 311"/>
                  <a:gd name="T54" fmla="*/ 17 w 99"/>
                  <a:gd name="T55" fmla="*/ 74 h 311"/>
                  <a:gd name="T56" fmla="*/ 17 w 99"/>
                  <a:gd name="T57" fmla="*/ 84 h 311"/>
                  <a:gd name="T58" fmla="*/ 23 w 99"/>
                  <a:gd name="T59" fmla="*/ 100 h 311"/>
                  <a:gd name="T60" fmla="*/ 26 w 99"/>
                  <a:gd name="T61" fmla="*/ 110 h 311"/>
                  <a:gd name="T62" fmla="*/ 35 w 99"/>
                  <a:gd name="T63" fmla="*/ 119 h 311"/>
                  <a:gd name="T64" fmla="*/ 43 w 99"/>
                  <a:gd name="T65" fmla="*/ 129 h 311"/>
                  <a:gd name="T66" fmla="*/ 58 w 99"/>
                  <a:gd name="T67" fmla="*/ 142 h 311"/>
                  <a:gd name="T68" fmla="*/ 69 w 99"/>
                  <a:gd name="T69" fmla="*/ 154 h 311"/>
                  <a:gd name="T70" fmla="*/ 75 w 99"/>
                  <a:gd name="T71" fmla="*/ 168 h 311"/>
                  <a:gd name="T72" fmla="*/ 86 w 99"/>
                  <a:gd name="T73" fmla="*/ 187 h 311"/>
                  <a:gd name="T74" fmla="*/ 95 w 99"/>
                  <a:gd name="T75" fmla="*/ 200 h 311"/>
                  <a:gd name="T76" fmla="*/ 95 w 99"/>
                  <a:gd name="T77" fmla="*/ 210 h 311"/>
                  <a:gd name="T78" fmla="*/ 98 w 99"/>
                  <a:gd name="T79" fmla="*/ 226 h 311"/>
                  <a:gd name="T80" fmla="*/ 98 w 99"/>
                  <a:gd name="T81" fmla="*/ 248 h 311"/>
                  <a:gd name="T82" fmla="*/ 95 w 99"/>
                  <a:gd name="T83" fmla="*/ 262 h 311"/>
                  <a:gd name="T84" fmla="*/ 95 w 99"/>
                  <a:gd name="T85" fmla="*/ 278 h 311"/>
                  <a:gd name="T86" fmla="*/ 93 w 99"/>
                  <a:gd name="T87" fmla="*/ 288 h 311"/>
                  <a:gd name="T88" fmla="*/ 89 w 99"/>
                  <a:gd name="T89" fmla="*/ 300 h 311"/>
                  <a:gd name="T90" fmla="*/ 86 w 99"/>
                  <a:gd name="T91" fmla="*/ 310 h 311"/>
                  <a:gd name="T92" fmla="*/ 49 w 99"/>
                  <a:gd name="T93" fmla="*/ 304 h 3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9" h="311">
                    <a:moveTo>
                      <a:pt x="49" y="304"/>
                    </a:moveTo>
                    <a:lnTo>
                      <a:pt x="52" y="294"/>
                    </a:lnTo>
                    <a:lnTo>
                      <a:pt x="55" y="288"/>
                    </a:lnTo>
                    <a:lnTo>
                      <a:pt x="60" y="272"/>
                    </a:lnTo>
                    <a:lnTo>
                      <a:pt x="69" y="245"/>
                    </a:lnTo>
                    <a:lnTo>
                      <a:pt x="72" y="232"/>
                    </a:lnTo>
                    <a:lnTo>
                      <a:pt x="75" y="213"/>
                    </a:lnTo>
                    <a:lnTo>
                      <a:pt x="75" y="203"/>
                    </a:lnTo>
                    <a:lnTo>
                      <a:pt x="75" y="191"/>
                    </a:lnTo>
                    <a:lnTo>
                      <a:pt x="75" y="181"/>
                    </a:lnTo>
                    <a:lnTo>
                      <a:pt x="69" y="171"/>
                    </a:lnTo>
                    <a:lnTo>
                      <a:pt x="64" y="162"/>
                    </a:lnTo>
                    <a:lnTo>
                      <a:pt x="52" y="148"/>
                    </a:lnTo>
                    <a:lnTo>
                      <a:pt x="40" y="135"/>
                    </a:lnTo>
                    <a:lnTo>
                      <a:pt x="23" y="110"/>
                    </a:lnTo>
                    <a:lnTo>
                      <a:pt x="9" y="94"/>
                    </a:lnTo>
                    <a:lnTo>
                      <a:pt x="3" y="84"/>
                    </a:lnTo>
                    <a:lnTo>
                      <a:pt x="0" y="74"/>
                    </a:lnTo>
                    <a:lnTo>
                      <a:pt x="0" y="58"/>
                    </a:lnTo>
                    <a:lnTo>
                      <a:pt x="0" y="45"/>
                    </a:lnTo>
                    <a:lnTo>
                      <a:pt x="0" y="32"/>
                    </a:lnTo>
                    <a:lnTo>
                      <a:pt x="6" y="16"/>
                    </a:lnTo>
                    <a:lnTo>
                      <a:pt x="9" y="0"/>
                    </a:lnTo>
                    <a:lnTo>
                      <a:pt x="29" y="22"/>
                    </a:lnTo>
                    <a:lnTo>
                      <a:pt x="26" y="32"/>
                    </a:lnTo>
                    <a:lnTo>
                      <a:pt x="21" y="48"/>
                    </a:lnTo>
                    <a:lnTo>
                      <a:pt x="17" y="62"/>
                    </a:lnTo>
                    <a:lnTo>
                      <a:pt x="17" y="74"/>
                    </a:lnTo>
                    <a:lnTo>
                      <a:pt x="17" y="84"/>
                    </a:lnTo>
                    <a:lnTo>
                      <a:pt x="23" y="100"/>
                    </a:lnTo>
                    <a:lnTo>
                      <a:pt x="26" y="110"/>
                    </a:lnTo>
                    <a:lnTo>
                      <a:pt x="35" y="119"/>
                    </a:lnTo>
                    <a:lnTo>
                      <a:pt x="43" y="129"/>
                    </a:lnTo>
                    <a:lnTo>
                      <a:pt x="58" y="142"/>
                    </a:lnTo>
                    <a:lnTo>
                      <a:pt x="69" y="154"/>
                    </a:lnTo>
                    <a:lnTo>
                      <a:pt x="75" y="168"/>
                    </a:lnTo>
                    <a:lnTo>
                      <a:pt x="86" y="187"/>
                    </a:lnTo>
                    <a:lnTo>
                      <a:pt x="95" y="200"/>
                    </a:lnTo>
                    <a:lnTo>
                      <a:pt x="95" y="210"/>
                    </a:lnTo>
                    <a:lnTo>
                      <a:pt x="98" y="226"/>
                    </a:lnTo>
                    <a:lnTo>
                      <a:pt x="98" y="248"/>
                    </a:lnTo>
                    <a:lnTo>
                      <a:pt x="95" y="262"/>
                    </a:lnTo>
                    <a:lnTo>
                      <a:pt x="95" y="278"/>
                    </a:lnTo>
                    <a:lnTo>
                      <a:pt x="93" y="288"/>
                    </a:lnTo>
                    <a:lnTo>
                      <a:pt x="89" y="300"/>
                    </a:lnTo>
                    <a:lnTo>
                      <a:pt x="86" y="310"/>
                    </a:lnTo>
                    <a:lnTo>
                      <a:pt x="49" y="304"/>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34" name="Freeform 5">
                <a:extLst>
                  <a:ext uri="{FF2B5EF4-FFF2-40B4-BE49-F238E27FC236}">
                    <a16:creationId xmlns:a16="http://schemas.microsoft.com/office/drawing/2014/main" id="{E79D6828-4A2C-C84D-98DA-3BC94F397AD0}"/>
                  </a:ext>
                </a:extLst>
              </p:cNvPr>
              <p:cNvSpPr>
                <a:spLocks/>
              </p:cNvSpPr>
              <p:nvPr/>
            </p:nvSpPr>
            <p:spPr bwMode="auto">
              <a:xfrm>
                <a:off x="262" y="2361"/>
                <a:ext cx="101" cy="309"/>
              </a:xfrm>
              <a:custGeom>
                <a:avLst/>
                <a:gdLst>
                  <a:gd name="T0" fmla="*/ 50 w 101"/>
                  <a:gd name="T1" fmla="*/ 305 h 309"/>
                  <a:gd name="T2" fmla="*/ 53 w 101"/>
                  <a:gd name="T3" fmla="*/ 296 h 309"/>
                  <a:gd name="T4" fmla="*/ 56 w 101"/>
                  <a:gd name="T5" fmla="*/ 292 h 309"/>
                  <a:gd name="T6" fmla="*/ 56 w 101"/>
                  <a:gd name="T7" fmla="*/ 286 h 309"/>
                  <a:gd name="T8" fmla="*/ 65 w 101"/>
                  <a:gd name="T9" fmla="*/ 270 h 309"/>
                  <a:gd name="T10" fmla="*/ 71 w 101"/>
                  <a:gd name="T11" fmla="*/ 247 h 309"/>
                  <a:gd name="T12" fmla="*/ 76 w 101"/>
                  <a:gd name="T13" fmla="*/ 231 h 309"/>
                  <a:gd name="T14" fmla="*/ 76 w 101"/>
                  <a:gd name="T15" fmla="*/ 215 h 309"/>
                  <a:gd name="T16" fmla="*/ 80 w 101"/>
                  <a:gd name="T17" fmla="*/ 202 h 309"/>
                  <a:gd name="T18" fmla="*/ 80 w 101"/>
                  <a:gd name="T19" fmla="*/ 188 h 309"/>
                  <a:gd name="T20" fmla="*/ 76 w 101"/>
                  <a:gd name="T21" fmla="*/ 178 h 309"/>
                  <a:gd name="T22" fmla="*/ 73 w 101"/>
                  <a:gd name="T23" fmla="*/ 172 h 309"/>
                  <a:gd name="T24" fmla="*/ 65 w 101"/>
                  <a:gd name="T25" fmla="*/ 159 h 309"/>
                  <a:gd name="T26" fmla="*/ 56 w 101"/>
                  <a:gd name="T27" fmla="*/ 146 h 309"/>
                  <a:gd name="T28" fmla="*/ 44 w 101"/>
                  <a:gd name="T29" fmla="*/ 134 h 309"/>
                  <a:gd name="T30" fmla="*/ 24 w 101"/>
                  <a:gd name="T31" fmla="*/ 110 h 309"/>
                  <a:gd name="T32" fmla="*/ 12 w 101"/>
                  <a:gd name="T33" fmla="*/ 91 h 309"/>
                  <a:gd name="T34" fmla="*/ 6 w 101"/>
                  <a:gd name="T35" fmla="*/ 81 h 309"/>
                  <a:gd name="T36" fmla="*/ 3 w 101"/>
                  <a:gd name="T37" fmla="*/ 72 h 309"/>
                  <a:gd name="T38" fmla="*/ 0 w 101"/>
                  <a:gd name="T39" fmla="*/ 56 h 309"/>
                  <a:gd name="T40" fmla="*/ 0 w 101"/>
                  <a:gd name="T41" fmla="*/ 43 h 309"/>
                  <a:gd name="T42" fmla="*/ 3 w 101"/>
                  <a:gd name="T43" fmla="*/ 32 h 309"/>
                  <a:gd name="T44" fmla="*/ 6 w 101"/>
                  <a:gd name="T45" fmla="*/ 13 h 309"/>
                  <a:gd name="T46" fmla="*/ 12 w 101"/>
                  <a:gd name="T47" fmla="*/ 0 h 309"/>
                  <a:gd name="T48" fmla="*/ 29 w 101"/>
                  <a:gd name="T49" fmla="*/ 20 h 309"/>
                  <a:gd name="T50" fmla="*/ 27 w 101"/>
                  <a:gd name="T51" fmla="*/ 29 h 309"/>
                  <a:gd name="T52" fmla="*/ 24 w 101"/>
                  <a:gd name="T53" fmla="*/ 46 h 309"/>
                  <a:gd name="T54" fmla="*/ 21 w 101"/>
                  <a:gd name="T55" fmla="*/ 59 h 309"/>
                  <a:gd name="T56" fmla="*/ 21 w 101"/>
                  <a:gd name="T57" fmla="*/ 72 h 309"/>
                  <a:gd name="T58" fmla="*/ 21 w 101"/>
                  <a:gd name="T59" fmla="*/ 85 h 309"/>
                  <a:gd name="T60" fmla="*/ 27 w 101"/>
                  <a:gd name="T61" fmla="*/ 97 h 309"/>
                  <a:gd name="T62" fmla="*/ 29 w 101"/>
                  <a:gd name="T63" fmla="*/ 110 h 309"/>
                  <a:gd name="T64" fmla="*/ 36 w 101"/>
                  <a:gd name="T65" fmla="*/ 118 h 309"/>
                  <a:gd name="T66" fmla="*/ 47 w 101"/>
                  <a:gd name="T67" fmla="*/ 127 h 309"/>
                  <a:gd name="T68" fmla="*/ 61 w 101"/>
                  <a:gd name="T69" fmla="*/ 140 h 309"/>
                  <a:gd name="T70" fmla="*/ 71 w 101"/>
                  <a:gd name="T71" fmla="*/ 153 h 309"/>
                  <a:gd name="T72" fmla="*/ 80 w 101"/>
                  <a:gd name="T73" fmla="*/ 166 h 309"/>
                  <a:gd name="T74" fmla="*/ 88 w 101"/>
                  <a:gd name="T75" fmla="*/ 185 h 309"/>
                  <a:gd name="T76" fmla="*/ 97 w 101"/>
                  <a:gd name="T77" fmla="*/ 199 h 309"/>
                  <a:gd name="T78" fmla="*/ 100 w 101"/>
                  <a:gd name="T79" fmla="*/ 208 h 309"/>
                  <a:gd name="T80" fmla="*/ 100 w 101"/>
                  <a:gd name="T81" fmla="*/ 227 h 309"/>
                  <a:gd name="T82" fmla="*/ 100 w 101"/>
                  <a:gd name="T83" fmla="*/ 247 h 309"/>
                  <a:gd name="T84" fmla="*/ 100 w 101"/>
                  <a:gd name="T85" fmla="*/ 259 h 309"/>
                  <a:gd name="T86" fmla="*/ 97 w 101"/>
                  <a:gd name="T87" fmla="*/ 276 h 309"/>
                  <a:gd name="T88" fmla="*/ 94 w 101"/>
                  <a:gd name="T89" fmla="*/ 286 h 309"/>
                  <a:gd name="T90" fmla="*/ 94 w 101"/>
                  <a:gd name="T91" fmla="*/ 299 h 309"/>
                  <a:gd name="T92" fmla="*/ 88 w 101"/>
                  <a:gd name="T93" fmla="*/ 308 h 309"/>
                  <a:gd name="T94" fmla="*/ 50 w 101"/>
                  <a:gd name="T95" fmla="*/ 305 h 3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1" h="309">
                    <a:moveTo>
                      <a:pt x="50" y="305"/>
                    </a:moveTo>
                    <a:lnTo>
                      <a:pt x="53" y="296"/>
                    </a:lnTo>
                    <a:lnTo>
                      <a:pt x="56" y="292"/>
                    </a:lnTo>
                    <a:lnTo>
                      <a:pt x="56" y="286"/>
                    </a:lnTo>
                    <a:lnTo>
                      <a:pt x="65" y="270"/>
                    </a:lnTo>
                    <a:lnTo>
                      <a:pt x="71" y="247"/>
                    </a:lnTo>
                    <a:lnTo>
                      <a:pt x="76" y="231"/>
                    </a:lnTo>
                    <a:lnTo>
                      <a:pt x="76" y="215"/>
                    </a:lnTo>
                    <a:lnTo>
                      <a:pt x="80" y="202"/>
                    </a:lnTo>
                    <a:lnTo>
                      <a:pt x="80" y="188"/>
                    </a:lnTo>
                    <a:lnTo>
                      <a:pt x="76" y="178"/>
                    </a:lnTo>
                    <a:lnTo>
                      <a:pt x="73" y="172"/>
                    </a:lnTo>
                    <a:lnTo>
                      <a:pt x="65" y="159"/>
                    </a:lnTo>
                    <a:lnTo>
                      <a:pt x="56" y="146"/>
                    </a:lnTo>
                    <a:lnTo>
                      <a:pt x="44" y="134"/>
                    </a:lnTo>
                    <a:lnTo>
                      <a:pt x="24" y="110"/>
                    </a:lnTo>
                    <a:lnTo>
                      <a:pt x="12" y="91"/>
                    </a:lnTo>
                    <a:lnTo>
                      <a:pt x="6" y="81"/>
                    </a:lnTo>
                    <a:lnTo>
                      <a:pt x="3" y="72"/>
                    </a:lnTo>
                    <a:lnTo>
                      <a:pt x="0" y="56"/>
                    </a:lnTo>
                    <a:lnTo>
                      <a:pt x="0" y="43"/>
                    </a:lnTo>
                    <a:lnTo>
                      <a:pt x="3" y="32"/>
                    </a:lnTo>
                    <a:lnTo>
                      <a:pt x="6" y="13"/>
                    </a:lnTo>
                    <a:lnTo>
                      <a:pt x="12" y="0"/>
                    </a:lnTo>
                    <a:lnTo>
                      <a:pt x="29" y="20"/>
                    </a:lnTo>
                    <a:lnTo>
                      <a:pt x="27" y="29"/>
                    </a:lnTo>
                    <a:lnTo>
                      <a:pt x="24" y="46"/>
                    </a:lnTo>
                    <a:lnTo>
                      <a:pt x="21" y="59"/>
                    </a:lnTo>
                    <a:lnTo>
                      <a:pt x="21" y="72"/>
                    </a:lnTo>
                    <a:lnTo>
                      <a:pt x="21" y="85"/>
                    </a:lnTo>
                    <a:lnTo>
                      <a:pt x="27" y="97"/>
                    </a:lnTo>
                    <a:lnTo>
                      <a:pt x="29" y="110"/>
                    </a:lnTo>
                    <a:lnTo>
                      <a:pt x="36" y="118"/>
                    </a:lnTo>
                    <a:lnTo>
                      <a:pt x="47" y="127"/>
                    </a:lnTo>
                    <a:lnTo>
                      <a:pt x="61" y="140"/>
                    </a:lnTo>
                    <a:lnTo>
                      <a:pt x="71" y="153"/>
                    </a:lnTo>
                    <a:lnTo>
                      <a:pt x="80" y="166"/>
                    </a:lnTo>
                    <a:lnTo>
                      <a:pt x="88" y="185"/>
                    </a:lnTo>
                    <a:lnTo>
                      <a:pt x="97" y="199"/>
                    </a:lnTo>
                    <a:lnTo>
                      <a:pt x="100" y="208"/>
                    </a:lnTo>
                    <a:lnTo>
                      <a:pt x="100" y="227"/>
                    </a:lnTo>
                    <a:lnTo>
                      <a:pt x="100" y="247"/>
                    </a:lnTo>
                    <a:lnTo>
                      <a:pt x="100" y="259"/>
                    </a:lnTo>
                    <a:lnTo>
                      <a:pt x="97" y="276"/>
                    </a:lnTo>
                    <a:lnTo>
                      <a:pt x="94" y="286"/>
                    </a:lnTo>
                    <a:lnTo>
                      <a:pt x="94" y="299"/>
                    </a:lnTo>
                    <a:lnTo>
                      <a:pt x="88" y="308"/>
                    </a:lnTo>
                    <a:lnTo>
                      <a:pt x="50" y="305"/>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35" name="Freeform 6">
                <a:extLst>
                  <a:ext uri="{FF2B5EF4-FFF2-40B4-BE49-F238E27FC236}">
                    <a16:creationId xmlns:a16="http://schemas.microsoft.com/office/drawing/2014/main" id="{C67FAF59-47AD-B043-8310-8CFA1194AA80}"/>
                  </a:ext>
                </a:extLst>
              </p:cNvPr>
              <p:cNvSpPr>
                <a:spLocks/>
              </p:cNvSpPr>
              <p:nvPr/>
            </p:nvSpPr>
            <p:spPr bwMode="auto">
              <a:xfrm>
                <a:off x="5204" y="0"/>
                <a:ext cx="103" cy="312"/>
              </a:xfrm>
              <a:custGeom>
                <a:avLst/>
                <a:gdLst>
                  <a:gd name="T0" fmla="*/ 49 w 103"/>
                  <a:gd name="T1" fmla="*/ 305 h 312"/>
                  <a:gd name="T2" fmla="*/ 56 w 103"/>
                  <a:gd name="T3" fmla="*/ 295 h 312"/>
                  <a:gd name="T4" fmla="*/ 56 w 103"/>
                  <a:gd name="T5" fmla="*/ 292 h 312"/>
                  <a:gd name="T6" fmla="*/ 58 w 103"/>
                  <a:gd name="T7" fmla="*/ 286 h 312"/>
                  <a:gd name="T8" fmla="*/ 64 w 103"/>
                  <a:gd name="T9" fmla="*/ 269 h 312"/>
                  <a:gd name="T10" fmla="*/ 70 w 103"/>
                  <a:gd name="T11" fmla="*/ 246 h 312"/>
                  <a:gd name="T12" fmla="*/ 76 w 103"/>
                  <a:gd name="T13" fmla="*/ 234 h 312"/>
                  <a:gd name="T14" fmla="*/ 78 w 103"/>
                  <a:gd name="T15" fmla="*/ 214 h 312"/>
                  <a:gd name="T16" fmla="*/ 78 w 103"/>
                  <a:gd name="T17" fmla="*/ 202 h 312"/>
                  <a:gd name="T18" fmla="*/ 78 w 103"/>
                  <a:gd name="T19" fmla="*/ 191 h 312"/>
                  <a:gd name="T20" fmla="*/ 76 w 103"/>
                  <a:gd name="T21" fmla="*/ 178 h 312"/>
                  <a:gd name="T22" fmla="*/ 73 w 103"/>
                  <a:gd name="T23" fmla="*/ 172 h 312"/>
                  <a:gd name="T24" fmla="*/ 64 w 103"/>
                  <a:gd name="T25" fmla="*/ 159 h 312"/>
                  <a:gd name="T26" fmla="*/ 56 w 103"/>
                  <a:gd name="T27" fmla="*/ 146 h 312"/>
                  <a:gd name="T28" fmla="*/ 44 w 103"/>
                  <a:gd name="T29" fmla="*/ 133 h 312"/>
                  <a:gd name="T30" fmla="*/ 23 w 103"/>
                  <a:gd name="T31" fmla="*/ 110 h 312"/>
                  <a:gd name="T32" fmla="*/ 12 w 103"/>
                  <a:gd name="T33" fmla="*/ 94 h 312"/>
                  <a:gd name="T34" fmla="*/ 5 w 103"/>
                  <a:gd name="T35" fmla="*/ 81 h 312"/>
                  <a:gd name="T36" fmla="*/ 3 w 103"/>
                  <a:gd name="T37" fmla="*/ 72 h 312"/>
                  <a:gd name="T38" fmla="*/ 0 w 103"/>
                  <a:gd name="T39" fmla="*/ 56 h 312"/>
                  <a:gd name="T40" fmla="*/ 0 w 103"/>
                  <a:gd name="T41" fmla="*/ 43 h 312"/>
                  <a:gd name="T42" fmla="*/ 3 w 103"/>
                  <a:gd name="T43" fmla="*/ 32 h 312"/>
                  <a:gd name="T44" fmla="*/ 5 w 103"/>
                  <a:gd name="T45" fmla="*/ 16 h 312"/>
                  <a:gd name="T46" fmla="*/ 12 w 103"/>
                  <a:gd name="T47" fmla="*/ 0 h 312"/>
                  <a:gd name="T48" fmla="*/ 32 w 103"/>
                  <a:gd name="T49" fmla="*/ 19 h 312"/>
                  <a:gd name="T50" fmla="*/ 26 w 103"/>
                  <a:gd name="T51" fmla="*/ 32 h 312"/>
                  <a:gd name="T52" fmla="*/ 23 w 103"/>
                  <a:gd name="T53" fmla="*/ 46 h 312"/>
                  <a:gd name="T54" fmla="*/ 20 w 103"/>
                  <a:gd name="T55" fmla="*/ 59 h 312"/>
                  <a:gd name="T56" fmla="*/ 20 w 103"/>
                  <a:gd name="T57" fmla="*/ 72 h 312"/>
                  <a:gd name="T58" fmla="*/ 20 w 103"/>
                  <a:gd name="T59" fmla="*/ 84 h 312"/>
                  <a:gd name="T60" fmla="*/ 26 w 103"/>
                  <a:gd name="T61" fmla="*/ 100 h 312"/>
                  <a:gd name="T62" fmla="*/ 29 w 103"/>
                  <a:gd name="T63" fmla="*/ 110 h 312"/>
                  <a:gd name="T64" fmla="*/ 35 w 103"/>
                  <a:gd name="T65" fmla="*/ 121 h 312"/>
                  <a:gd name="T66" fmla="*/ 46 w 103"/>
                  <a:gd name="T67" fmla="*/ 127 h 312"/>
                  <a:gd name="T68" fmla="*/ 61 w 103"/>
                  <a:gd name="T69" fmla="*/ 143 h 312"/>
                  <a:gd name="T70" fmla="*/ 73 w 103"/>
                  <a:gd name="T71" fmla="*/ 156 h 312"/>
                  <a:gd name="T72" fmla="*/ 78 w 103"/>
                  <a:gd name="T73" fmla="*/ 165 h 312"/>
                  <a:gd name="T74" fmla="*/ 90 w 103"/>
                  <a:gd name="T75" fmla="*/ 185 h 312"/>
                  <a:gd name="T76" fmla="*/ 96 w 103"/>
                  <a:gd name="T77" fmla="*/ 198 h 312"/>
                  <a:gd name="T78" fmla="*/ 99 w 103"/>
                  <a:gd name="T79" fmla="*/ 208 h 312"/>
                  <a:gd name="T80" fmla="*/ 102 w 103"/>
                  <a:gd name="T81" fmla="*/ 227 h 312"/>
                  <a:gd name="T82" fmla="*/ 102 w 103"/>
                  <a:gd name="T83" fmla="*/ 246 h 312"/>
                  <a:gd name="T84" fmla="*/ 99 w 103"/>
                  <a:gd name="T85" fmla="*/ 259 h 312"/>
                  <a:gd name="T86" fmla="*/ 99 w 103"/>
                  <a:gd name="T87" fmla="*/ 276 h 312"/>
                  <a:gd name="T88" fmla="*/ 96 w 103"/>
                  <a:gd name="T89" fmla="*/ 289 h 312"/>
                  <a:gd name="T90" fmla="*/ 93 w 103"/>
                  <a:gd name="T91" fmla="*/ 302 h 312"/>
                  <a:gd name="T92" fmla="*/ 87 w 103"/>
                  <a:gd name="T93" fmla="*/ 311 h 312"/>
                  <a:gd name="T94" fmla="*/ 49 w 103"/>
                  <a:gd name="T95" fmla="*/ 305 h 3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3" h="312">
                    <a:moveTo>
                      <a:pt x="49" y="305"/>
                    </a:moveTo>
                    <a:lnTo>
                      <a:pt x="56" y="295"/>
                    </a:lnTo>
                    <a:lnTo>
                      <a:pt x="56" y="292"/>
                    </a:lnTo>
                    <a:lnTo>
                      <a:pt x="58" y="286"/>
                    </a:lnTo>
                    <a:lnTo>
                      <a:pt x="64" y="269"/>
                    </a:lnTo>
                    <a:lnTo>
                      <a:pt x="70" y="246"/>
                    </a:lnTo>
                    <a:lnTo>
                      <a:pt x="76" y="234"/>
                    </a:lnTo>
                    <a:lnTo>
                      <a:pt x="78" y="214"/>
                    </a:lnTo>
                    <a:lnTo>
                      <a:pt x="78" y="202"/>
                    </a:lnTo>
                    <a:lnTo>
                      <a:pt x="78" y="191"/>
                    </a:lnTo>
                    <a:lnTo>
                      <a:pt x="76" y="178"/>
                    </a:lnTo>
                    <a:lnTo>
                      <a:pt x="73" y="172"/>
                    </a:lnTo>
                    <a:lnTo>
                      <a:pt x="64" y="159"/>
                    </a:lnTo>
                    <a:lnTo>
                      <a:pt x="56" y="146"/>
                    </a:lnTo>
                    <a:lnTo>
                      <a:pt x="44" y="133"/>
                    </a:lnTo>
                    <a:lnTo>
                      <a:pt x="23" y="110"/>
                    </a:lnTo>
                    <a:lnTo>
                      <a:pt x="12" y="94"/>
                    </a:lnTo>
                    <a:lnTo>
                      <a:pt x="5" y="81"/>
                    </a:lnTo>
                    <a:lnTo>
                      <a:pt x="3" y="72"/>
                    </a:lnTo>
                    <a:lnTo>
                      <a:pt x="0" y="56"/>
                    </a:lnTo>
                    <a:lnTo>
                      <a:pt x="0" y="43"/>
                    </a:lnTo>
                    <a:lnTo>
                      <a:pt x="3" y="32"/>
                    </a:lnTo>
                    <a:lnTo>
                      <a:pt x="5" y="16"/>
                    </a:lnTo>
                    <a:lnTo>
                      <a:pt x="12" y="0"/>
                    </a:lnTo>
                    <a:lnTo>
                      <a:pt x="32" y="19"/>
                    </a:lnTo>
                    <a:lnTo>
                      <a:pt x="26" y="32"/>
                    </a:lnTo>
                    <a:lnTo>
                      <a:pt x="23" y="46"/>
                    </a:lnTo>
                    <a:lnTo>
                      <a:pt x="20" y="59"/>
                    </a:lnTo>
                    <a:lnTo>
                      <a:pt x="20" y="72"/>
                    </a:lnTo>
                    <a:lnTo>
                      <a:pt x="20" y="84"/>
                    </a:lnTo>
                    <a:lnTo>
                      <a:pt x="26" y="100"/>
                    </a:lnTo>
                    <a:lnTo>
                      <a:pt x="29" y="110"/>
                    </a:lnTo>
                    <a:lnTo>
                      <a:pt x="35" y="121"/>
                    </a:lnTo>
                    <a:lnTo>
                      <a:pt x="46" y="127"/>
                    </a:lnTo>
                    <a:lnTo>
                      <a:pt x="61" y="143"/>
                    </a:lnTo>
                    <a:lnTo>
                      <a:pt x="73" y="156"/>
                    </a:lnTo>
                    <a:lnTo>
                      <a:pt x="78" y="165"/>
                    </a:lnTo>
                    <a:lnTo>
                      <a:pt x="90" y="185"/>
                    </a:lnTo>
                    <a:lnTo>
                      <a:pt x="96" y="198"/>
                    </a:lnTo>
                    <a:lnTo>
                      <a:pt x="99" y="208"/>
                    </a:lnTo>
                    <a:lnTo>
                      <a:pt x="102" y="227"/>
                    </a:lnTo>
                    <a:lnTo>
                      <a:pt x="102" y="246"/>
                    </a:lnTo>
                    <a:lnTo>
                      <a:pt x="99" y="259"/>
                    </a:lnTo>
                    <a:lnTo>
                      <a:pt x="99" y="276"/>
                    </a:lnTo>
                    <a:lnTo>
                      <a:pt x="96" y="289"/>
                    </a:lnTo>
                    <a:lnTo>
                      <a:pt x="93" y="302"/>
                    </a:lnTo>
                    <a:lnTo>
                      <a:pt x="87" y="311"/>
                    </a:lnTo>
                    <a:lnTo>
                      <a:pt x="49" y="305"/>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36" name="Freeform 7">
                <a:extLst>
                  <a:ext uri="{FF2B5EF4-FFF2-40B4-BE49-F238E27FC236}">
                    <a16:creationId xmlns:a16="http://schemas.microsoft.com/office/drawing/2014/main" id="{C487799D-991D-414C-BFD8-28D75198E770}"/>
                  </a:ext>
                </a:extLst>
              </p:cNvPr>
              <p:cNvSpPr>
                <a:spLocks/>
              </p:cNvSpPr>
              <p:nvPr/>
            </p:nvSpPr>
            <p:spPr bwMode="auto">
              <a:xfrm>
                <a:off x="5358" y="2133"/>
                <a:ext cx="229" cy="114"/>
              </a:xfrm>
              <a:custGeom>
                <a:avLst/>
                <a:gdLst>
                  <a:gd name="T0" fmla="*/ 0 w 229"/>
                  <a:gd name="T1" fmla="*/ 110 h 114"/>
                  <a:gd name="T2" fmla="*/ 6 w 229"/>
                  <a:gd name="T3" fmla="*/ 113 h 114"/>
                  <a:gd name="T4" fmla="*/ 18 w 229"/>
                  <a:gd name="T5" fmla="*/ 113 h 114"/>
                  <a:gd name="T6" fmla="*/ 28 w 229"/>
                  <a:gd name="T7" fmla="*/ 113 h 114"/>
                  <a:gd name="T8" fmla="*/ 36 w 229"/>
                  <a:gd name="T9" fmla="*/ 110 h 114"/>
                  <a:gd name="T10" fmla="*/ 48 w 229"/>
                  <a:gd name="T11" fmla="*/ 107 h 114"/>
                  <a:gd name="T12" fmla="*/ 58 w 229"/>
                  <a:gd name="T13" fmla="*/ 103 h 114"/>
                  <a:gd name="T14" fmla="*/ 64 w 229"/>
                  <a:gd name="T15" fmla="*/ 101 h 114"/>
                  <a:gd name="T16" fmla="*/ 69 w 229"/>
                  <a:gd name="T17" fmla="*/ 92 h 114"/>
                  <a:gd name="T18" fmla="*/ 76 w 229"/>
                  <a:gd name="T19" fmla="*/ 82 h 114"/>
                  <a:gd name="T20" fmla="*/ 79 w 229"/>
                  <a:gd name="T21" fmla="*/ 77 h 114"/>
                  <a:gd name="T22" fmla="*/ 82 w 229"/>
                  <a:gd name="T23" fmla="*/ 70 h 114"/>
                  <a:gd name="T24" fmla="*/ 94 w 229"/>
                  <a:gd name="T25" fmla="*/ 55 h 114"/>
                  <a:gd name="T26" fmla="*/ 106 w 229"/>
                  <a:gd name="T27" fmla="*/ 39 h 114"/>
                  <a:gd name="T28" fmla="*/ 115 w 229"/>
                  <a:gd name="T29" fmla="*/ 36 h 114"/>
                  <a:gd name="T30" fmla="*/ 130 w 229"/>
                  <a:gd name="T31" fmla="*/ 31 h 114"/>
                  <a:gd name="T32" fmla="*/ 143 w 229"/>
                  <a:gd name="T33" fmla="*/ 24 h 114"/>
                  <a:gd name="T34" fmla="*/ 155 w 229"/>
                  <a:gd name="T35" fmla="*/ 21 h 114"/>
                  <a:gd name="T36" fmla="*/ 164 w 229"/>
                  <a:gd name="T37" fmla="*/ 18 h 114"/>
                  <a:gd name="T38" fmla="*/ 176 w 229"/>
                  <a:gd name="T39" fmla="*/ 21 h 114"/>
                  <a:gd name="T40" fmla="*/ 191 w 229"/>
                  <a:gd name="T41" fmla="*/ 24 h 114"/>
                  <a:gd name="T42" fmla="*/ 206 w 229"/>
                  <a:gd name="T43" fmla="*/ 31 h 114"/>
                  <a:gd name="T44" fmla="*/ 213 w 229"/>
                  <a:gd name="T45" fmla="*/ 36 h 114"/>
                  <a:gd name="T46" fmla="*/ 219 w 229"/>
                  <a:gd name="T47" fmla="*/ 42 h 114"/>
                  <a:gd name="T48" fmla="*/ 228 w 229"/>
                  <a:gd name="T49" fmla="*/ 11 h 114"/>
                  <a:gd name="T50" fmla="*/ 221 w 229"/>
                  <a:gd name="T51" fmla="*/ 9 h 114"/>
                  <a:gd name="T52" fmla="*/ 206 w 229"/>
                  <a:gd name="T53" fmla="*/ 3 h 114"/>
                  <a:gd name="T54" fmla="*/ 195 w 229"/>
                  <a:gd name="T55" fmla="*/ 0 h 114"/>
                  <a:gd name="T56" fmla="*/ 180 w 229"/>
                  <a:gd name="T57" fmla="*/ 0 h 114"/>
                  <a:gd name="T58" fmla="*/ 167 w 229"/>
                  <a:gd name="T59" fmla="*/ 0 h 114"/>
                  <a:gd name="T60" fmla="*/ 155 w 229"/>
                  <a:gd name="T61" fmla="*/ 3 h 114"/>
                  <a:gd name="T62" fmla="*/ 140 w 229"/>
                  <a:gd name="T63" fmla="*/ 9 h 114"/>
                  <a:gd name="T64" fmla="*/ 127 w 229"/>
                  <a:gd name="T65" fmla="*/ 15 h 114"/>
                  <a:gd name="T66" fmla="*/ 124 w 229"/>
                  <a:gd name="T67" fmla="*/ 18 h 114"/>
                  <a:gd name="T68" fmla="*/ 109 w 229"/>
                  <a:gd name="T69" fmla="*/ 31 h 114"/>
                  <a:gd name="T70" fmla="*/ 97 w 229"/>
                  <a:gd name="T71" fmla="*/ 42 h 114"/>
                  <a:gd name="T72" fmla="*/ 88 w 229"/>
                  <a:gd name="T73" fmla="*/ 55 h 114"/>
                  <a:gd name="T74" fmla="*/ 76 w 229"/>
                  <a:gd name="T75" fmla="*/ 67 h 114"/>
                  <a:gd name="T76" fmla="*/ 69 w 229"/>
                  <a:gd name="T77" fmla="*/ 73 h 114"/>
                  <a:gd name="T78" fmla="*/ 61 w 229"/>
                  <a:gd name="T79" fmla="*/ 82 h 114"/>
                  <a:gd name="T80" fmla="*/ 51 w 229"/>
                  <a:gd name="T81" fmla="*/ 85 h 114"/>
                  <a:gd name="T82" fmla="*/ 43 w 229"/>
                  <a:gd name="T83" fmla="*/ 88 h 114"/>
                  <a:gd name="T84" fmla="*/ 30 w 229"/>
                  <a:gd name="T85" fmla="*/ 88 h 114"/>
                  <a:gd name="T86" fmla="*/ 24 w 229"/>
                  <a:gd name="T87" fmla="*/ 88 h 114"/>
                  <a:gd name="T88" fmla="*/ 18 w 229"/>
                  <a:gd name="T89" fmla="*/ 85 h 114"/>
                  <a:gd name="T90" fmla="*/ 6 w 229"/>
                  <a:gd name="T91" fmla="*/ 79 h 114"/>
                  <a:gd name="T92" fmla="*/ 0 w 229"/>
                  <a:gd name="T93" fmla="*/ 110 h 1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29" h="114">
                    <a:moveTo>
                      <a:pt x="0" y="110"/>
                    </a:moveTo>
                    <a:lnTo>
                      <a:pt x="6" y="113"/>
                    </a:lnTo>
                    <a:lnTo>
                      <a:pt x="18" y="113"/>
                    </a:lnTo>
                    <a:lnTo>
                      <a:pt x="28" y="113"/>
                    </a:lnTo>
                    <a:lnTo>
                      <a:pt x="36" y="110"/>
                    </a:lnTo>
                    <a:lnTo>
                      <a:pt x="48" y="107"/>
                    </a:lnTo>
                    <a:lnTo>
                      <a:pt x="58" y="103"/>
                    </a:lnTo>
                    <a:lnTo>
                      <a:pt x="64" y="101"/>
                    </a:lnTo>
                    <a:lnTo>
                      <a:pt x="69" y="92"/>
                    </a:lnTo>
                    <a:lnTo>
                      <a:pt x="76" y="82"/>
                    </a:lnTo>
                    <a:lnTo>
                      <a:pt x="79" y="77"/>
                    </a:lnTo>
                    <a:lnTo>
                      <a:pt x="82" y="70"/>
                    </a:lnTo>
                    <a:lnTo>
                      <a:pt x="94" y="55"/>
                    </a:lnTo>
                    <a:lnTo>
                      <a:pt x="106" y="39"/>
                    </a:lnTo>
                    <a:lnTo>
                      <a:pt x="115" y="36"/>
                    </a:lnTo>
                    <a:lnTo>
                      <a:pt x="130" y="31"/>
                    </a:lnTo>
                    <a:lnTo>
                      <a:pt x="143" y="24"/>
                    </a:lnTo>
                    <a:lnTo>
                      <a:pt x="155" y="21"/>
                    </a:lnTo>
                    <a:lnTo>
                      <a:pt x="164" y="18"/>
                    </a:lnTo>
                    <a:lnTo>
                      <a:pt x="176" y="21"/>
                    </a:lnTo>
                    <a:lnTo>
                      <a:pt x="191" y="24"/>
                    </a:lnTo>
                    <a:lnTo>
                      <a:pt x="206" y="31"/>
                    </a:lnTo>
                    <a:lnTo>
                      <a:pt x="213" y="36"/>
                    </a:lnTo>
                    <a:lnTo>
                      <a:pt x="219" y="42"/>
                    </a:lnTo>
                    <a:lnTo>
                      <a:pt x="228" y="11"/>
                    </a:lnTo>
                    <a:lnTo>
                      <a:pt x="221" y="9"/>
                    </a:lnTo>
                    <a:lnTo>
                      <a:pt x="206" y="3"/>
                    </a:lnTo>
                    <a:lnTo>
                      <a:pt x="195" y="0"/>
                    </a:lnTo>
                    <a:lnTo>
                      <a:pt x="180" y="0"/>
                    </a:lnTo>
                    <a:lnTo>
                      <a:pt x="167" y="0"/>
                    </a:lnTo>
                    <a:lnTo>
                      <a:pt x="155" y="3"/>
                    </a:lnTo>
                    <a:lnTo>
                      <a:pt x="140" y="9"/>
                    </a:lnTo>
                    <a:lnTo>
                      <a:pt x="127" y="15"/>
                    </a:lnTo>
                    <a:lnTo>
                      <a:pt x="124" y="18"/>
                    </a:lnTo>
                    <a:lnTo>
                      <a:pt x="109" y="31"/>
                    </a:lnTo>
                    <a:lnTo>
                      <a:pt x="97" y="42"/>
                    </a:lnTo>
                    <a:lnTo>
                      <a:pt x="88" y="55"/>
                    </a:lnTo>
                    <a:lnTo>
                      <a:pt x="76" y="67"/>
                    </a:lnTo>
                    <a:lnTo>
                      <a:pt x="69" y="73"/>
                    </a:lnTo>
                    <a:lnTo>
                      <a:pt x="61" y="82"/>
                    </a:lnTo>
                    <a:lnTo>
                      <a:pt x="51" y="85"/>
                    </a:lnTo>
                    <a:lnTo>
                      <a:pt x="43" y="88"/>
                    </a:lnTo>
                    <a:lnTo>
                      <a:pt x="30" y="88"/>
                    </a:lnTo>
                    <a:lnTo>
                      <a:pt x="24" y="88"/>
                    </a:lnTo>
                    <a:lnTo>
                      <a:pt x="18" y="85"/>
                    </a:lnTo>
                    <a:lnTo>
                      <a:pt x="6" y="79"/>
                    </a:lnTo>
                    <a:lnTo>
                      <a:pt x="0" y="11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37" name="Freeform 8">
                <a:extLst>
                  <a:ext uri="{FF2B5EF4-FFF2-40B4-BE49-F238E27FC236}">
                    <a16:creationId xmlns:a16="http://schemas.microsoft.com/office/drawing/2014/main" id="{C7E5B9AF-12FF-6E4B-9FD9-1D5FDFA6AC6E}"/>
                  </a:ext>
                </a:extLst>
              </p:cNvPr>
              <p:cNvSpPr>
                <a:spLocks/>
              </p:cNvSpPr>
              <p:nvPr/>
            </p:nvSpPr>
            <p:spPr bwMode="auto">
              <a:xfrm>
                <a:off x="43" y="1862"/>
                <a:ext cx="233" cy="119"/>
              </a:xfrm>
              <a:custGeom>
                <a:avLst/>
                <a:gdLst>
                  <a:gd name="T0" fmla="*/ 0 w 233"/>
                  <a:gd name="T1" fmla="*/ 115 h 119"/>
                  <a:gd name="T2" fmla="*/ 7 w 233"/>
                  <a:gd name="T3" fmla="*/ 118 h 119"/>
                  <a:gd name="T4" fmla="*/ 19 w 233"/>
                  <a:gd name="T5" fmla="*/ 118 h 119"/>
                  <a:gd name="T6" fmla="*/ 28 w 233"/>
                  <a:gd name="T7" fmla="*/ 118 h 119"/>
                  <a:gd name="T8" fmla="*/ 40 w 233"/>
                  <a:gd name="T9" fmla="*/ 118 h 119"/>
                  <a:gd name="T10" fmla="*/ 49 w 233"/>
                  <a:gd name="T11" fmla="*/ 111 h 119"/>
                  <a:gd name="T12" fmla="*/ 58 w 233"/>
                  <a:gd name="T13" fmla="*/ 108 h 119"/>
                  <a:gd name="T14" fmla="*/ 65 w 233"/>
                  <a:gd name="T15" fmla="*/ 105 h 119"/>
                  <a:gd name="T16" fmla="*/ 73 w 233"/>
                  <a:gd name="T17" fmla="*/ 95 h 119"/>
                  <a:gd name="T18" fmla="*/ 76 w 233"/>
                  <a:gd name="T19" fmla="*/ 86 h 119"/>
                  <a:gd name="T20" fmla="*/ 83 w 233"/>
                  <a:gd name="T21" fmla="*/ 79 h 119"/>
                  <a:gd name="T22" fmla="*/ 86 w 233"/>
                  <a:gd name="T23" fmla="*/ 73 h 119"/>
                  <a:gd name="T24" fmla="*/ 95 w 233"/>
                  <a:gd name="T25" fmla="*/ 58 h 119"/>
                  <a:gd name="T26" fmla="*/ 110 w 233"/>
                  <a:gd name="T27" fmla="*/ 45 h 119"/>
                  <a:gd name="T28" fmla="*/ 116 w 233"/>
                  <a:gd name="T29" fmla="*/ 39 h 119"/>
                  <a:gd name="T30" fmla="*/ 131 w 233"/>
                  <a:gd name="T31" fmla="*/ 32 h 119"/>
                  <a:gd name="T32" fmla="*/ 146 w 233"/>
                  <a:gd name="T33" fmla="*/ 26 h 119"/>
                  <a:gd name="T34" fmla="*/ 156 w 233"/>
                  <a:gd name="T35" fmla="*/ 23 h 119"/>
                  <a:gd name="T36" fmla="*/ 164 w 233"/>
                  <a:gd name="T37" fmla="*/ 23 h 119"/>
                  <a:gd name="T38" fmla="*/ 177 w 233"/>
                  <a:gd name="T39" fmla="*/ 23 h 119"/>
                  <a:gd name="T40" fmla="*/ 192 w 233"/>
                  <a:gd name="T41" fmla="*/ 26 h 119"/>
                  <a:gd name="T42" fmla="*/ 207 w 233"/>
                  <a:gd name="T43" fmla="*/ 32 h 119"/>
                  <a:gd name="T44" fmla="*/ 217 w 233"/>
                  <a:gd name="T45" fmla="*/ 42 h 119"/>
                  <a:gd name="T46" fmla="*/ 220 w 233"/>
                  <a:gd name="T47" fmla="*/ 48 h 119"/>
                  <a:gd name="T48" fmla="*/ 232 w 233"/>
                  <a:gd name="T49" fmla="*/ 16 h 119"/>
                  <a:gd name="T50" fmla="*/ 222 w 233"/>
                  <a:gd name="T51" fmla="*/ 10 h 119"/>
                  <a:gd name="T52" fmla="*/ 210 w 233"/>
                  <a:gd name="T53" fmla="*/ 4 h 119"/>
                  <a:gd name="T54" fmla="*/ 195 w 233"/>
                  <a:gd name="T55" fmla="*/ 4 h 119"/>
                  <a:gd name="T56" fmla="*/ 183 w 233"/>
                  <a:gd name="T57" fmla="*/ 0 h 119"/>
                  <a:gd name="T58" fmla="*/ 167 w 233"/>
                  <a:gd name="T59" fmla="*/ 0 h 119"/>
                  <a:gd name="T60" fmla="*/ 156 w 233"/>
                  <a:gd name="T61" fmla="*/ 4 h 119"/>
                  <a:gd name="T62" fmla="*/ 141 w 233"/>
                  <a:gd name="T63" fmla="*/ 10 h 119"/>
                  <a:gd name="T64" fmla="*/ 131 w 233"/>
                  <a:gd name="T65" fmla="*/ 16 h 119"/>
                  <a:gd name="T66" fmla="*/ 126 w 233"/>
                  <a:gd name="T67" fmla="*/ 20 h 119"/>
                  <a:gd name="T68" fmla="*/ 110 w 233"/>
                  <a:gd name="T69" fmla="*/ 32 h 119"/>
                  <a:gd name="T70" fmla="*/ 101 w 233"/>
                  <a:gd name="T71" fmla="*/ 45 h 119"/>
                  <a:gd name="T72" fmla="*/ 88 w 233"/>
                  <a:gd name="T73" fmla="*/ 58 h 119"/>
                  <a:gd name="T74" fmla="*/ 80 w 233"/>
                  <a:gd name="T75" fmla="*/ 70 h 119"/>
                  <a:gd name="T76" fmla="*/ 73 w 233"/>
                  <a:gd name="T77" fmla="*/ 79 h 119"/>
                  <a:gd name="T78" fmla="*/ 61 w 233"/>
                  <a:gd name="T79" fmla="*/ 86 h 119"/>
                  <a:gd name="T80" fmla="*/ 52 w 233"/>
                  <a:gd name="T81" fmla="*/ 89 h 119"/>
                  <a:gd name="T82" fmla="*/ 43 w 233"/>
                  <a:gd name="T83" fmla="*/ 92 h 119"/>
                  <a:gd name="T84" fmla="*/ 34 w 233"/>
                  <a:gd name="T85" fmla="*/ 92 h 119"/>
                  <a:gd name="T86" fmla="*/ 25 w 233"/>
                  <a:gd name="T87" fmla="*/ 92 h 119"/>
                  <a:gd name="T88" fmla="*/ 19 w 233"/>
                  <a:gd name="T89" fmla="*/ 89 h 119"/>
                  <a:gd name="T90" fmla="*/ 7 w 233"/>
                  <a:gd name="T91" fmla="*/ 83 h 119"/>
                  <a:gd name="T92" fmla="*/ 0 w 233"/>
                  <a:gd name="T93" fmla="*/ 115 h 1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3" h="119">
                    <a:moveTo>
                      <a:pt x="0" y="115"/>
                    </a:moveTo>
                    <a:lnTo>
                      <a:pt x="7" y="118"/>
                    </a:lnTo>
                    <a:lnTo>
                      <a:pt x="19" y="118"/>
                    </a:lnTo>
                    <a:lnTo>
                      <a:pt x="28" y="118"/>
                    </a:lnTo>
                    <a:lnTo>
                      <a:pt x="40" y="118"/>
                    </a:lnTo>
                    <a:lnTo>
                      <a:pt x="49" y="111"/>
                    </a:lnTo>
                    <a:lnTo>
                      <a:pt x="58" y="108"/>
                    </a:lnTo>
                    <a:lnTo>
                      <a:pt x="65" y="105"/>
                    </a:lnTo>
                    <a:lnTo>
                      <a:pt x="73" y="95"/>
                    </a:lnTo>
                    <a:lnTo>
                      <a:pt x="76" y="86"/>
                    </a:lnTo>
                    <a:lnTo>
                      <a:pt x="83" y="79"/>
                    </a:lnTo>
                    <a:lnTo>
                      <a:pt x="86" y="73"/>
                    </a:lnTo>
                    <a:lnTo>
                      <a:pt x="95" y="58"/>
                    </a:lnTo>
                    <a:lnTo>
                      <a:pt x="110" y="45"/>
                    </a:lnTo>
                    <a:lnTo>
                      <a:pt x="116" y="39"/>
                    </a:lnTo>
                    <a:lnTo>
                      <a:pt x="131" y="32"/>
                    </a:lnTo>
                    <a:lnTo>
                      <a:pt x="146" y="26"/>
                    </a:lnTo>
                    <a:lnTo>
                      <a:pt x="156" y="23"/>
                    </a:lnTo>
                    <a:lnTo>
                      <a:pt x="164" y="23"/>
                    </a:lnTo>
                    <a:lnTo>
                      <a:pt x="177" y="23"/>
                    </a:lnTo>
                    <a:lnTo>
                      <a:pt x="192" y="26"/>
                    </a:lnTo>
                    <a:lnTo>
                      <a:pt x="207" y="32"/>
                    </a:lnTo>
                    <a:lnTo>
                      <a:pt x="217" y="42"/>
                    </a:lnTo>
                    <a:lnTo>
                      <a:pt x="220" y="48"/>
                    </a:lnTo>
                    <a:lnTo>
                      <a:pt x="232" y="16"/>
                    </a:lnTo>
                    <a:lnTo>
                      <a:pt x="222" y="10"/>
                    </a:lnTo>
                    <a:lnTo>
                      <a:pt x="210" y="4"/>
                    </a:lnTo>
                    <a:lnTo>
                      <a:pt x="195" y="4"/>
                    </a:lnTo>
                    <a:lnTo>
                      <a:pt x="183" y="0"/>
                    </a:lnTo>
                    <a:lnTo>
                      <a:pt x="167" y="0"/>
                    </a:lnTo>
                    <a:lnTo>
                      <a:pt x="156" y="4"/>
                    </a:lnTo>
                    <a:lnTo>
                      <a:pt x="141" y="10"/>
                    </a:lnTo>
                    <a:lnTo>
                      <a:pt x="131" y="16"/>
                    </a:lnTo>
                    <a:lnTo>
                      <a:pt x="126" y="20"/>
                    </a:lnTo>
                    <a:lnTo>
                      <a:pt x="110" y="32"/>
                    </a:lnTo>
                    <a:lnTo>
                      <a:pt x="101" y="45"/>
                    </a:lnTo>
                    <a:lnTo>
                      <a:pt x="88" y="58"/>
                    </a:lnTo>
                    <a:lnTo>
                      <a:pt x="80" y="70"/>
                    </a:lnTo>
                    <a:lnTo>
                      <a:pt x="73" y="79"/>
                    </a:lnTo>
                    <a:lnTo>
                      <a:pt x="61" y="86"/>
                    </a:lnTo>
                    <a:lnTo>
                      <a:pt x="52" y="89"/>
                    </a:lnTo>
                    <a:lnTo>
                      <a:pt x="43" y="92"/>
                    </a:lnTo>
                    <a:lnTo>
                      <a:pt x="34" y="92"/>
                    </a:lnTo>
                    <a:lnTo>
                      <a:pt x="25" y="92"/>
                    </a:lnTo>
                    <a:lnTo>
                      <a:pt x="19" y="89"/>
                    </a:lnTo>
                    <a:lnTo>
                      <a:pt x="7" y="83"/>
                    </a:lnTo>
                    <a:lnTo>
                      <a:pt x="0" y="115"/>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38" name="Freeform 9">
                <a:extLst>
                  <a:ext uri="{FF2B5EF4-FFF2-40B4-BE49-F238E27FC236}">
                    <a16:creationId xmlns:a16="http://schemas.microsoft.com/office/drawing/2014/main" id="{BEFC1ACA-BA48-394B-B313-E28CF1FCFD8B}"/>
                  </a:ext>
                </a:extLst>
              </p:cNvPr>
              <p:cNvSpPr>
                <a:spLocks/>
              </p:cNvSpPr>
              <p:nvPr/>
            </p:nvSpPr>
            <p:spPr bwMode="auto">
              <a:xfrm>
                <a:off x="454" y="3914"/>
                <a:ext cx="232" cy="116"/>
              </a:xfrm>
              <a:custGeom>
                <a:avLst/>
                <a:gdLst>
                  <a:gd name="T0" fmla="*/ 0 w 232"/>
                  <a:gd name="T1" fmla="*/ 111 h 116"/>
                  <a:gd name="T2" fmla="*/ 9 w 232"/>
                  <a:gd name="T3" fmla="*/ 115 h 116"/>
                  <a:gd name="T4" fmla="*/ 19 w 232"/>
                  <a:gd name="T5" fmla="*/ 115 h 116"/>
                  <a:gd name="T6" fmla="*/ 30 w 232"/>
                  <a:gd name="T7" fmla="*/ 115 h 116"/>
                  <a:gd name="T8" fmla="*/ 40 w 232"/>
                  <a:gd name="T9" fmla="*/ 111 h 116"/>
                  <a:gd name="T10" fmla="*/ 49 w 232"/>
                  <a:gd name="T11" fmla="*/ 108 h 116"/>
                  <a:gd name="T12" fmla="*/ 61 w 232"/>
                  <a:gd name="T13" fmla="*/ 105 h 116"/>
                  <a:gd name="T14" fmla="*/ 64 w 232"/>
                  <a:gd name="T15" fmla="*/ 102 h 116"/>
                  <a:gd name="T16" fmla="*/ 73 w 232"/>
                  <a:gd name="T17" fmla="*/ 93 h 116"/>
                  <a:gd name="T18" fmla="*/ 76 w 232"/>
                  <a:gd name="T19" fmla="*/ 84 h 116"/>
                  <a:gd name="T20" fmla="*/ 82 w 232"/>
                  <a:gd name="T21" fmla="*/ 77 h 116"/>
                  <a:gd name="T22" fmla="*/ 85 w 232"/>
                  <a:gd name="T23" fmla="*/ 72 h 116"/>
                  <a:gd name="T24" fmla="*/ 95 w 232"/>
                  <a:gd name="T25" fmla="*/ 56 h 116"/>
                  <a:gd name="T26" fmla="*/ 110 w 232"/>
                  <a:gd name="T27" fmla="*/ 43 h 116"/>
                  <a:gd name="T28" fmla="*/ 116 w 232"/>
                  <a:gd name="T29" fmla="*/ 38 h 116"/>
                  <a:gd name="T30" fmla="*/ 131 w 232"/>
                  <a:gd name="T31" fmla="*/ 31 h 116"/>
                  <a:gd name="T32" fmla="*/ 146 w 232"/>
                  <a:gd name="T33" fmla="*/ 25 h 116"/>
                  <a:gd name="T34" fmla="*/ 155 w 232"/>
                  <a:gd name="T35" fmla="*/ 22 h 116"/>
                  <a:gd name="T36" fmla="*/ 167 w 232"/>
                  <a:gd name="T37" fmla="*/ 18 h 116"/>
                  <a:gd name="T38" fmla="*/ 176 w 232"/>
                  <a:gd name="T39" fmla="*/ 22 h 116"/>
                  <a:gd name="T40" fmla="*/ 191 w 232"/>
                  <a:gd name="T41" fmla="*/ 25 h 116"/>
                  <a:gd name="T42" fmla="*/ 206 w 232"/>
                  <a:gd name="T43" fmla="*/ 31 h 116"/>
                  <a:gd name="T44" fmla="*/ 216 w 232"/>
                  <a:gd name="T45" fmla="*/ 38 h 116"/>
                  <a:gd name="T46" fmla="*/ 219 w 232"/>
                  <a:gd name="T47" fmla="*/ 46 h 116"/>
                  <a:gd name="T48" fmla="*/ 231 w 232"/>
                  <a:gd name="T49" fmla="*/ 13 h 116"/>
                  <a:gd name="T50" fmla="*/ 222 w 232"/>
                  <a:gd name="T51" fmla="*/ 10 h 116"/>
                  <a:gd name="T52" fmla="*/ 209 w 232"/>
                  <a:gd name="T53" fmla="*/ 3 h 116"/>
                  <a:gd name="T54" fmla="*/ 194 w 232"/>
                  <a:gd name="T55" fmla="*/ 0 h 116"/>
                  <a:gd name="T56" fmla="*/ 182 w 232"/>
                  <a:gd name="T57" fmla="*/ 0 h 116"/>
                  <a:gd name="T58" fmla="*/ 167 w 232"/>
                  <a:gd name="T59" fmla="*/ 0 h 116"/>
                  <a:gd name="T60" fmla="*/ 155 w 232"/>
                  <a:gd name="T61" fmla="*/ 3 h 116"/>
                  <a:gd name="T62" fmla="*/ 143 w 232"/>
                  <a:gd name="T63" fmla="*/ 10 h 116"/>
                  <a:gd name="T64" fmla="*/ 131 w 232"/>
                  <a:gd name="T65" fmla="*/ 13 h 116"/>
                  <a:gd name="T66" fmla="*/ 125 w 232"/>
                  <a:gd name="T67" fmla="*/ 18 h 116"/>
                  <a:gd name="T68" fmla="*/ 113 w 232"/>
                  <a:gd name="T69" fmla="*/ 31 h 116"/>
                  <a:gd name="T70" fmla="*/ 100 w 232"/>
                  <a:gd name="T71" fmla="*/ 43 h 116"/>
                  <a:gd name="T72" fmla="*/ 88 w 232"/>
                  <a:gd name="T73" fmla="*/ 56 h 116"/>
                  <a:gd name="T74" fmla="*/ 80 w 232"/>
                  <a:gd name="T75" fmla="*/ 69 h 116"/>
                  <a:gd name="T76" fmla="*/ 73 w 232"/>
                  <a:gd name="T77" fmla="*/ 74 h 116"/>
                  <a:gd name="T78" fmla="*/ 61 w 232"/>
                  <a:gd name="T79" fmla="*/ 84 h 116"/>
                  <a:gd name="T80" fmla="*/ 52 w 232"/>
                  <a:gd name="T81" fmla="*/ 87 h 116"/>
                  <a:gd name="T82" fmla="*/ 45 w 232"/>
                  <a:gd name="T83" fmla="*/ 90 h 116"/>
                  <a:gd name="T84" fmla="*/ 34 w 232"/>
                  <a:gd name="T85" fmla="*/ 90 h 116"/>
                  <a:gd name="T86" fmla="*/ 25 w 232"/>
                  <a:gd name="T87" fmla="*/ 90 h 116"/>
                  <a:gd name="T88" fmla="*/ 19 w 232"/>
                  <a:gd name="T89" fmla="*/ 87 h 116"/>
                  <a:gd name="T90" fmla="*/ 7 w 232"/>
                  <a:gd name="T91" fmla="*/ 80 h 116"/>
                  <a:gd name="T92" fmla="*/ 0 w 232"/>
                  <a:gd name="T93" fmla="*/ 111 h 11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2" h="116">
                    <a:moveTo>
                      <a:pt x="0" y="111"/>
                    </a:moveTo>
                    <a:lnTo>
                      <a:pt x="9" y="115"/>
                    </a:lnTo>
                    <a:lnTo>
                      <a:pt x="19" y="115"/>
                    </a:lnTo>
                    <a:lnTo>
                      <a:pt x="30" y="115"/>
                    </a:lnTo>
                    <a:lnTo>
                      <a:pt x="40" y="111"/>
                    </a:lnTo>
                    <a:lnTo>
                      <a:pt x="49" y="108"/>
                    </a:lnTo>
                    <a:lnTo>
                      <a:pt x="61" y="105"/>
                    </a:lnTo>
                    <a:lnTo>
                      <a:pt x="64" y="102"/>
                    </a:lnTo>
                    <a:lnTo>
                      <a:pt x="73" y="93"/>
                    </a:lnTo>
                    <a:lnTo>
                      <a:pt x="76" y="84"/>
                    </a:lnTo>
                    <a:lnTo>
                      <a:pt x="82" y="77"/>
                    </a:lnTo>
                    <a:lnTo>
                      <a:pt x="85" y="72"/>
                    </a:lnTo>
                    <a:lnTo>
                      <a:pt x="95" y="56"/>
                    </a:lnTo>
                    <a:lnTo>
                      <a:pt x="110" y="43"/>
                    </a:lnTo>
                    <a:lnTo>
                      <a:pt x="116" y="38"/>
                    </a:lnTo>
                    <a:lnTo>
                      <a:pt x="131" y="31"/>
                    </a:lnTo>
                    <a:lnTo>
                      <a:pt x="146" y="25"/>
                    </a:lnTo>
                    <a:lnTo>
                      <a:pt x="155" y="22"/>
                    </a:lnTo>
                    <a:lnTo>
                      <a:pt x="167" y="18"/>
                    </a:lnTo>
                    <a:lnTo>
                      <a:pt x="176" y="22"/>
                    </a:lnTo>
                    <a:lnTo>
                      <a:pt x="191" y="25"/>
                    </a:lnTo>
                    <a:lnTo>
                      <a:pt x="206" y="31"/>
                    </a:lnTo>
                    <a:lnTo>
                      <a:pt x="216" y="38"/>
                    </a:lnTo>
                    <a:lnTo>
                      <a:pt x="219" y="46"/>
                    </a:lnTo>
                    <a:lnTo>
                      <a:pt x="231" y="13"/>
                    </a:lnTo>
                    <a:lnTo>
                      <a:pt x="222" y="10"/>
                    </a:lnTo>
                    <a:lnTo>
                      <a:pt x="209" y="3"/>
                    </a:lnTo>
                    <a:lnTo>
                      <a:pt x="194" y="0"/>
                    </a:lnTo>
                    <a:lnTo>
                      <a:pt x="182" y="0"/>
                    </a:lnTo>
                    <a:lnTo>
                      <a:pt x="167" y="0"/>
                    </a:lnTo>
                    <a:lnTo>
                      <a:pt x="155" y="3"/>
                    </a:lnTo>
                    <a:lnTo>
                      <a:pt x="143" y="10"/>
                    </a:lnTo>
                    <a:lnTo>
                      <a:pt x="131" y="13"/>
                    </a:lnTo>
                    <a:lnTo>
                      <a:pt x="125" y="18"/>
                    </a:lnTo>
                    <a:lnTo>
                      <a:pt x="113" y="31"/>
                    </a:lnTo>
                    <a:lnTo>
                      <a:pt x="100" y="43"/>
                    </a:lnTo>
                    <a:lnTo>
                      <a:pt x="88" y="56"/>
                    </a:lnTo>
                    <a:lnTo>
                      <a:pt x="80" y="69"/>
                    </a:lnTo>
                    <a:lnTo>
                      <a:pt x="73" y="74"/>
                    </a:lnTo>
                    <a:lnTo>
                      <a:pt x="61" y="84"/>
                    </a:lnTo>
                    <a:lnTo>
                      <a:pt x="52" y="87"/>
                    </a:lnTo>
                    <a:lnTo>
                      <a:pt x="45" y="90"/>
                    </a:lnTo>
                    <a:lnTo>
                      <a:pt x="34" y="90"/>
                    </a:lnTo>
                    <a:lnTo>
                      <a:pt x="25" y="90"/>
                    </a:lnTo>
                    <a:lnTo>
                      <a:pt x="19" y="87"/>
                    </a:lnTo>
                    <a:lnTo>
                      <a:pt x="7" y="80"/>
                    </a:lnTo>
                    <a:lnTo>
                      <a:pt x="0" y="111"/>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39" name="Freeform 10">
                <a:extLst>
                  <a:ext uri="{FF2B5EF4-FFF2-40B4-BE49-F238E27FC236}">
                    <a16:creationId xmlns:a16="http://schemas.microsoft.com/office/drawing/2014/main" id="{2BAA9D70-2005-C44E-9539-7B502A8D18F4}"/>
                  </a:ext>
                </a:extLst>
              </p:cNvPr>
              <p:cNvSpPr>
                <a:spLocks/>
              </p:cNvSpPr>
              <p:nvPr/>
            </p:nvSpPr>
            <p:spPr bwMode="auto">
              <a:xfrm>
                <a:off x="5314" y="1011"/>
                <a:ext cx="233" cy="119"/>
              </a:xfrm>
              <a:custGeom>
                <a:avLst/>
                <a:gdLst>
                  <a:gd name="T0" fmla="*/ 232 w 233"/>
                  <a:gd name="T1" fmla="*/ 115 h 119"/>
                  <a:gd name="T2" fmla="*/ 222 w 233"/>
                  <a:gd name="T3" fmla="*/ 115 h 119"/>
                  <a:gd name="T4" fmla="*/ 214 w 233"/>
                  <a:gd name="T5" fmla="*/ 118 h 119"/>
                  <a:gd name="T6" fmla="*/ 201 w 233"/>
                  <a:gd name="T7" fmla="*/ 118 h 119"/>
                  <a:gd name="T8" fmla="*/ 192 w 233"/>
                  <a:gd name="T9" fmla="*/ 115 h 119"/>
                  <a:gd name="T10" fmla="*/ 183 w 233"/>
                  <a:gd name="T11" fmla="*/ 112 h 119"/>
                  <a:gd name="T12" fmla="*/ 171 w 233"/>
                  <a:gd name="T13" fmla="*/ 106 h 119"/>
                  <a:gd name="T14" fmla="*/ 164 w 233"/>
                  <a:gd name="T15" fmla="*/ 102 h 119"/>
                  <a:gd name="T16" fmla="*/ 158 w 233"/>
                  <a:gd name="T17" fmla="*/ 94 h 119"/>
                  <a:gd name="T18" fmla="*/ 153 w 233"/>
                  <a:gd name="T19" fmla="*/ 84 h 119"/>
                  <a:gd name="T20" fmla="*/ 149 w 233"/>
                  <a:gd name="T21" fmla="*/ 78 h 119"/>
                  <a:gd name="T22" fmla="*/ 146 w 233"/>
                  <a:gd name="T23" fmla="*/ 71 h 119"/>
                  <a:gd name="T24" fmla="*/ 134 w 233"/>
                  <a:gd name="T25" fmla="*/ 59 h 119"/>
                  <a:gd name="T26" fmla="*/ 122 w 233"/>
                  <a:gd name="T27" fmla="*/ 44 h 119"/>
                  <a:gd name="T28" fmla="*/ 113 w 233"/>
                  <a:gd name="T29" fmla="*/ 37 h 119"/>
                  <a:gd name="T30" fmla="*/ 97 w 233"/>
                  <a:gd name="T31" fmla="*/ 31 h 119"/>
                  <a:gd name="T32" fmla="*/ 85 w 233"/>
                  <a:gd name="T33" fmla="*/ 28 h 119"/>
                  <a:gd name="T34" fmla="*/ 73 w 233"/>
                  <a:gd name="T35" fmla="*/ 24 h 119"/>
                  <a:gd name="T36" fmla="*/ 64 w 233"/>
                  <a:gd name="T37" fmla="*/ 21 h 119"/>
                  <a:gd name="T38" fmla="*/ 52 w 233"/>
                  <a:gd name="T39" fmla="*/ 24 h 119"/>
                  <a:gd name="T40" fmla="*/ 39 w 233"/>
                  <a:gd name="T41" fmla="*/ 28 h 119"/>
                  <a:gd name="T42" fmla="*/ 24 w 233"/>
                  <a:gd name="T43" fmla="*/ 31 h 119"/>
                  <a:gd name="T44" fmla="*/ 15 w 233"/>
                  <a:gd name="T45" fmla="*/ 40 h 119"/>
                  <a:gd name="T46" fmla="*/ 9 w 233"/>
                  <a:gd name="T47" fmla="*/ 47 h 119"/>
                  <a:gd name="T48" fmla="*/ 0 w 233"/>
                  <a:gd name="T49" fmla="*/ 16 h 119"/>
                  <a:gd name="T50" fmla="*/ 6 w 233"/>
                  <a:gd name="T51" fmla="*/ 9 h 119"/>
                  <a:gd name="T52" fmla="*/ 21 w 233"/>
                  <a:gd name="T53" fmla="*/ 6 h 119"/>
                  <a:gd name="T54" fmla="*/ 33 w 233"/>
                  <a:gd name="T55" fmla="*/ 3 h 119"/>
                  <a:gd name="T56" fmla="*/ 49 w 233"/>
                  <a:gd name="T57" fmla="*/ 0 h 119"/>
                  <a:gd name="T58" fmla="*/ 61 w 233"/>
                  <a:gd name="T59" fmla="*/ 3 h 119"/>
                  <a:gd name="T60" fmla="*/ 73 w 233"/>
                  <a:gd name="T61" fmla="*/ 6 h 119"/>
                  <a:gd name="T62" fmla="*/ 88 w 233"/>
                  <a:gd name="T63" fmla="*/ 13 h 119"/>
                  <a:gd name="T64" fmla="*/ 100 w 233"/>
                  <a:gd name="T65" fmla="*/ 16 h 119"/>
                  <a:gd name="T66" fmla="*/ 107 w 233"/>
                  <a:gd name="T67" fmla="*/ 21 h 119"/>
                  <a:gd name="T68" fmla="*/ 118 w 233"/>
                  <a:gd name="T69" fmla="*/ 31 h 119"/>
                  <a:gd name="T70" fmla="*/ 131 w 233"/>
                  <a:gd name="T71" fmla="*/ 47 h 119"/>
                  <a:gd name="T72" fmla="*/ 143 w 233"/>
                  <a:gd name="T73" fmla="*/ 59 h 119"/>
                  <a:gd name="T74" fmla="*/ 153 w 233"/>
                  <a:gd name="T75" fmla="*/ 71 h 119"/>
                  <a:gd name="T76" fmla="*/ 158 w 233"/>
                  <a:gd name="T77" fmla="*/ 78 h 119"/>
                  <a:gd name="T78" fmla="*/ 168 w 233"/>
                  <a:gd name="T79" fmla="*/ 84 h 119"/>
                  <a:gd name="T80" fmla="*/ 177 w 233"/>
                  <a:gd name="T81" fmla="*/ 91 h 119"/>
                  <a:gd name="T82" fmla="*/ 186 w 233"/>
                  <a:gd name="T83" fmla="*/ 94 h 119"/>
                  <a:gd name="T84" fmla="*/ 199 w 233"/>
                  <a:gd name="T85" fmla="*/ 94 h 119"/>
                  <a:gd name="T86" fmla="*/ 204 w 233"/>
                  <a:gd name="T87" fmla="*/ 91 h 119"/>
                  <a:gd name="T88" fmla="*/ 214 w 233"/>
                  <a:gd name="T89" fmla="*/ 91 h 119"/>
                  <a:gd name="T90" fmla="*/ 225 w 233"/>
                  <a:gd name="T91" fmla="*/ 84 h 119"/>
                  <a:gd name="T92" fmla="*/ 232 w 233"/>
                  <a:gd name="T93" fmla="*/ 115 h 1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3" h="119">
                    <a:moveTo>
                      <a:pt x="232" y="115"/>
                    </a:moveTo>
                    <a:lnTo>
                      <a:pt x="222" y="115"/>
                    </a:lnTo>
                    <a:lnTo>
                      <a:pt x="214" y="118"/>
                    </a:lnTo>
                    <a:lnTo>
                      <a:pt x="201" y="118"/>
                    </a:lnTo>
                    <a:lnTo>
                      <a:pt x="192" y="115"/>
                    </a:lnTo>
                    <a:lnTo>
                      <a:pt x="183" y="112"/>
                    </a:lnTo>
                    <a:lnTo>
                      <a:pt x="171" y="106"/>
                    </a:lnTo>
                    <a:lnTo>
                      <a:pt x="164" y="102"/>
                    </a:lnTo>
                    <a:lnTo>
                      <a:pt x="158" y="94"/>
                    </a:lnTo>
                    <a:lnTo>
                      <a:pt x="153" y="84"/>
                    </a:lnTo>
                    <a:lnTo>
                      <a:pt x="149" y="78"/>
                    </a:lnTo>
                    <a:lnTo>
                      <a:pt x="146" y="71"/>
                    </a:lnTo>
                    <a:lnTo>
                      <a:pt x="134" y="59"/>
                    </a:lnTo>
                    <a:lnTo>
                      <a:pt x="122" y="44"/>
                    </a:lnTo>
                    <a:lnTo>
                      <a:pt x="113" y="37"/>
                    </a:lnTo>
                    <a:lnTo>
                      <a:pt x="97" y="31"/>
                    </a:lnTo>
                    <a:lnTo>
                      <a:pt x="85" y="28"/>
                    </a:lnTo>
                    <a:lnTo>
                      <a:pt x="73" y="24"/>
                    </a:lnTo>
                    <a:lnTo>
                      <a:pt x="64" y="21"/>
                    </a:lnTo>
                    <a:lnTo>
                      <a:pt x="52" y="24"/>
                    </a:lnTo>
                    <a:lnTo>
                      <a:pt x="39" y="28"/>
                    </a:lnTo>
                    <a:lnTo>
                      <a:pt x="24" y="31"/>
                    </a:lnTo>
                    <a:lnTo>
                      <a:pt x="15" y="40"/>
                    </a:lnTo>
                    <a:lnTo>
                      <a:pt x="9" y="47"/>
                    </a:lnTo>
                    <a:lnTo>
                      <a:pt x="0" y="16"/>
                    </a:lnTo>
                    <a:lnTo>
                      <a:pt x="6" y="9"/>
                    </a:lnTo>
                    <a:lnTo>
                      <a:pt x="21" y="6"/>
                    </a:lnTo>
                    <a:lnTo>
                      <a:pt x="33" y="3"/>
                    </a:lnTo>
                    <a:lnTo>
                      <a:pt x="49" y="0"/>
                    </a:lnTo>
                    <a:lnTo>
                      <a:pt x="61" y="3"/>
                    </a:lnTo>
                    <a:lnTo>
                      <a:pt x="73" y="6"/>
                    </a:lnTo>
                    <a:lnTo>
                      <a:pt x="88" y="13"/>
                    </a:lnTo>
                    <a:lnTo>
                      <a:pt x="100" y="16"/>
                    </a:lnTo>
                    <a:lnTo>
                      <a:pt x="107" y="21"/>
                    </a:lnTo>
                    <a:lnTo>
                      <a:pt x="118" y="31"/>
                    </a:lnTo>
                    <a:lnTo>
                      <a:pt x="131" y="47"/>
                    </a:lnTo>
                    <a:lnTo>
                      <a:pt x="143" y="59"/>
                    </a:lnTo>
                    <a:lnTo>
                      <a:pt x="153" y="71"/>
                    </a:lnTo>
                    <a:lnTo>
                      <a:pt x="158" y="78"/>
                    </a:lnTo>
                    <a:lnTo>
                      <a:pt x="168" y="84"/>
                    </a:lnTo>
                    <a:lnTo>
                      <a:pt x="177" y="91"/>
                    </a:lnTo>
                    <a:lnTo>
                      <a:pt x="186" y="94"/>
                    </a:lnTo>
                    <a:lnTo>
                      <a:pt x="199" y="94"/>
                    </a:lnTo>
                    <a:lnTo>
                      <a:pt x="204" y="91"/>
                    </a:lnTo>
                    <a:lnTo>
                      <a:pt x="214" y="91"/>
                    </a:lnTo>
                    <a:lnTo>
                      <a:pt x="225" y="84"/>
                    </a:lnTo>
                    <a:lnTo>
                      <a:pt x="232" y="115"/>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0" name="Freeform 11">
                <a:extLst>
                  <a:ext uri="{FF2B5EF4-FFF2-40B4-BE49-F238E27FC236}">
                    <a16:creationId xmlns:a16="http://schemas.microsoft.com/office/drawing/2014/main" id="{DA02365D-7752-1D40-99CE-6AE01197BD6D}"/>
                  </a:ext>
                </a:extLst>
              </p:cNvPr>
              <p:cNvSpPr>
                <a:spLocks/>
              </p:cNvSpPr>
              <p:nvPr/>
            </p:nvSpPr>
            <p:spPr bwMode="auto">
              <a:xfrm>
                <a:off x="1852" y="147"/>
                <a:ext cx="232" cy="114"/>
              </a:xfrm>
              <a:custGeom>
                <a:avLst/>
                <a:gdLst>
                  <a:gd name="T0" fmla="*/ 231 w 232"/>
                  <a:gd name="T1" fmla="*/ 110 h 114"/>
                  <a:gd name="T2" fmla="*/ 221 w 232"/>
                  <a:gd name="T3" fmla="*/ 113 h 114"/>
                  <a:gd name="T4" fmla="*/ 213 w 232"/>
                  <a:gd name="T5" fmla="*/ 113 h 114"/>
                  <a:gd name="T6" fmla="*/ 201 w 232"/>
                  <a:gd name="T7" fmla="*/ 113 h 114"/>
                  <a:gd name="T8" fmla="*/ 191 w 232"/>
                  <a:gd name="T9" fmla="*/ 113 h 114"/>
                  <a:gd name="T10" fmla="*/ 183 w 232"/>
                  <a:gd name="T11" fmla="*/ 110 h 114"/>
                  <a:gd name="T12" fmla="*/ 170 w 232"/>
                  <a:gd name="T13" fmla="*/ 104 h 114"/>
                  <a:gd name="T14" fmla="*/ 167 w 232"/>
                  <a:gd name="T15" fmla="*/ 102 h 114"/>
                  <a:gd name="T16" fmla="*/ 158 w 232"/>
                  <a:gd name="T17" fmla="*/ 92 h 114"/>
                  <a:gd name="T18" fmla="*/ 155 w 232"/>
                  <a:gd name="T19" fmla="*/ 82 h 114"/>
                  <a:gd name="T20" fmla="*/ 148 w 232"/>
                  <a:gd name="T21" fmla="*/ 77 h 114"/>
                  <a:gd name="T22" fmla="*/ 145 w 232"/>
                  <a:gd name="T23" fmla="*/ 71 h 114"/>
                  <a:gd name="T24" fmla="*/ 133 w 232"/>
                  <a:gd name="T25" fmla="*/ 56 h 114"/>
                  <a:gd name="T26" fmla="*/ 122 w 232"/>
                  <a:gd name="T27" fmla="*/ 43 h 114"/>
                  <a:gd name="T28" fmla="*/ 112 w 232"/>
                  <a:gd name="T29" fmla="*/ 36 h 114"/>
                  <a:gd name="T30" fmla="*/ 100 w 232"/>
                  <a:gd name="T31" fmla="*/ 31 h 114"/>
                  <a:gd name="T32" fmla="*/ 85 w 232"/>
                  <a:gd name="T33" fmla="*/ 25 h 114"/>
                  <a:gd name="T34" fmla="*/ 76 w 232"/>
                  <a:gd name="T35" fmla="*/ 21 h 114"/>
                  <a:gd name="T36" fmla="*/ 64 w 232"/>
                  <a:gd name="T37" fmla="*/ 21 h 114"/>
                  <a:gd name="T38" fmla="*/ 54 w 232"/>
                  <a:gd name="T39" fmla="*/ 21 h 114"/>
                  <a:gd name="T40" fmla="*/ 39 w 232"/>
                  <a:gd name="T41" fmla="*/ 25 h 114"/>
                  <a:gd name="T42" fmla="*/ 24 w 232"/>
                  <a:gd name="T43" fmla="*/ 31 h 114"/>
                  <a:gd name="T44" fmla="*/ 15 w 232"/>
                  <a:gd name="T45" fmla="*/ 36 h 114"/>
                  <a:gd name="T46" fmla="*/ 9 w 232"/>
                  <a:gd name="T47" fmla="*/ 46 h 114"/>
                  <a:gd name="T48" fmla="*/ 0 w 232"/>
                  <a:gd name="T49" fmla="*/ 15 h 114"/>
                  <a:gd name="T50" fmla="*/ 9 w 232"/>
                  <a:gd name="T51" fmla="*/ 10 h 114"/>
                  <a:gd name="T52" fmla="*/ 21 w 232"/>
                  <a:gd name="T53" fmla="*/ 3 h 114"/>
                  <a:gd name="T54" fmla="*/ 33 w 232"/>
                  <a:gd name="T55" fmla="*/ 0 h 114"/>
                  <a:gd name="T56" fmla="*/ 48 w 232"/>
                  <a:gd name="T57" fmla="*/ 0 h 114"/>
                  <a:gd name="T58" fmla="*/ 64 w 232"/>
                  <a:gd name="T59" fmla="*/ 0 h 114"/>
                  <a:gd name="T60" fmla="*/ 72 w 232"/>
                  <a:gd name="T61" fmla="*/ 3 h 114"/>
                  <a:gd name="T62" fmla="*/ 87 w 232"/>
                  <a:gd name="T63" fmla="*/ 10 h 114"/>
                  <a:gd name="T64" fmla="*/ 100 w 232"/>
                  <a:gd name="T65" fmla="*/ 15 h 114"/>
                  <a:gd name="T66" fmla="*/ 106 w 232"/>
                  <a:gd name="T67" fmla="*/ 18 h 114"/>
                  <a:gd name="T68" fmla="*/ 118 w 232"/>
                  <a:gd name="T69" fmla="*/ 31 h 114"/>
                  <a:gd name="T70" fmla="*/ 130 w 232"/>
                  <a:gd name="T71" fmla="*/ 43 h 114"/>
                  <a:gd name="T72" fmla="*/ 143 w 232"/>
                  <a:gd name="T73" fmla="*/ 58 h 114"/>
                  <a:gd name="T74" fmla="*/ 152 w 232"/>
                  <a:gd name="T75" fmla="*/ 67 h 114"/>
                  <a:gd name="T76" fmla="*/ 158 w 232"/>
                  <a:gd name="T77" fmla="*/ 77 h 114"/>
                  <a:gd name="T78" fmla="*/ 167 w 232"/>
                  <a:gd name="T79" fmla="*/ 82 h 114"/>
                  <a:gd name="T80" fmla="*/ 179 w 232"/>
                  <a:gd name="T81" fmla="*/ 86 h 114"/>
                  <a:gd name="T82" fmla="*/ 185 w 232"/>
                  <a:gd name="T83" fmla="*/ 89 h 114"/>
                  <a:gd name="T84" fmla="*/ 198 w 232"/>
                  <a:gd name="T85" fmla="*/ 89 h 114"/>
                  <a:gd name="T86" fmla="*/ 206 w 232"/>
                  <a:gd name="T87" fmla="*/ 89 h 114"/>
                  <a:gd name="T88" fmla="*/ 213 w 232"/>
                  <a:gd name="T89" fmla="*/ 86 h 114"/>
                  <a:gd name="T90" fmla="*/ 224 w 232"/>
                  <a:gd name="T91" fmla="*/ 79 h 114"/>
                  <a:gd name="T92" fmla="*/ 231 w 232"/>
                  <a:gd name="T93" fmla="*/ 110 h 11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2" h="114">
                    <a:moveTo>
                      <a:pt x="231" y="110"/>
                    </a:moveTo>
                    <a:lnTo>
                      <a:pt x="221" y="113"/>
                    </a:lnTo>
                    <a:lnTo>
                      <a:pt x="213" y="113"/>
                    </a:lnTo>
                    <a:lnTo>
                      <a:pt x="201" y="113"/>
                    </a:lnTo>
                    <a:lnTo>
                      <a:pt x="191" y="113"/>
                    </a:lnTo>
                    <a:lnTo>
                      <a:pt x="183" y="110"/>
                    </a:lnTo>
                    <a:lnTo>
                      <a:pt x="170" y="104"/>
                    </a:lnTo>
                    <a:lnTo>
                      <a:pt x="167" y="102"/>
                    </a:lnTo>
                    <a:lnTo>
                      <a:pt x="158" y="92"/>
                    </a:lnTo>
                    <a:lnTo>
                      <a:pt x="155" y="82"/>
                    </a:lnTo>
                    <a:lnTo>
                      <a:pt x="148" y="77"/>
                    </a:lnTo>
                    <a:lnTo>
                      <a:pt x="145" y="71"/>
                    </a:lnTo>
                    <a:lnTo>
                      <a:pt x="133" y="56"/>
                    </a:lnTo>
                    <a:lnTo>
                      <a:pt x="122" y="43"/>
                    </a:lnTo>
                    <a:lnTo>
                      <a:pt x="112" y="36"/>
                    </a:lnTo>
                    <a:lnTo>
                      <a:pt x="100" y="31"/>
                    </a:lnTo>
                    <a:lnTo>
                      <a:pt x="85" y="25"/>
                    </a:lnTo>
                    <a:lnTo>
                      <a:pt x="76" y="21"/>
                    </a:lnTo>
                    <a:lnTo>
                      <a:pt x="64" y="21"/>
                    </a:lnTo>
                    <a:lnTo>
                      <a:pt x="54" y="21"/>
                    </a:lnTo>
                    <a:lnTo>
                      <a:pt x="39" y="25"/>
                    </a:lnTo>
                    <a:lnTo>
                      <a:pt x="24" y="31"/>
                    </a:lnTo>
                    <a:lnTo>
                      <a:pt x="15" y="36"/>
                    </a:lnTo>
                    <a:lnTo>
                      <a:pt x="9" y="46"/>
                    </a:lnTo>
                    <a:lnTo>
                      <a:pt x="0" y="15"/>
                    </a:lnTo>
                    <a:lnTo>
                      <a:pt x="9" y="10"/>
                    </a:lnTo>
                    <a:lnTo>
                      <a:pt x="21" y="3"/>
                    </a:lnTo>
                    <a:lnTo>
                      <a:pt x="33" y="0"/>
                    </a:lnTo>
                    <a:lnTo>
                      <a:pt x="48" y="0"/>
                    </a:lnTo>
                    <a:lnTo>
                      <a:pt x="64" y="0"/>
                    </a:lnTo>
                    <a:lnTo>
                      <a:pt x="72" y="3"/>
                    </a:lnTo>
                    <a:lnTo>
                      <a:pt x="87" y="10"/>
                    </a:lnTo>
                    <a:lnTo>
                      <a:pt x="100" y="15"/>
                    </a:lnTo>
                    <a:lnTo>
                      <a:pt x="106" y="18"/>
                    </a:lnTo>
                    <a:lnTo>
                      <a:pt x="118" y="31"/>
                    </a:lnTo>
                    <a:lnTo>
                      <a:pt x="130" y="43"/>
                    </a:lnTo>
                    <a:lnTo>
                      <a:pt x="143" y="58"/>
                    </a:lnTo>
                    <a:lnTo>
                      <a:pt x="152" y="67"/>
                    </a:lnTo>
                    <a:lnTo>
                      <a:pt x="158" y="77"/>
                    </a:lnTo>
                    <a:lnTo>
                      <a:pt x="167" y="82"/>
                    </a:lnTo>
                    <a:lnTo>
                      <a:pt x="179" y="86"/>
                    </a:lnTo>
                    <a:lnTo>
                      <a:pt x="185" y="89"/>
                    </a:lnTo>
                    <a:lnTo>
                      <a:pt x="198" y="89"/>
                    </a:lnTo>
                    <a:lnTo>
                      <a:pt x="206" y="89"/>
                    </a:lnTo>
                    <a:lnTo>
                      <a:pt x="213" y="86"/>
                    </a:lnTo>
                    <a:lnTo>
                      <a:pt x="224" y="79"/>
                    </a:lnTo>
                    <a:lnTo>
                      <a:pt x="231" y="11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1" name="Freeform 12">
                <a:extLst>
                  <a:ext uri="{FF2B5EF4-FFF2-40B4-BE49-F238E27FC236}">
                    <a16:creationId xmlns:a16="http://schemas.microsoft.com/office/drawing/2014/main" id="{ED5F9872-6F96-1441-BC9E-FF573AF97786}"/>
                  </a:ext>
                </a:extLst>
              </p:cNvPr>
              <p:cNvSpPr>
                <a:spLocks/>
              </p:cNvSpPr>
              <p:nvPr/>
            </p:nvSpPr>
            <p:spPr bwMode="auto">
              <a:xfrm>
                <a:off x="151" y="121"/>
                <a:ext cx="233" cy="120"/>
              </a:xfrm>
              <a:custGeom>
                <a:avLst/>
                <a:gdLst>
                  <a:gd name="T0" fmla="*/ 232 w 233"/>
                  <a:gd name="T1" fmla="*/ 116 h 120"/>
                  <a:gd name="T2" fmla="*/ 223 w 233"/>
                  <a:gd name="T3" fmla="*/ 116 h 120"/>
                  <a:gd name="T4" fmla="*/ 214 w 233"/>
                  <a:gd name="T5" fmla="*/ 119 h 120"/>
                  <a:gd name="T6" fmla="*/ 204 w 233"/>
                  <a:gd name="T7" fmla="*/ 119 h 120"/>
                  <a:gd name="T8" fmla="*/ 193 w 233"/>
                  <a:gd name="T9" fmla="*/ 116 h 120"/>
                  <a:gd name="T10" fmla="*/ 183 w 233"/>
                  <a:gd name="T11" fmla="*/ 112 h 120"/>
                  <a:gd name="T12" fmla="*/ 174 w 233"/>
                  <a:gd name="T13" fmla="*/ 106 h 120"/>
                  <a:gd name="T14" fmla="*/ 168 w 233"/>
                  <a:gd name="T15" fmla="*/ 103 h 120"/>
                  <a:gd name="T16" fmla="*/ 158 w 233"/>
                  <a:gd name="T17" fmla="*/ 94 h 120"/>
                  <a:gd name="T18" fmla="*/ 156 w 233"/>
                  <a:gd name="T19" fmla="*/ 85 h 120"/>
                  <a:gd name="T20" fmla="*/ 150 w 233"/>
                  <a:gd name="T21" fmla="*/ 78 h 120"/>
                  <a:gd name="T22" fmla="*/ 147 w 233"/>
                  <a:gd name="T23" fmla="*/ 72 h 120"/>
                  <a:gd name="T24" fmla="*/ 137 w 233"/>
                  <a:gd name="T25" fmla="*/ 60 h 120"/>
                  <a:gd name="T26" fmla="*/ 122 w 233"/>
                  <a:gd name="T27" fmla="*/ 44 h 120"/>
                  <a:gd name="T28" fmla="*/ 116 w 233"/>
                  <a:gd name="T29" fmla="*/ 38 h 120"/>
                  <a:gd name="T30" fmla="*/ 101 w 233"/>
                  <a:gd name="T31" fmla="*/ 31 h 120"/>
                  <a:gd name="T32" fmla="*/ 86 w 233"/>
                  <a:gd name="T33" fmla="*/ 25 h 120"/>
                  <a:gd name="T34" fmla="*/ 76 w 233"/>
                  <a:gd name="T35" fmla="*/ 22 h 120"/>
                  <a:gd name="T36" fmla="*/ 67 w 233"/>
                  <a:gd name="T37" fmla="*/ 22 h 120"/>
                  <a:gd name="T38" fmla="*/ 55 w 233"/>
                  <a:gd name="T39" fmla="*/ 22 h 120"/>
                  <a:gd name="T40" fmla="*/ 40 w 233"/>
                  <a:gd name="T41" fmla="*/ 28 h 120"/>
                  <a:gd name="T42" fmla="*/ 25 w 233"/>
                  <a:gd name="T43" fmla="*/ 31 h 120"/>
                  <a:gd name="T44" fmla="*/ 18 w 233"/>
                  <a:gd name="T45" fmla="*/ 41 h 120"/>
                  <a:gd name="T46" fmla="*/ 12 w 233"/>
                  <a:gd name="T47" fmla="*/ 47 h 120"/>
                  <a:gd name="T48" fmla="*/ 0 w 233"/>
                  <a:gd name="T49" fmla="*/ 16 h 120"/>
                  <a:gd name="T50" fmla="*/ 10 w 233"/>
                  <a:gd name="T51" fmla="*/ 10 h 120"/>
                  <a:gd name="T52" fmla="*/ 21 w 233"/>
                  <a:gd name="T53" fmla="*/ 7 h 120"/>
                  <a:gd name="T54" fmla="*/ 36 w 233"/>
                  <a:gd name="T55" fmla="*/ 3 h 120"/>
                  <a:gd name="T56" fmla="*/ 49 w 233"/>
                  <a:gd name="T57" fmla="*/ 0 h 120"/>
                  <a:gd name="T58" fmla="*/ 64 w 233"/>
                  <a:gd name="T59" fmla="*/ 3 h 120"/>
                  <a:gd name="T60" fmla="*/ 76 w 233"/>
                  <a:gd name="T61" fmla="*/ 7 h 120"/>
                  <a:gd name="T62" fmla="*/ 89 w 233"/>
                  <a:gd name="T63" fmla="*/ 13 h 120"/>
                  <a:gd name="T64" fmla="*/ 101 w 233"/>
                  <a:gd name="T65" fmla="*/ 16 h 120"/>
                  <a:gd name="T66" fmla="*/ 107 w 233"/>
                  <a:gd name="T67" fmla="*/ 22 h 120"/>
                  <a:gd name="T68" fmla="*/ 119 w 233"/>
                  <a:gd name="T69" fmla="*/ 31 h 120"/>
                  <a:gd name="T70" fmla="*/ 132 w 233"/>
                  <a:gd name="T71" fmla="*/ 47 h 120"/>
                  <a:gd name="T72" fmla="*/ 143 w 233"/>
                  <a:gd name="T73" fmla="*/ 60 h 120"/>
                  <a:gd name="T74" fmla="*/ 153 w 233"/>
                  <a:gd name="T75" fmla="*/ 72 h 120"/>
                  <a:gd name="T76" fmla="*/ 158 w 233"/>
                  <a:gd name="T77" fmla="*/ 78 h 120"/>
                  <a:gd name="T78" fmla="*/ 171 w 233"/>
                  <a:gd name="T79" fmla="*/ 85 h 120"/>
                  <a:gd name="T80" fmla="*/ 180 w 233"/>
                  <a:gd name="T81" fmla="*/ 91 h 120"/>
                  <a:gd name="T82" fmla="*/ 189 w 233"/>
                  <a:gd name="T83" fmla="*/ 94 h 120"/>
                  <a:gd name="T84" fmla="*/ 199 w 233"/>
                  <a:gd name="T85" fmla="*/ 94 h 120"/>
                  <a:gd name="T86" fmla="*/ 208 w 233"/>
                  <a:gd name="T87" fmla="*/ 91 h 120"/>
                  <a:gd name="T88" fmla="*/ 214 w 233"/>
                  <a:gd name="T89" fmla="*/ 91 h 120"/>
                  <a:gd name="T90" fmla="*/ 226 w 233"/>
                  <a:gd name="T91" fmla="*/ 85 h 120"/>
                  <a:gd name="T92" fmla="*/ 232 w 233"/>
                  <a:gd name="T93" fmla="*/ 116 h 12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3" h="120">
                    <a:moveTo>
                      <a:pt x="232" y="116"/>
                    </a:moveTo>
                    <a:lnTo>
                      <a:pt x="223" y="116"/>
                    </a:lnTo>
                    <a:lnTo>
                      <a:pt x="214" y="119"/>
                    </a:lnTo>
                    <a:lnTo>
                      <a:pt x="204" y="119"/>
                    </a:lnTo>
                    <a:lnTo>
                      <a:pt x="193" y="116"/>
                    </a:lnTo>
                    <a:lnTo>
                      <a:pt x="183" y="112"/>
                    </a:lnTo>
                    <a:lnTo>
                      <a:pt x="174" y="106"/>
                    </a:lnTo>
                    <a:lnTo>
                      <a:pt x="168" y="103"/>
                    </a:lnTo>
                    <a:lnTo>
                      <a:pt x="158" y="94"/>
                    </a:lnTo>
                    <a:lnTo>
                      <a:pt x="156" y="85"/>
                    </a:lnTo>
                    <a:lnTo>
                      <a:pt x="150" y="78"/>
                    </a:lnTo>
                    <a:lnTo>
                      <a:pt x="147" y="72"/>
                    </a:lnTo>
                    <a:lnTo>
                      <a:pt x="137" y="60"/>
                    </a:lnTo>
                    <a:lnTo>
                      <a:pt x="122" y="44"/>
                    </a:lnTo>
                    <a:lnTo>
                      <a:pt x="116" y="38"/>
                    </a:lnTo>
                    <a:lnTo>
                      <a:pt x="101" y="31"/>
                    </a:lnTo>
                    <a:lnTo>
                      <a:pt x="86" y="25"/>
                    </a:lnTo>
                    <a:lnTo>
                      <a:pt x="76" y="22"/>
                    </a:lnTo>
                    <a:lnTo>
                      <a:pt x="67" y="22"/>
                    </a:lnTo>
                    <a:lnTo>
                      <a:pt x="55" y="22"/>
                    </a:lnTo>
                    <a:lnTo>
                      <a:pt x="40" y="28"/>
                    </a:lnTo>
                    <a:lnTo>
                      <a:pt x="25" y="31"/>
                    </a:lnTo>
                    <a:lnTo>
                      <a:pt x="18" y="41"/>
                    </a:lnTo>
                    <a:lnTo>
                      <a:pt x="12" y="47"/>
                    </a:lnTo>
                    <a:lnTo>
                      <a:pt x="0" y="16"/>
                    </a:lnTo>
                    <a:lnTo>
                      <a:pt x="10" y="10"/>
                    </a:lnTo>
                    <a:lnTo>
                      <a:pt x="21" y="7"/>
                    </a:lnTo>
                    <a:lnTo>
                      <a:pt x="36" y="3"/>
                    </a:lnTo>
                    <a:lnTo>
                      <a:pt x="49" y="0"/>
                    </a:lnTo>
                    <a:lnTo>
                      <a:pt x="64" y="3"/>
                    </a:lnTo>
                    <a:lnTo>
                      <a:pt x="76" y="7"/>
                    </a:lnTo>
                    <a:lnTo>
                      <a:pt x="89" y="13"/>
                    </a:lnTo>
                    <a:lnTo>
                      <a:pt x="101" y="16"/>
                    </a:lnTo>
                    <a:lnTo>
                      <a:pt x="107" y="22"/>
                    </a:lnTo>
                    <a:lnTo>
                      <a:pt x="119" y="31"/>
                    </a:lnTo>
                    <a:lnTo>
                      <a:pt x="132" y="47"/>
                    </a:lnTo>
                    <a:lnTo>
                      <a:pt x="143" y="60"/>
                    </a:lnTo>
                    <a:lnTo>
                      <a:pt x="153" y="72"/>
                    </a:lnTo>
                    <a:lnTo>
                      <a:pt x="158" y="78"/>
                    </a:lnTo>
                    <a:lnTo>
                      <a:pt x="171" y="85"/>
                    </a:lnTo>
                    <a:lnTo>
                      <a:pt x="180" y="91"/>
                    </a:lnTo>
                    <a:lnTo>
                      <a:pt x="189" y="94"/>
                    </a:lnTo>
                    <a:lnTo>
                      <a:pt x="199" y="94"/>
                    </a:lnTo>
                    <a:lnTo>
                      <a:pt x="208" y="91"/>
                    </a:lnTo>
                    <a:lnTo>
                      <a:pt x="214" y="91"/>
                    </a:lnTo>
                    <a:lnTo>
                      <a:pt x="226" y="85"/>
                    </a:lnTo>
                    <a:lnTo>
                      <a:pt x="232" y="116"/>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2" name="Freeform 13">
                <a:extLst>
                  <a:ext uri="{FF2B5EF4-FFF2-40B4-BE49-F238E27FC236}">
                    <a16:creationId xmlns:a16="http://schemas.microsoft.com/office/drawing/2014/main" id="{2E93152D-8D45-A646-BB69-4411B4DCD885}"/>
                  </a:ext>
                </a:extLst>
              </p:cNvPr>
              <p:cNvSpPr>
                <a:spLocks/>
              </p:cNvSpPr>
              <p:nvPr/>
            </p:nvSpPr>
            <p:spPr bwMode="auto">
              <a:xfrm>
                <a:off x="1756" y="3890"/>
                <a:ext cx="228" cy="116"/>
              </a:xfrm>
              <a:custGeom>
                <a:avLst/>
                <a:gdLst>
                  <a:gd name="T0" fmla="*/ 227 w 228"/>
                  <a:gd name="T1" fmla="*/ 112 h 116"/>
                  <a:gd name="T2" fmla="*/ 220 w 228"/>
                  <a:gd name="T3" fmla="*/ 115 h 116"/>
                  <a:gd name="T4" fmla="*/ 209 w 228"/>
                  <a:gd name="T5" fmla="*/ 115 h 116"/>
                  <a:gd name="T6" fmla="*/ 200 w 228"/>
                  <a:gd name="T7" fmla="*/ 115 h 116"/>
                  <a:gd name="T8" fmla="*/ 187 w 228"/>
                  <a:gd name="T9" fmla="*/ 112 h 116"/>
                  <a:gd name="T10" fmla="*/ 179 w 228"/>
                  <a:gd name="T11" fmla="*/ 108 h 116"/>
                  <a:gd name="T12" fmla="*/ 169 w 228"/>
                  <a:gd name="T13" fmla="*/ 105 h 116"/>
                  <a:gd name="T14" fmla="*/ 164 w 228"/>
                  <a:gd name="T15" fmla="*/ 100 h 116"/>
                  <a:gd name="T16" fmla="*/ 157 w 228"/>
                  <a:gd name="T17" fmla="*/ 90 h 116"/>
                  <a:gd name="T18" fmla="*/ 151 w 228"/>
                  <a:gd name="T19" fmla="*/ 84 h 116"/>
                  <a:gd name="T20" fmla="*/ 148 w 228"/>
                  <a:gd name="T21" fmla="*/ 77 h 116"/>
                  <a:gd name="T22" fmla="*/ 145 w 228"/>
                  <a:gd name="T23" fmla="*/ 72 h 116"/>
                  <a:gd name="T24" fmla="*/ 133 w 228"/>
                  <a:gd name="T25" fmla="*/ 56 h 116"/>
                  <a:gd name="T26" fmla="*/ 118 w 228"/>
                  <a:gd name="T27" fmla="*/ 41 h 116"/>
                  <a:gd name="T28" fmla="*/ 112 w 228"/>
                  <a:gd name="T29" fmla="*/ 35 h 116"/>
                  <a:gd name="T30" fmla="*/ 96 w 228"/>
                  <a:gd name="T31" fmla="*/ 31 h 116"/>
                  <a:gd name="T32" fmla="*/ 84 w 228"/>
                  <a:gd name="T33" fmla="*/ 25 h 116"/>
                  <a:gd name="T34" fmla="*/ 73 w 228"/>
                  <a:gd name="T35" fmla="*/ 22 h 116"/>
                  <a:gd name="T36" fmla="*/ 63 w 228"/>
                  <a:gd name="T37" fmla="*/ 19 h 116"/>
                  <a:gd name="T38" fmla="*/ 51 w 228"/>
                  <a:gd name="T39" fmla="*/ 22 h 116"/>
                  <a:gd name="T40" fmla="*/ 36 w 228"/>
                  <a:gd name="T41" fmla="*/ 25 h 116"/>
                  <a:gd name="T42" fmla="*/ 21 w 228"/>
                  <a:gd name="T43" fmla="*/ 31 h 116"/>
                  <a:gd name="T44" fmla="*/ 15 w 228"/>
                  <a:gd name="T45" fmla="*/ 38 h 116"/>
                  <a:gd name="T46" fmla="*/ 9 w 228"/>
                  <a:gd name="T47" fmla="*/ 43 h 116"/>
                  <a:gd name="T48" fmla="*/ 0 w 228"/>
                  <a:gd name="T49" fmla="*/ 13 h 116"/>
                  <a:gd name="T50" fmla="*/ 6 w 228"/>
                  <a:gd name="T51" fmla="*/ 10 h 116"/>
                  <a:gd name="T52" fmla="*/ 21 w 228"/>
                  <a:gd name="T53" fmla="*/ 4 h 116"/>
                  <a:gd name="T54" fmla="*/ 33 w 228"/>
                  <a:gd name="T55" fmla="*/ 0 h 116"/>
                  <a:gd name="T56" fmla="*/ 48 w 228"/>
                  <a:gd name="T57" fmla="*/ 0 h 116"/>
                  <a:gd name="T58" fmla="*/ 61 w 228"/>
                  <a:gd name="T59" fmla="*/ 0 h 116"/>
                  <a:gd name="T60" fmla="*/ 73 w 228"/>
                  <a:gd name="T61" fmla="*/ 4 h 116"/>
                  <a:gd name="T62" fmla="*/ 88 w 228"/>
                  <a:gd name="T63" fmla="*/ 10 h 116"/>
                  <a:gd name="T64" fmla="*/ 96 w 228"/>
                  <a:gd name="T65" fmla="*/ 13 h 116"/>
                  <a:gd name="T66" fmla="*/ 103 w 228"/>
                  <a:gd name="T67" fmla="*/ 19 h 116"/>
                  <a:gd name="T68" fmla="*/ 118 w 228"/>
                  <a:gd name="T69" fmla="*/ 31 h 116"/>
                  <a:gd name="T70" fmla="*/ 130 w 228"/>
                  <a:gd name="T71" fmla="*/ 43 h 116"/>
                  <a:gd name="T72" fmla="*/ 139 w 228"/>
                  <a:gd name="T73" fmla="*/ 56 h 116"/>
                  <a:gd name="T74" fmla="*/ 148 w 228"/>
                  <a:gd name="T75" fmla="*/ 69 h 116"/>
                  <a:gd name="T76" fmla="*/ 157 w 228"/>
                  <a:gd name="T77" fmla="*/ 74 h 116"/>
                  <a:gd name="T78" fmla="*/ 166 w 228"/>
                  <a:gd name="T79" fmla="*/ 84 h 116"/>
                  <a:gd name="T80" fmla="*/ 175 w 228"/>
                  <a:gd name="T81" fmla="*/ 87 h 116"/>
                  <a:gd name="T82" fmla="*/ 184 w 228"/>
                  <a:gd name="T83" fmla="*/ 90 h 116"/>
                  <a:gd name="T84" fmla="*/ 194 w 228"/>
                  <a:gd name="T85" fmla="*/ 90 h 116"/>
                  <a:gd name="T86" fmla="*/ 202 w 228"/>
                  <a:gd name="T87" fmla="*/ 90 h 116"/>
                  <a:gd name="T88" fmla="*/ 209 w 228"/>
                  <a:gd name="T89" fmla="*/ 87 h 116"/>
                  <a:gd name="T90" fmla="*/ 220 w 228"/>
                  <a:gd name="T91" fmla="*/ 81 h 116"/>
                  <a:gd name="T92" fmla="*/ 227 w 228"/>
                  <a:gd name="T93" fmla="*/ 112 h 11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28" h="116">
                    <a:moveTo>
                      <a:pt x="227" y="112"/>
                    </a:moveTo>
                    <a:lnTo>
                      <a:pt x="220" y="115"/>
                    </a:lnTo>
                    <a:lnTo>
                      <a:pt x="209" y="115"/>
                    </a:lnTo>
                    <a:lnTo>
                      <a:pt x="200" y="115"/>
                    </a:lnTo>
                    <a:lnTo>
                      <a:pt x="187" y="112"/>
                    </a:lnTo>
                    <a:lnTo>
                      <a:pt x="179" y="108"/>
                    </a:lnTo>
                    <a:lnTo>
                      <a:pt x="169" y="105"/>
                    </a:lnTo>
                    <a:lnTo>
                      <a:pt x="164" y="100"/>
                    </a:lnTo>
                    <a:lnTo>
                      <a:pt x="157" y="90"/>
                    </a:lnTo>
                    <a:lnTo>
                      <a:pt x="151" y="84"/>
                    </a:lnTo>
                    <a:lnTo>
                      <a:pt x="148" y="77"/>
                    </a:lnTo>
                    <a:lnTo>
                      <a:pt x="145" y="72"/>
                    </a:lnTo>
                    <a:lnTo>
                      <a:pt x="133" y="56"/>
                    </a:lnTo>
                    <a:lnTo>
                      <a:pt x="118" y="41"/>
                    </a:lnTo>
                    <a:lnTo>
                      <a:pt x="112" y="35"/>
                    </a:lnTo>
                    <a:lnTo>
                      <a:pt x="96" y="31"/>
                    </a:lnTo>
                    <a:lnTo>
                      <a:pt x="84" y="25"/>
                    </a:lnTo>
                    <a:lnTo>
                      <a:pt x="73" y="22"/>
                    </a:lnTo>
                    <a:lnTo>
                      <a:pt x="63" y="19"/>
                    </a:lnTo>
                    <a:lnTo>
                      <a:pt x="51" y="22"/>
                    </a:lnTo>
                    <a:lnTo>
                      <a:pt x="36" y="25"/>
                    </a:lnTo>
                    <a:lnTo>
                      <a:pt x="21" y="31"/>
                    </a:lnTo>
                    <a:lnTo>
                      <a:pt x="15" y="38"/>
                    </a:lnTo>
                    <a:lnTo>
                      <a:pt x="9" y="43"/>
                    </a:lnTo>
                    <a:lnTo>
                      <a:pt x="0" y="13"/>
                    </a:lnTo>
                    <a:lnTo>
                      <a:pt x="6" y="10"/>
                    </a:lnTo>
                    <a:lnTo>
                      <a:pt x="21" y="4"/>
                    </a:lnTo>
                    <a:lnTo>
                      <a:pt x="33" y="0"/>
                    </a:lnTo>
                    <a:lnTo>
                      <a:pt x="48" y="0"/>
                    </a:lnTo>
                    <a:lnTo>
                      <a:pt x="61" y="0"/>
                    </a:lnTo>
                    <a:lnTo>
                      <a:pt x="73" y="4"/>
                    </a:lnTo>
                    <a:lnTo>
                      <a:pt x="88" y="10"/>
                    </a:lnTo>
                    <a:lnTo>
                      <a:pt x="96" y="13"/>
                    </a:lnTo>
                    <a:lnTo>
                      <a:pt x="103" y="19"/>
                    </a:lnTo>
                    <a:lnTo>
                      <a:pt x="118" y="31"/>
                    </a:lnTo>
                    <a:lnTo>
                      <a:pt x="130" y="43"/>
                    </a:lnTo>
                    <a:lnTo>
                      <a:pt x="139" y="56"/>
                    </a:lnTo>
                    <a:lnTo>
                      <a:pt x="148" y="69"/>
                    </a:lnTo>
                    <a:lnTo>
                      <a:pt x="157" y="74"/>
                    </a:lnTo>
                    <a:lnTo>
                      <a:pt x="166" y="84"/>
                    </a:lnTo>
                    <a:lnTo>
                      <a:pt x="175" y="87"/>
                    </a:lnTo>
                    <a:lnTo>
                      <a:pt x="184" y="90"/>
                    </a:lnTo>
                    <a:lnTo>
                      <a:pt x="194" y="90"/>
                    </a:lnTo>
                    <a:lnTo>
                      <a:pt x="202" y="90"/>
                    </a:lnTo>
                    <a:lnTo>
                      <a:pt x="209" y="87"/>
                    </a:lnTo>
                    <a:lnTo>
                      <a:pt x="220" y="81"/>
                    </a:lnTo>
                    <a:lnTo>
                      <a:pt x="227" y="112"/>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3" name="Freeform 14">
                <a:extLst>
                  <a:ext uri="{FF2B5EF4-FFF2-40B4-BE49-F238E27FC236}">
                    <a16:creationId xmlns:a16="http://schemas.microsoft.com/office/drawing/2014/main" id="{278A8174-699C-3644-9F25-E2F6E38638EA}"/>
                  </a:ext>
                </a:extLst>
              </p:cNvPr>
              <p:cNvSpPr>
                <a:spLocks/>
              </p:cNvSpPr>
              <p:nvPr/>
            </p:nvSpPr>
            <p:spPr bwMode="auto">
              <a:xfrm>
                <a:off x="5489" y="3411"/>
                <a:ext cx="228" cy="116"/>
              </a:xfrm>
              <a:custGeom>
                <a:avLst/>
                <a:gdLst>
                  <a:gd name="T0" fmla="*/ 227 w 228"/>
                  <a:gd name="T1" fmla="*/ 3 h 116"/>
                  <a:gd name="T2" fmla="*/ 220 w 228"/>
                  <a:gd name="T3" fmla="*/ 3 h 116"/>
                  <a:gd name="T4" fmla="*/ 209 w 228"/>
                  <a:gd name="T5" fmla="*/ 0 h 116"/>
                  <a:gd name="T6" fmla="*/ 200 w 228"/>
                  <a:gd name="T7" fmla="*/ 0 h 116"/>
                  <a:gd name="T8" fmla="*/ 190 w 228"/>
                  <a:gd name="T9" fmla="*/ 3 h 116"/>
                  <a:gd name="T10" fmla="*/ 179 w 228"/>
                  <a:gd name="T11" fmla="*/ 6 h 116"/>
                  <a:gd name="T12" fmla="*/ 169 w 228"/>
                  <a:gd name="T13" fmla="*/ 9 h 116"/>
                  <a:gd name="T14" fmla="*/ 164 w 228"/>
                  <a:gd name="T15" fmla="*/ 16 h 116"/>
                  <a:gd name="T16" fmla="*/ 157 w 228"/>
                  <a:gd name="T17" fmla="*/ 24 h 116"/>
                  <a:gd name="T18" fmla="*/ 151 w 228"/>
                  <a:gd name="T19" fmla="*/ 34 h 116"/>
                  <a:gd name="T20" fmla="*/ 148 w 228"/>
                  <a:gd name="T21" fmla="*/ 40 h 116"/>
                  <a:gd name="T22" fmla="*/ 145 w 228"/>
                  <a:gd name="T23" fmla="*/ 47 h 116"/>
                  <a:gd name="T24" fmla="*/ 133 w 228"/>
                  <a:gd name="T25" fmla="*/ 58 h 116"/>
                  <a:gd name="T26" fmla="*/ 118 w 228"/>
                  <a:gd name="T27" fmla="*/ 74 h 116"/>
                  <a:gd name="T28" fmla="*/ 112 w 228"/>
                  <a:gd name="T29" fmla="*/ 78 h 116"/>
                  <a:gd name="T30" fmla="*/ 96 w 228"/>
                  <a:gd name="T31" fmla="*/ 87 h 116"/>
                  <a:gd name="T32" fmla="*/ 84 w 228"/>
                  <a:gd name="T33" fmla="*/ 90 h 116"/>
                  <a:gd name="T34" fmla="*/ 73 w 228"/>
                  <a:gd name="T35" fmla="*/ 94 h 116"/>
                  <a:gd name="T36" fmla="*/ 63 w 228"/>
                  <a:gd name="T37" fmla="*/ 96 h 116"/>
                  <a:gd name="T38" fmla="*/ 51 w 228"/>
                  <a:gd name="T39" fmla="*/ 94 h 116"/>
                  <a:gd name="T40" fmla="*/ 36 w 228"/>
                  <a:gd name="T41" fmla="*/ 90 h 116"/>
                  <a:gd name="T42" fmla="*/ 21 w 228"/>
                  <a:gd name="T43" fmla="*/ 84 h 116"/>
                  <a:gd name="T44" fmla="*/ 15 w 228"/>
                  <a:gd name="T45" fmla="*/ 78 h 116"/>
                  <a:gd name="T46" fmla="*/ 9 w 228"/>
                  <a:gd name="T47" fmla="*/ 71 h 116"/>
                  <a:gd name="T48" fmla="*/ 0 w 228"/>
                  <a:gd name="T49" fmla="*/ 102 h 116"/>
                  <a:gd name="T50" fmla="*/ 6 w 228"/>
                  <a:gd name="T51" fmla="*/ 109 h 116"/>
                  <a:gd name="T52" fmla="*/ 18 w 228"/>
                  <a:gd name="T53" fmla="*/ 112 h 116"/>
                  <a:gd name="T54" fmla="*/ 33 w 228"/>
                  <a:gd name="T55" fmla="*/ 115 h 116"/>
                  <a:gd name="T56" fmla="*/ 48 w 228"/>
                  <a:gd name="T57" fmla="*/ 115 h 116"/>
                  <a:gd name="T58" fmla="*/ 61 w 228"/>
                  <a:gd name="T59" fmla="*/ 115 h 116"/>
                  <a:gd name="T60" fmla="*/ 73 w 228"/>
                  <a:gd name="T61" fmla="*/ 112 h 116"/>
                  <a:gd name="T62" fmla="*/ 88 w 228"/>
                  <a:gd name="T63" fmla="*/ 109 h 116"/>
                  <a:gd name="T64" fmla="*/ 96 w 228"/>
                  <a:gd name="T65" fmla="*/ 102 h 116"/>
                  <a:gd name="T66" fmla="*/ 103 w 228"/>
                  <a:gd name="T67" fmla="*/ 96 h 116"/>
                  <a:gd name="T68" fmla="*/ 118 w 228"/>
                  <a:gd name="T69" fmla="*/ 84 h 116"/>
                  <a:gd name="T70" fmla="*/ 130 w 228"/>
                  <a:gd name="T71" fmla="*/ 71 h 116"/>
                  <a:gd name="T72" fmla="*/ 139 w 228"/>
                  <a:gd name="T73" fmla="*/ 58 h 116"/>
                  <a:gd name="T74" fmla="*/ 148 w 228"/>
                  <a:gd name="T75" fmla="*/ 47 h 116"/>
                  <a:gd name="T76" fmla="*/ 157 w 228"/>
                  <a:gd name="T77" fmla="*/ 40 h 116"/>
                  <a:gd name="T78" fmla="*/ 166 w 228"/>
                  <a:gd name="T79" fmla="*/ 34 h 116"/>
                  <a:gd name="T80" fmla="*/ 175 w 228"/>
                  <a:gd name="T81" fmla="*/ 27 h 116"/>
                  <a:gd name="T82" fmla="*/ 184 w 228"/>
                  <a:gd name="T83" fmla="*/ 24 h 116"/>
                  <a:gd name="T84" fmla="*/ 194 w 228"/>
                  <a:gd name="T85" fmla="*/ 24 h 116"/>
                  <a:gd name="T86" fmla="*/ 202 w 228"/>
                  <a:gd name="T87" fmla="*/ 24 h 116"/>
                  <a:gd name="T88" fmla="*/ 209 w 228"/>
                  <a:gd name="T89" fmla="*/ 27 h 116"/>
                  <a:gd name="T90" fmla="*/ 220 w 228"/>
                  <a:gd name="T91" fmla="*/ 34 h 116"/>
                  <a:gd name="T92" fmla="*/ 227 w 228"/>
                  <a:gd name="T93" fmla="*/ 3 h 11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28" h="116">
                    <a:moveTo>
                      <a:pt x="227" y="3"/>
                    </a:moveTo>
                    <a:lnTo>
                      <a:pt x="220" y="3"/>
                    </a:lnTo>
                    <a:lnTo>
                      <a:pt x="209" y="0"/>
                    </a:lnTo>
                    <a:lnTo>
                      <a:pt x="200" y="0"/>
                    </a:lnTo>
                    <a:lnTo>
                      <a:pt x="190" y="3"/>
                    </a:lnTo>
                    <a:lnTo>
                      <a:pt x="179" y="6"/>
                    </a:lnTo>
                    <a:lnTo>
                      <a:pt x="169" y="9"/>
                    </a:lnTo>
                    <a:lnTo>
                      <a:pt x="164" y="16"/>
                    </a:lnTo>
                    <a:lnTo>
                      <a:pt x="157" y="24"/>
                    </a:lnTo>
                    <a:lnTo>
                      <a:pt x="151" y="34"/>
                    </a:lnTo>
                    <a:lnTo>
                      <a:pt x="148" y="40"/>
                    </a:lnTo>
                    <a:lnTo>
                      <a:pt x="145" y="47"/>
                    </a:lnTo>
                    <a:lnTo>
                      <a:pt x="133" y="58"/>
                    </a:lnTo>
                    <a:lnTo>
                      <a:pt x="118" y="74"/>
                    </a:lnTo>
                    <a:lnTo>
                      <a:pt x="112" y="78"/>
                    </a:lnTo>
                    <a:lnTo>
                      <a:pt x="96" y="87"/>
                    </a:lnTo>
                    <a:lnTo>
                      <a:pt x="84" y="90"/>
                    </a:lnTo>
                    <a:lnTo>
                      <a:pt x="73" y="94"/>
                    </a:lnTo>
                    <a:lnTo>
                      <a:pt x="63" y="96"/>
                    </a:lnTo>
                    <a:lnTo>
                      <a:pt x="51" y="94"/>
                    </a:lnTo>
                    <a:lnTo>
                      <a:pt x="36" y="90"/>
                    </a:lnTo>
                    <a:lnTo>
                      <a:pt x="21" y="84"/>
                    </a:lnTo>
                    <a:lnTo>
                      <a:pt x="15" y="78"/>
                    </a:lnTo>
                    <a:lnTo>
                      <a:pt x="9" y="71"/>
                    </a:lnTo>
                    <a:lnTo>
                      <a:pt x="0" y="102"/>
                    </a:lnTo>
                    <a:lnTo>
                      <a:pt x="6" y="109"/>
                    </a:lnTo>
                    <a:lnTo>
                      <a:pt x="18" y="112"/>
                    </a:lnTo>
                    <a:lnTo>
                      <a:pt x="33" y="115"/>
                    </a:lnTo>
                    <a:lnTo>
                      <a:pt x="48" y="115"/>
                    </a:lnTo>
                    <a:lnTo>
                      <a:pt x="61" y="115"/>
                    </a:lnTo>
                    <a:lnTo>
                      <a:pt x="73" y="112"/>
                    </a:lnTo>
                    <a:lnTo>
                      <a:pt x="88" y="109"/>
                    </a:lnTo>
                    <a:lnTo>
                      <a:pt x="96" y="102"/>
                    </a:lnTo>
                    <a:lnTo>
                      <a:pt x="103" y="96"/>
                    </a:lnTo>
                    <a:lnTo>
                      <a:pt x="118" y="84"/>
                    </a:lnTo>
                    <a:lnTo>
                      <a:pt x="130" y="71"/>
                    </a:lnTo>
                    <a:lnTo>
                      <a:pt x="139" y="58"/>
                    </a:lnTo>
                    <a:lnTo>
                      <a:pt x="148" y="47"/>
                    </a:lnTo>
                    <a:lnTo>
                      <a:pt x="157" y="40"/>
                    </a:lnTo>
                    <a:lnTo>
                      <a:pt x="166" y="34"/>
                    </a:lnTo>
                    <a:lnTo>
                      <a:pt x="175" y="27"/>
                    </a:lnTo>
                    <a:lnTo>
                      <a:pt x="184" y="24"/>
                    </a:lnTo>
                    <a:lnTo>
                      <a:pt x="194" y="24"/>
                    </a:lnTo>
                    <a:lnTo>
                      <a:pt x="202" y="24"/>
                    </a:lnTo>
                    <a:lnTo>
                      <a:pt x="209" y="27"/>
                    </a:lnTo>
                    <a:lnTo>
                      <a:pt x="220" y="34"/>
                    </a:lnTo>
                    <a:lnTo>
                      <a:pt x="227" y="3"/>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4" name="Freeform 15">
                <a:extLst>
                  <a:ext uri="{FF2B5EF4-FFF2-40B4-BE49-F238E27FC236}">
                    <a16:creationId xmlns:a16="http://schemas.microsoft.com/office/drawing/2014/main" id="{BF0930C5-68B8-1F4B-96CA-7C39ED8E362F}"/>
                  </a:ext>
                </a:extLst>
              </p:cNvPr>
              <p:cNvSpPr>
                <a:spLocks/>
              </p:cNvSpPr>
              <p:nvPr/>
            </p:nvSpPr>
            <p:spPr bwMode="auto">
              <a:xfrm>
                <a:off x="5442" y="2855"/>
                <a:ext cx="66" cy="61"/>
              </a:xfrm>
              <a:custGeom>
                <a:avLst/>
                <a:gdLst>
                  <a:gd name="T0" fmla="*/ 21 w 66"/>
                  <a:gd name="T1" fmla="*/ 0 h 61"/>
                  <a:gd name="T2" fmla="*/ 0 w 66"/>
                  <a:gd name="T3" fmla="*/ 39 h 61"/>
                  <a:gd name="T4" fmla="*/ 41 w 66"/>
                  <a:gd name="T5" fmla="*/ 60 h 61"/>
                  <a:gd name="T6" fmla="*/ 65 w 66"/>
                  <a:gd name="T7" fmla="*/ 20 h 61"/>
                  <a:gd name="T8" fmla="*/ 21 w 66"/>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1">
                    <a:moveTo>
                      <a:pt x="21" y="0"/>
                    </a:moveTo>
                    <a:lnTo>
                      <a:pt x="0" y="39"/>
                    </a:lnTo>
                    <a:lnTo>
                      <a:pt x="41" y="60"/>
                    </a:lnTo>
                    <a:lnTo>
                      <a:pt x="65" y="20"/>
                    </a:lnTo>
                    <a:lnTo>
                      <a:pt x="21"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5" name="Freeform 16">
                <a:extLst>
                  <a:ext uri="{FF2B5EF4-FFF2-40B4-BE49-F238E27FC236}">
                    <a16:creationId xmlns:a16="http://schemas.microsoft.com/office/drawing/2014/main" id="{F9184C5D-4174-9A44-9AFD-3BC02A45926A}"/>
                  </a:ext>
                </a:extLst>
              </p:cNvPr>
              <p:cNvSpPr>
                <a:spLocks/>
              </p:cNvSpPr>
              <p:nvPr/>
            </p:nvSpPr>
            <p:spPr bwMode="auto">
              <a:xfrm>
                <a:off x="3764" y="4046"/>
                <a:ext cx="61" cy="65"/>
              </a:xfrm>
              <a:custGeom>
                <a:avLst/>
                <a:gdLst>
                  <a:gd name="T0" fmla="*/ 20 w 61"/>
                  <a:gd name="T1" fmla="*/ 0 h 65"/>
                  <a:gd name="T2" fmla="*/ 0 w 61"/>
                  <a:gd name="T3" fmla="*/ 44 h 65"/>
                  <a:gd name="T4" fmla="*/ 40 w 61"/>
                  <a:gd name="T5" fmla="*/ 64 h 65"/>
                  <a:gd name="T6" fmla="*/ 60 w 61"/>
                  <a:gd name="T7" fmla="*/ 20 h 65"/>
                  <a:gd name="T8" fmla="*/ 20 w 61"/>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5">
                    <a:moveTo>
                      <a:pt x="20" y="0"/>
                    </a:moveTo>
                    <a:lnTo>
                      <a:pt x="0" y="44"/>
                    </a:lnTo>
                    <a:lnTo>
                      <a:pt x="40" y="64"/>
                    </a:lnTo>
                    <a:lnTo>
                      <a:pt x="60" y="20"/>
                    </a:lnTo>
                    <a:lnTo>
                      <a:pt x="20"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6" name="Freeform 17">
                <a:extLst>
                  <a:ext uri="{FF2B5EF4-FFF2-40B4-BE49-F238E27FC236}">
                    <a16:creationId xmlns:a16="http://schemas.microsoft.com/office/drawing/2014/main" id="{6AB9B4D3-F93A-0B4A-93BE-423D34E5ABE3}"/>
                  </a:ext>
                </a:extLst>
              </p:cNvPr>
              <p:cNvSpPr>
                <a:spLocks/>
              </p:cNvSpPr>
              <p:nvPr/>
            </p:nvSpPr>
            <p:spPr bwMode="auto">
              <a:xfrm>
                <a:off x="500" y="541"/>
                <a:ext cx="57" cy="65"/>
              </a:xfrm>
              <a:custGeom>
                <a:avLst/>
                <a:gdLst>
                  <a:gd name="T0" fmla="*/ 18 w 57"/>
                  <a:gd name="T1" fmla="*/ 0 h 65"/>
                  <a:gd name="T2" fmla="*/ 0 w 57"/>
                  <a:gd name="T3" fmla="*/ 44 h 65"/>
                  <a:gd name="T4" fmla="*/ 38 w 57"/>
                  <a:gd name="T5" fmla="*/ 64 h 65"/>
                  <a:gd name="T6" fmla="*/ 56 w 57"/>
                  <a:gd name="T7" fmla="*/ 23 h 65"/>
                  <a:gd name="T8" fmla="*/ 18 w 57"/>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65">
                    <a:moveTo>
                      <a:pt x="18" y="0"/>
                    </a:moveTo>
                    <a:lnTo>
                      <a:pt x="0" y="44"/>
                    </a:lnTo>
                    <a:lnTo>
                      <a:pt x="38" y="64"/>
                    </a:lnTo>
                    <a:lnTo>
                      <a:pt x="56" y="23"/>
                    </a:lnTo>
                    <a:lnTo>
                      <a:pt x="18"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7" name="Freeform 18">
                <a:extLst>
                  <a:ext uri="{FF2B5EF4-FFF2-40B4-BE49-F238E27FC236}">
                    <a16:creationId xmlns:a16="http://schemas.microsoft.com/office/drawing/2014/main" id="{C9B64069-72A6-0148-96A5-AA3C27C789A0}"/>
                  </a:ext>
                </a:extLst>
              </p:cNvPr>
              <p:cNvSpPr>
                <a:spLocks/>
              </p:cNvSpPr>
              <p:nvPr/>
            </p:nvSpPr>
            <p:spPr bwMode="auto">
              <a:xfrm>
                <a:off x="2644" y="186"/>
                <a:ext cx="57" cy="102"/>
              </a:xfrm>
              <a:custGeom>
                <a:avLst/>
                <a:gdLst>
                  <a:gd name="T0" fmla="*/ 16 w 57"/>
                  <a:gd name="T1" fmla="*/ 0 h 102"/>
                  <a:gd name="T2" fmla="*/ 0 w 57"/>
                  <a:gd name="T3" fmla="*/ 101 h 102"/>
                  <a:gd name="T4" fmla="*/ 56 w 57"/>
                  <a:gd name="T5" fmla="*/ 49 h 102"/>
                  <a:gd name="T6" fmla="*/ 16 w 57"/>
                  <a:gd name="T7" fmla="*/ 0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02">
                    <a:moveTo>
                      <a:pt x="16" y="0"/>
                    </a:moveTo>
                    <a:lnTo>
                      <a:pt x="0" y="101"/>
                    </a:lnTo>
                    <a:lnTo>
                      <a:pt x="56" y="49"/>
                    </a:lnTo>
                    <a:lnTo>
                      <a:pt x="16"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8" name="Freeform 19">
                <a:extLst>
                  <a:ext uri="{FF2B5EF4-FFF2-40B4-BE49-F238E27FC236}">
                    <a16:creationId xmlns:a16="http://schemas.microsoft.com/office/drawing/2014/main" id="{66E9455E-9B78-3F49-8319-BFD0A1EADF7B}"/>
                  </a:ext>
                </a:extLst>
              </p:cNvPr>
              <p:cNvSpPr>
                <a:spLocks/>
              </p:cNvSpPr>
              <p:nvPr/>
            </p:nvSpPr>
            <p:spPr bwMode="auto">
              <a:xfrm>
                <a:off x="5673" y="2034"/>
                <a:ext cx="58" cy="102"/>
              </a:xfrm>
              <a:custGeom>
                <a:avLst/>
                <a:gdLst>
                  <a:gd name="T0" fmla="*/ 16 w 58"/>
                  <a:gd name="T1" fmla="*/ 0 h 102"/>
                  <a:gd name="T2" fmla="*/ 0 w 58"/>
                  <a:gd name="T3" fmla="*/ 101 h 102"/>
                  <a:gd name="T4" fmla="*/ 57 w 58"/>
                  <a:gd name="T5" fmla="*/ 49 h 102"/>
                  <a:gd name="T6" fmla="*/ 16 w 58"/>
                  <a:gd name="T7" fmla="*/ 0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102">
                    <a:moveTo>
                      <a:pt x="16" y="0"/>
                    </a:moveTo>
                    <a:lnTo>
                      <a:pt x="0" y="101"/>
                    </a:lnTo>
                    <a:lnTo>
                      <a:pt x="57" y="49"/>
                    </a:lnTo>
                    <a:lnTo>
                      <a:pt x="16"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49" name="Freeform 20">
                <a:extLst>
                  <a:ext uri="{FF2B5EF4-FFF2-40B4-BE49-F238E27FC236}">
                    <a16:creationId xmlns:a16="http://schemas.microsoft.com/office/drawing/2014/main" id="{A635057B-6C70-AC4F-8B4F-1D32DB8E469D}"/>
                  </a:ext>
                </a:extLst>
              </p:cNvPr>
              <p:cNvSpPr>
                <a:spLocks/>
              </p:cNvSpPr>
              <p:nvPr/>
            </p:nvSpPr>
            <p:spPr bwMode="auto">
              <a:xfrm>
                <a:off x="3478" y="3974"/>
                <a:ext cx="59" cy="104"/>
              </a:xfrm>
              <a:custGeom>
                <a:avLst/>
                <a:gdLst>
                  <a:gd name="T0" fmla="*/ 16 w 59"/>
                  <a:gd name="T1" fmla="*/ 0 h 104"/>
                  <a:gd name="T2" fmla="*/ 0 w 59"/>
                  <a:gd name="T3" fmla="*/ 103 h 104"/>
                  <a:gd name="T4" fmla="*/ 58 w 59"/>
                  <a:gd name="T5" fmla="*/ 50 h 104"/>
                  <a:gd name="T6" fmla="*/ 16 w 59"/>
                  <a:gd name="T7" fmla="*/ 0 h 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104">
                    <a:moveTo>
                      <a:pt x="16" y="0"/>
                    </a:moveTo>
                    <a:lnTo>
                      <a:pt x="0" y="103"/>
                    </a:lnTo>
                    <a:lnTo>
                      <a:pt x="58" y="50"/>
                    </a:lnTo>
                    <a:lnTo>
                      <a:pt x="16"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0" name="Freeform 21">
                <a:extLst>
                  <a:ext uri="{FF2B5EF4-FFF2-40B4-BE49-F238E27FC236}">
                    <a16:creationId xmlns:a16="http://schemas.microsoft.com/office/drawing/2014/main" id="{8BCF6D66-1228-7248-A62E-567FE13C061D}"/>
                  </a:ext>
                </a:extLst>
              </p:cNvPr>
              <p:cNvSpPr>
                <a:spLocks/>
              </p:cNvSpPr>
              <p:nvPr/>
            </p:nvSpPr>
            <p:spPr bwMode="auto">
              <a:xfrm>
                <a:off x="426" y="4149"/>
                <a:ext cx="56" cy="102"/>
              </a:xfrm>
              <a:custGeom>
                <a:avLst/>
                <a:gdLst>
                  <a:gd name="T0" fmla="*/ 14 w 56"/>
                  <a:gd name="T1" fmla="*/ 0 h 102"/>
                  <a:gd name="T2" fmla="*/ 0 w 56"/>
                  <a:gd name="T3" fmla="*/ 101 h 102"/>
                  <a:gd name="T4" fmla="*/ 55 w 56"/>
                  <a:gd name="T5" fmla="*/ 49 h 102"/>
                  <a:gd name="T6" fmla="*/ 14 w 56"/>
                  <a:gd name="T7" fmla="*/ 0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102">
                    <a:moveTo>
                      <a:pt x="14" y="0"/>
                    </a:moveTo>
                    <a:lnTo>
                      <a:pt x="0" y="101"/>
                    </a:lnTo>
                    <a:lnTo>
                      <a:pt x="55" y="49"/>
                    </a:lnTo>
                    <a:lnTo>
                      <a:pt x="14"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1" name="Freeform 22">
                <a:extLst>
                  <a:ext uri="{FF2B5EF4-FFF2-40B4-BE49-F238E27FC236}">
                    <a16:creationId xmlns:a16="http://schemas.microsoft.com/office/drawing/2014/main" id="{45A74131-25B5-8E4C-8671-1A6A7AFBBF57}"/>
                  </a:ext>
                </a:extLst>
              </p:cNvPr>
              <p:cNvSpPr>
                <a:spLocks/>
              </p:cNvSpPr>
              <p:nvPr/>
            </p:nvSpPr>
            <p:spPr bwMode="auto">
              <a:xfrm>
                <a:off x="1604" y="4043"/>
                <a:ext cx="57" cy="102"/>
              </a:xfrm>
              <a:custGeom>
                <a:avLst/>
                <a:gdLst>
                  <a:gd name="T0" fmla="*/ 16 w 57"/>
                  <a:gd name="T1" fmla="*/ 101 h 102"/>
                  <a:gd name="T2" fmla="*/ 0 w 57"/>
                  <a:gd name="T3" fmla="*/ 0 h 102"/>
                  <a:gd name="T4" fmla="*/ 56 w 57"/>
                  <a:gd name="T5" fmla="*/ 51 h 102"/>
                  <a:gd name="T6" fmla="*/ 16 w 57"/>
                  <a:gd name="T7" fmla="*/ 101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102">
                    <a:moveTo>
                      <a:pt x="16" y="101"/>
                    </a:moveTo>
                    <a:lnTo>
                      <a:pt x="0" y="0"/>
                    </a:lnTo>
                    <a:lnTo>
                      <a:pt x="56" y="51"/>
                    </a:lnTo>
                    <a:lnTo>
                      <a:pt x="16" y="101"/>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2" name="Freeform 23">
                <a:extLst>
                  <a:ext uri="{FF2B5EF4-FFF2-40B4-BE49-F238E27FC236}">
                    <a16:creationId xmlns:a16="http://schemas.microsoft.com/office/drawing/2014/main" id="{7197DBC7-9F4D-F145-A372-C26D776319E5}"/>
                  </a:ext>
                </a:extLst>
              </p:cNvPr>
              <p:cNvSpPr>
                <a:spLocks/>
              </p:cNvSpPr>
              <p:nvPr/>
            </p:nvSpPr>
            <p:spPr bwMode="auto">
              <a:xfrm>
                <a:off x="5453" y="1573"/>
                <a:ext cx="46" cy="88"/>
              </a:xfrm>
              <a:custGeom>
                <a:avLst/>
                <a:gdLst>
                  <a:gd name="T0" fmla="*/ 27 w 46"/>
                  <a:gd name="T1" fmla="*/ 87 h 88"/>
                  <a:gd name="T2" fmla="*/ 45 w 46"/>
                  <a:gd name="T3" fmla="*/ 46 h 88"/>
                  <a:gd name="T4" fmla="*/ 18 w 46"/>
                  <a:gd name="T5" fmla="*/ 0 h 88"/>
                  <a:gd name="T6" fmla="*/ 0 w 46"/>
                  <a:gd name="T7" fmla="*/ 49 h 88"/>
                  <a:gd name="T8" fmla="*/ 27 w 46"/>
                  <a:gd name="T9" fmla="*/ 87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88">
                    <a:moveTo>
                      <a:pt x="27" y="87"/>
                    </a:moveTo>
                    <a:lnTo>
                      <a:pt x="45" y="46"/>
                    </a:lnTo>
                    <a:lnTo>
                      <a:pt x="18" y="0"/>
                    </a:lnTo>
                    <a:lnTo>
                      <a:pt x="0" y="49"/>
                    </a:lnTo>
                    <a:lnTo>
                      <a:pt x="27" y="87"/>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3" name="Freeform 24">
                <a:extLst>
                  <a:ext uri="{FF2B5EF4-FFF2-40B4-BE49-F238E27FC236}">
                    <a16:creationId xmlns:a16="http://schemas.microsoft.com/office/drawing/2014/main" id="{C97C33A6-C2C7-D749-BE45-3FD79190FA3F}"/>
                  </a:ext>
                </a:extLst>
              </p:cNvPr>
              <p:cNvSpPr>
                <a:spLocks/>
              </p:cNvSpPr>
              <p:nvPr/>
            </p:nvSpPr>
            <p:spPr bwMode="auto">
              <a:xfrm>
                <a:off x="5571" y="3729"/>
                <a:ext cx="47" cy="85"/>
              </a:xfrm>
              <a:custGeom>
                <a:avLst/>
                <a:gdLst>
                  <a:gd name="T0" fmla="*/ 19 w 47"/>
                  <a:gd name="T1" fmla="*/ 84 h 85"/>
                  <a:gd name="T2" fmla="*/ 0 w 47"/>
                  <a:gd name="T3" fmla="*/ 45 h 85"/>
                  <a:gd name="T4" fmla="*/ 27 w 47"/>
                  <a:gd name="T5" fmla="*/ 0 h 85"/>
                  <a:gd name="T6" fmla="*/ 46 w 47"/>
                  <a:gd name="T7" fmla="*/ 45 h 85"/>
                  <a:gd name="T8" fmla="*/ 19 w 47"/>
                  <a:gd name="T9" fmla="*/ 84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85">
                    <a:moveTo>
                      <a:pt x="19" y="84"/>
                    </a:moveTo>
                    <a:lnTo>
                      <a:pt x="0" y="45"/>
                    </a:lnTo>
                    <a:lnTo>
                      <a:pt x="27" y="0"/>
                    </a:lnTo>
                    <a:lnTo>
                      <a:pt x="46" y="45"/>
                    </a:lnTo>
                    <a:lnTo>
                      <a:pt x="19" y="84"/>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4" name="Freeform 25">
                <a:extLst>
                  <a:ext uri="{FF2B5EF4-FFF2-40B4-BE49-F238E27FC236}">
                    <a16:creationId xmlns:a16="http://schemas.microsoft.com/office/drawing/2014/main" id="{802138A4-B68C-D64B-80D4-3F8AFBC7AE84}"/>
                  </a:ext>
                </a:extLst>
              </p:cNvPr>
              <p:cNvSpPr>
                <a:spLocks/>
              </p:cNvSpPr>
              <p:nvPr/>
            </p:nvSpPr>
            <p:spPr bwMode="auto">
              <a:xfrm>
                <a:off x="5394" y="746"/>
                <a:ext cx="45" cy="86"/>
              </a:xfrm>
              <a:custGeom>
                <a:avLst/>
                <a:gdLst>
                  <a:gd name="T0" fmla="*/ 18 w 45"/>
                  <a:gd name="T1" fmla="*/ 85 h 86"/>
                  <a:gd name="T2" fmla="*/ 0 w 45"/>
                  <a:gd name="T3" fmla="*/ 45 h 86"/>
                  <a:gd name="T4" fmla="*/ 26 w 45"/>
                  <a:gd name="T5" fmla="*/ 0 h 86"/>
                  <a:gd name="T6" fmla="*/ 44 w 45"/>
                  <a:gd name="T7" fmla="*/ 49 h 86"/>
                  <a:gd name="T8" fmla="*/ 18 w 45"/>
                  <a:gd name="T9" fmla="*/ 8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86">
                    <a:moveTo>
                      <a:pt x="18" y="85"/>
                    </a:moveTo>
                    <a:lnTo>
                      <a:pt x="0" y="45"/>
                    </a:lnTo>
                    <a:lnTo>
                      <a:pt x="26" y="0"/>
                    </a:lnTo>
                    <a:lnTo>
                      <a:pt x="44" y="49"/>
                    </a:lnTo>
                    <a:lnTo>
                      <a:pt x="18" y="85"/>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5" name="Freeform 26">
                <a:extLst>
                  <a:ext uri="{FF2B5EF4-FFF2-40B4-BE49-F238E27FC236}">
                    <a16:creationId xmlns:a16="http://schemas.microsoft.com/office/drawing/2014/main" id="{78D3AB87-BD95-654C-8BCA-C563BF9463B2}"/>
                  </a:ext>
                </a:extLst>
              </p:cNvPr>
              <p:cNvSpPr>
                <a:spLocks/>
              </p:cNvSpPr>
              <p:nvPr/>
            </p:nvSpPr>
            <p:spPr bwMode="auto">
              <a:xfrm>
                <a:off x="5394" y="746"/>
                <a:ext cx="45" cy="86"/>
              </a:xfrm>
              <a:custGeom>
                <a:avLst/>
                <a:gdLst>
                  <a:gd name="T0" fmla="*/ 18 w 45"/>
                  <a:gd name="T1" fmla="*/ 85 h 86"/>
                  <a:gd name="T2" fmla="*/ 0 w 45"/>
                  <a:gd name="T3" fmla="*/ 45 h 86"/>
                  <a:gd name="T4" fmla="*/ 26 w 45"/>
                  <a:gd name="T5" fmla="*/ 0 h 86"/>
                  <a:gd name="T6" fmla="*/ 44 w 45"/>
                  <a:gd name="T7" fmla="*/ 49 h 86"/>
                  <a:gd name="T8" fmla="*/ 18 w 45"/>
                  <a:gd name="T9" fmla="*/ 85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86">
                    <a:moveTo>
                      <a:pt x="18" y="85"/>
                    </a:moveTo>
                    <a:lnTo>
                      <a:pt x="0" y="45"/>
                    </a:lnTo>
                    <a:lnTo>
                      <a:pt x="26" y="0"/>
                    </a:lnTo>
                    <a:lnTo>
                      <a:pt x="44" y="49"/>
                    </a:lnTo>
                    <a:lnTo>
                      <a:pt x="18" y="85"/>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6" name="Freeform 27">
                <a:extLst>
                  <a:ext uri="{FF2B5EF4-FFF2-40B4-BE49-F238E27FC236}">
                    <a16:creationId xmlns:a16="http://schemas.microsoft.com/office/drawing/2014/main" id="{8E2551AB-4D39-7141-94A3-E243FA937AAC}"/>
                  </a:ext>
                </a:extLst>
              </p:cNvPr>
              <p:cNvSpPr>
                <a:spLocks/>
              </p:cNvSpPr>
              <p:nvPr/>
            </p:nvSpPr>
            <p:spPr bwMode="auto">
              <a:xfrm>
                <a:off x="4854" y="237"/>
                <a:ext cx="159" cy="72"/>
              </a:xfrm>
              <a:custGeom>
                <a:avLst/>
                <a:gdLst>
                  <a:gd name="T0" fmla="*/ 152 w 159"/>
                  <a:gd name="T1" fmla="*/ 27 h 72"/>
                  <a:gd name="T2" fmla="*/ 143 w 159"/>
                  <a:gd name="T3" fmla="*/ 24 h 72"/>
                  <a:gd name="T4" fmla="*/ 130 w 159"/>
                  <a:gd name="T5" fmla="*/ 24 h 72"/>
                  <a:gd name="T6" fmla="*/ 122 w 159"/>
                  <a:gd name="T7" fmla="*/ 27 h 72"/>
                  <a:gd name="T8" fmla="*/ 115 w 159"/>
                  <a:gd name="T9" fmla="*/ 36 h 72"/>
                  <a:gd name="T10" fmla="*/ 109 w 159"/>
                  <a:gd name="T11" fmla="*/ 44 h 72"/>
                  <a:gd name="T12" fmla="*/ 97 w 159"/>
                  <a:gd name="T13" fmla="*/ 59 h 72"/>
                  <a:gd name="T14" fmla="*/ 89 w 159"/>
                  <a:gd name="T15" fmla="*/ 68 h 72"/>
                  <a:gd name="T16" fmla="*/ 73 w 159"/>
                  <a:gd name="T17" fmla="*/ 71 h 72"/>
                  <a:gd name="T18" fmla="*/ 61 w 159"/>
                  <a:gd name="T19" fmla="*/ 68 h 72"/>
                  <a:gd name="T20" fmla="*/ 51 w 159"/>
                  <a:gd name="T21" fmla="*/ 62 h 72"/>
                  <a:gd name="T22" fmla="*/ 39 w 159"/>
                  <a:gd name="T23" fmla="*/ 56 h 72"/>
                  <a:gd name="T24" fmla="*/ 28 w 159"/>
                  <a:gd name="T25" fmla="*/ 53 h 72"/>
                  <a:gd name="T26" fmla="*/ 15 w 159"/>
                  <a:gd name="T27" fmla="*/ 53 h 72"/>
                  <a:gd name="T28" fmla="*/ 6 w 159"/>
                  <a:gd name="T29" fmla="*/ 56 h 72"/>
                  <a:gd name="T30" fmla="*/ 3 w 159"/>
                  <a:gd name="T31" fmla="*/ 51 h 72"/>
                  <a:gd name="T32" fmla="*/ 9 w 159"/>
                  <a:gd name="T33" fmla="*/ 47 h 72"/>
                  <a:gd name="T34" fmla="*/ 21 w 159"/>
                  <a:gd name="T35" fmla="*/ 44 h 72"/>
                  <a:gd name="T36" fmla="*/ 30 w 159"/>
                  <a:gd name="T37" fmla="*/ 44 h 72"/>
                  <a:gd name="T38" fmla="*/ 43 w 159"/>
                  <a:gd name="T39" fmla="*/ 53 h 72"/>
                  <a:gd name="T40" fmla="*/ 54 w 159"/>
                  <a:gd name="T41" fmla="*/ 56 h 72"/>
                  <a:gd name="T42" fmla="*/ 67 w 159"/>
                  <a:gd name="T43" fmla="*/ 59 h 72"/>
                  <a:gd name="T44" fmla="*/ 79 w 159"/>
                  <a:gd name="T45" fmla="*/ 59 h 72"/>
                  <a:gd name="T46" fmla="*/ 89 w 159"/>
                  <a:gd name="T47" fmla="*/ 56 h 72"/>
                  <a:gd name="T48" fmla="*/ 97 w 159"/>
                  <a:gd name="T49" fmla="*/ 51 h 72"/>
                  <a:gd name="T50" fmla="*/ 107 w 159"/>
                  <a:gd name="T51" fmla="*/ 39 h 72"/>
                  <a:gd name="T52" fmla="*/ 115 w 159"/>
                  <a:gd name="T53" fmla="*/ 21 h 72"/>
                  <a:gd name="T54" fmla="*/ 122 w 159"/>
                  <a:gd name="T55" fmla="*/ 6 h 72"/>
                  <a:gd name="T56" fmla="*/ 130 w 159"/>
                  <a:gd name="T57" fmla="*/ 0 h 72"/>
                  <a:gd name="T58" fmla="*/ 137 w 159"/>
                  <a:gd name="T59" fmla="*/ 0 h 72"/>
                  <a:gd name="T60" fmla="*/ 146 w 159"/>
                  <a:gd name="T61" fmla="*/ 3 h 72"/>
                  <a:gd name="T62" fmla="*/ 158 w 159"/>
                  <a:gd name="T63" fmla="*/ 30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9" h="72">
                    <a:moveTo>
                      <a:pt x="158" y="30"/>
                    </a:moveTo>
                    <a:lnTo>
                      <a:pt x="152" y="27"/>
                    </a:lnTo>
                    <a:lnTo>
                      <a:pt x="146" y="24"/>
                    </a:lnTo>
                    <a:lnTo>
                      <a:pt x="143" y="24"/>
                    </a:lnTo>
                    <a:lnTo>
                      <a:pt x="137" y="24"/>
                    </a:lnTo>
                    <a:lnTo>
                      <a:pt x="130" y="24"/>
                    </a:lnTo>
                    <a:lnTo>
                      <a:pt x="125" y="27"/>
                    </a:lnTo>
                    <a:lnTo>
                      <a:pt x="122" y="27"/>
                    </a:lnTo>
                    <a:lnTo>
                      <a:pt x="119" y="30"/>
                    </a:lnTo>
                    <a:lnTo>
                      <a:pt x="115" y="36"/>
                    </a:lnTo>
                    <a:lnTo>
                      <a:pt x="109" y="41"/>
                    </a:lnTo>
                    <a:lnTo>
                      <a:pt x="109" y="44"/>
                    </a:lnTo>
                    <a:lnTo>
                      <a:pt x="104" y="53"/>
                    </a:lnTo>
                    <a:lnTo>
                      <a:pt x="97" y="59"/>
                    </a:lnTo>
                    <a:lnTo>
                      <a:pt x="94" y="65"/>
                    </a:lnTo>
                    <a:lnTo>
                      <a:pt x="89" y="68"/>
                    </a:lnTo>
                    <a:lnTo>
                      <a:pt x="79" y="71"/>
                    </a:lnTo>
                    <a:lnTo>
                      <a:pt x="73" y="71"/>
                    </a:lnTo>
                    <a:lnTo>
                      <a:pt x="67" y="71"/>
                    </a:lnTo>
                    <a:lnTo>
                      <a:pt x="61" y="68"/>
                    </a:lnTo>
                    <a:lnTo>
                      <a:pt x="54" y="65"/>
                    </a:lnTo>
                    <a:lnTo>
                      <a:pt x="51" y="62"/>
                    </a:lnTo>
                    <a:lnTo>
                      <a:pt x="46" y="59"/>
                    </a:lnTo>
                    <a:lnTo>
                      <a:pt x="39" y="56"/>
                    </a:lnTo>
                    <a:lnTo>
                      <a:pt x="33" y="53"/>
                    </a:lnTo>
                    <a:lnTo>
                      <a:pt x="28" y="53"/>
                    </a:lnTo>
                    <a:lnTo>
                      <a:pt x="21" y="51"/>
                    </a:lnTo>
                    <a:lnTo>
                      <a:pt x="15" y="53"/>
                    </a:lnTo>
                    <a:lnTo>
                      <a:pt x="9" y="53"/>
                    </a:lnTo>
                    <a:lnTo>
                      <a:pt x="6" y="56"/>
                    </a:lnTo>
                    <a:lnTo>
                      <a:pt x="0" y="59"/>
                    </a:lnTo>
                    <a:lnTo>
                      <a:pt x="3" y="51"/>
                    </a:lnTo>
                    <a:lnTo>
                      <a:pt x="6" y="47"/>
                    </a:lnTo>
                    <a:lnTo>
                      <a:pt x="9" y="47"/>
                    </a:lnTo>
                    <a:lnTo>
                      <a:pt x="15" y="44"/>
                    </a:lnTo>
                    <a:lnTo>
                      <a:pt x="21" y="44"/>
                    </a:lnTo>
                    <a:lnTo>
                      <a:pt x="24" y="44"/>
                    </a:lnTo>
                    <a:lnTo>
                      <a:pt x="30" y="44"/>
                    </a:lnTo>
                    <a:lnTo>
                      <a:pt x="33" y="47"/>
                    </a:lnTo>
                    <a:lnTo>
                      <a:pt x="43" y="53"/>
                    </a:lnTo>
                    <a:lnTo>
                      <a:pt x="49" y="56"/>
                    </a:lnTo>
                    <a:lnTo>
                      <a:pt x="54" y="56"/>
                    </a:lnTo>
                    <a:lnTo>
                      <a:pt x="58" y="59"/>
                    </a:lnTo>
                    <a:lnTo>
                      <a:pt x="67" y="59"/>
                    </a:lnTo>
                    <a:lnTo>
                      <a:pt x="76" y="59"/>
                    </a:lnTo>
                    <a:lnTo>
                      <a:pt x="79" y="59"/>
                    </a:lnTo>
                    <a:lnTo>
                      <a:pt x="85" y="59"/>
                    </a:lnTo>
                    <a:lnTo>
                      <a:pt x="89" y="56"/>
                    </a:lnTo>
                    <a:lnTo>
                      <a:pt x="94" y="53"/>
                    </a:lnTo>
                    <a:lnTo>
                      <a:pt x="97" y="51"/>
                    </a:lnTo>
                    <a:lnTo>
                      <a:pt x="100" y="47"/>
                    </a:lnTo>
                    <a:lnTo>
                      <a:pt x="107" y="39"/>
                    </a:lnTo>
                    <a:lnTo>
                      <a:pt x="109" y="32"/>
                    </a:lnTo>
                    <a:lnTo>
                      <a:pt x="115" y="21"/>
                    </a:lnTo>
                    <a:lnTo>
                      <a:pt x="122" y="12"/>
                    </a:lnTo>
                    <a:lnTo>
                      <a:pt x="122" y="6"/>
                    </a:lnTo>
                    <a:lnTo>
                      <a:pt x="128" y="3"/>
                    </a:lnTo>
                    <a:lnTo>
                      <a:pt x="130" y="0"/>
                    </a:lnTo>
                    <a:lnTo>
                      <a:pt x="134" y="0"/>
                    </a:lnTo>
                    <a:lnTo>
                      <a:pt x="137" y="0"/>
                    </a:lnTo>
                    <a:lnTo>
                      <a:pt x="143" y="0"/>
                    </a:lnTo>
                    <a:lnTo>
                      <a:pt x="146" y="3"/>
                    </a:lnTo>
                    <a:lnTo>
                      <a:pt x="152" y="6"/>
                    </a:lnTo>
                    <a:lnTo>
                      <a:pt x="158" y="3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7" name="Freeform 28">
                <a:extLst>
                  <a:ext uri="{FF2B5EF4-FFF2-40B4-BE49-F238E27FC236}">
                    <a16:creationId xmlns:a16="http://schemas.microsoft.com/office/drawing/2014/main" id="{FA961E22-8493-7942-A443-0326637AABA3}"/>
                  </a:ext>
                </a:extLst>
              </p:cNvPr>
              <p:cNvSpPr>
                <a:spLocks/>
              </p:cNvSpPr>
              <p:nvPr/>
            </p:nvSpPr>
            <p:spPr bwMode="auto">
              <a:xfrm>
                <a:off x="5357" y="3223"/>
                <a:ext cx="154" cy="73"/>
              </a:xfrm>
              <a:custGeom>
                <a:avLst/>
                <a:gdLst>
                  <a:gd name="T0" fmla="*/ 147 w 154"/>
                  <a:gd name="T1" fmla="*/ 27 h 73"/>
                  <a:gd name="T2" fmla="*/ 138 w 154"/>
                  <a:gd name="T3" fmla="*/ 24 h 73"/>
                  <a:gd name="T4" fmla="*/ 127 w 154"/>
                  <a:gd name="T5" fmla="*/ 24 h 73"/>
                  <a:gd name="T6" fmla="*/ 117 w 154"/>
                  <a:gd name="T7" fmla="*/ 27 h 73"/>
                  <a:gd name="T8" fmla="*/ 112 w 154"/>
                  <a:gd name="T9" fmla="*/ 36 h 73"/>
                  <a:gd name="T10" fmla="*/ 105 w 154"/>
                  <a:gd name="T11" fmla="*/ 48 h 73"/>
                  <a:gd name="T12" fmla="*/ 97 w 154"/>
                  <a:gd name="T13" fmla="*/ 60 h 73"/>
                  <a:gd name="T14" fmla="*/ 84 w 154"/>
                  <a:gd name="T15" fmla="*/ 69 h 73"/>
                  <a:gd name="T16" fmla="*/ 69 w 154"/>
                  <a:gd name="T17" fmla="*/ 72 h 73"/>
                  <a:gd name="T18" fmla="*/ 57 w 154"/>
                  <a:gd name="T19" fmla="*/ 69 h 73"/>
                  <a:gd name="T20" fmla="*/ 49 w 154"/>
                  <a:gd name="T21" fmla="*/ 63 h 73"/>
                  <a:gd name="T22" fmla="*/ 37 w 154"/>
                  <a:gd name="T23" fmla="*/ 57 h 73"/>
                  <a:gd name="T24" fmla="*/ 24 w 154"/>
                  <a:gd name="T25" fmla="*/ 54 h 73"/>
                  <a:gd name="T26" fmla="*/ 12 w 154"/>
                  <a:gd name="T27" fmla="*/ 54 h 73"/>
                  <a:gd name="T28" fmla="*/ 4 w 154"/>
                  <a:gd name="T29" fmla="*/ 57 h 73"/>
                  <a:gd name="T30" fmla="*/ 0 w 154"/>
                  <a:gd name="T31" fmla="*/ 54 h 73"/>
                  <a:gd name="T32" fmla="*/ 7 w 154"/>
                  <a:gd name="T33" fmla="*/ 48 h 73"/>
                  <a:gd name="T34" fmla="*/ 19 w 154"/>
                  <a:gd name="T35" fmla="*/ 45 h 73"/>
                  <a:gd name="T36" fmla="*/ 27 w 154"/>
                  <a:gd name="T37" fmla="*/ 48 h 73"/>
                  <a:gd name="T38" fmla="*/ 39 w 154"/>
                  <a:gd name="T39" fmla="*/ 54 h 73"/>
                  <a:gd name="T40" fmla="*/ 52 w 154"/>
                  <a:gd name="T41" fmla="*/ 60 h 73"/>
                  <a:gd name="T42" fmla="*/ 64 w 154"/>
                  <a:gd name="T43" fmla="*/ 60 h 73"/>
                  <a:gd name="T44" fmla="*/ 75 w 154"/>
                  <a:gd name="T45" fmla="*/ 60 h 73"/>
                  <a:gd name="T46" fmla="*/ 84 w 154"/>
                  <a:gd name="T47" fmla="*/ 57 h 73"/>
                  <a:gd name="T48" fmla="*/ 93 w 154"/>
                  <a:gd name="T49" fmla="*/ 51 h 73"/>
                  <a:gd name="T50" fmla="*/ 102 w 154"/>
                  <a:gd name="T51" fmla="*/ 39 h 73"/>
                  <a:gd name="T52" fmla="*/ 112 w 154"/>
                  <a:gd name="T53" fmla="*/ 22 h 73"/>
                  <a:gd name="T54" fmla="*/ 120 w 154"/>
                  <a:gd name="T55" fmla="*/ 7 h 73"/>
                  <a:gd name="T56" fmla="*/ 127 w 154"/>
                  <a:gd name="T57" fmla="*/ 0 h 73"/>
                  <a:gd name="T58" fmla="*/ 135 w 154"/>
                  <a:gd name="T59" fmla="*/ 0 h 73"/>
                  <a:gd name="T60" fmla="*/ 145 w 154"/>
                  <a:gd name="T61" fmla="*/ 3 h 73"/>
                  <a:gd name="T62" fmla="*/ 153 w 154"/>
                  <a:gd name="T63" fmla="*/ 30 h 7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4" h="73">
                    <a:moveTo>
                      <a:pt x="153" y="30"/>
                    </a:moveTo>
                    <a:lnTo>
                      <a:pt x="147" y="27"/>
                    </a:lnTo>
                    <a:lnTo>
                      <a:pt x="142" y="24"/>
                    </a:lnTo>
                    <a:lnTo>
                      <a:pt x="138" y="24"/>
                    </a:lnTo>
                    <a:lnTo>
                      <a:pt x="132" y="24"/>
                    </a:lnTo>
                    <a:lnTo>
                      <a:pt x="127" y="24"/>
                    </a:lnTo>
                    <a:lnTo>
                      <a:pt x="123" y="27"/>
                    </a:lnTo>
                    <a:lnTo>
                      <a:pt x="117" y="27"/>
                    </a:lnTo>
                    <a:lnTo>
                      <a:pt x="115" y="30"/>
                    </a:lnTo>
                    <a:lnTo>
                      <a:pt x="112" y="36"/>
                    </a:lnTo>
                    <a:lnTo>
                      <a:pt x="105" y="42"/>
                    </a:lnTo>
                    <a:lnTo>
                      <a:pt x="105" y="48"/>
                    </a:lnTo>
                    <a:lnTo>
                      <a:pt x="99" y="54"/>
                    </a:lnTo>
                    <a:lnTo>
                      <a:pt x="97" y="60"/>
                    </a:lnTo>
                    <a:lnTo>
                      <a:pt x="90" y="66"/>
                    </a:lnTo>
                    <a:lnTo>
                      <a:pt x="84" y="69"/>
                    </a:lnTo>
                    <a:lnTo>
                      <a:pt x="75" y="72"/>
                    </a:lnTo>
                    <a:lnTo>
                      <a:pt x="69" y="72"/>
                    </a:lnTo>
                    <a:lnTo>
                      <a:pt x="64" y="72"/>
                    </a:lnTo>
                    <a:lnTo>
                      <a:pt x="57" y="69"/>
                    </a:lnTo>
                    <a:lnTo>
                      <a:pt x="52" y="66"/>
                    </a:lnTo>
                    <a:lnTo>
                      <a:pt x="49" y="63"/>
                    </a:lnTo>
                    <a:lnTo>
                      <a:pt x="42" y="60"/>
                    </a:lnTo>
                    <a:lnTo>
                      <a:pt x="37" y="57"/>
                    </a:lnTo>
                    <a:lnTo>
                      <a:pt x="30" y="54"/>
                    </a:lnTo>
                    <a:lnTo>
                      <a:pt x="24" y="54"/>
                    </a:lnTo>
                    <a:lnTo>
                      <a:pt x="19" y="51"/>
                    </a:lnTo>
                    <a:lnTo>
                      <a:pt x="12" y="54"/>
                    </a:lnTo>
                    <a:lnTo>
                      <a:pt x="7" y="54"/>
                    </a:lnTo>
                    <a:lnTo>
                      <a:pt x="4" y="57"/>
                    </a:lnTo>
                    <a:lnTo>
                      <a:pt x="0" y="60"/>
                    </a:lnTo>
                    <a:lnTo>
                      <a:pt x="0" y="54"/>
                    </a:lnTo>
                    <a:lnTo>
                      <a:pt x="4" y="51"/>
                    </a:lnTo>
                    <a:lnTo>
                      <a:pt x="7" y="48"/>
                    </a:lnTo>
                    <a:lnTo>
                      <a:pt x="12" y="45"/>
                    </a:lnTo>
                    <a:lnTo>
                      <a:pt x="19" y="45"/>
                    </a:lnTo>
                    <a:lnTo>
                      <a:pt x="22" y="45"/>
                    </a:lnTo>
                    <a:lnTo>
                      <a:pt x="27" y="48"/>
                    </a:lnTo>
                    <a:lnTo>
                      <a:pt x="30" y="48"/>
                    </a:lnTo>
                    <a:lnTo>
                      <a:pt x="39" y="54"/>
                    </a:lnTo>
                    <a:lnTo>
                      <a:pt x="49" y="57"/>
                    </a:lnTo>
                    <a:lnTo>
                      <a:pt x="52" y="60"/>
                    </a:lnTo>
                    <a:lnTo>
                      <a:pt x="57" y="60"/>
                    </a:lnTo>
                    <a:lnTo>
                      <a:pt x="64" y="60"/>
                    </a:lnTo>
                    <a:lnTo>
                      <a:pt x="72" y="60"/>
                    </a:lnTo>
                    <a:lnTo>
                      <a:pt x="75" y="60"/>
                    </a:lnTo>
                    <a:lnTo>
                      <a:pt x="82" y="60"/>
                    </a:lnTo>
                    <a:lnTo>
                      <a:pt x="84" y="57"/>
                    </a:lnTo>
                    <a:lnTo>
                      <a:pt x="90" y="54"/>
                    </a:lnTo>
                    <a:lnTo>
                      <a:pt x="93" y="51"/>
                    </a:lnTo>
                    <a:lnTo>
                      <a:pt x="97" y="48"/>
                    </a:lnTo>
                    <a:lnTo>
                      <a:pt x="102" y="39"/>
                    </a:lnTo>
                    <a:lnTo>
                      <a:pt x="108" y="33"/>
                    </a:lnTo>
                    <a:lnTo>
                      <a:pt x="112" y="22"/>
                    </a:lnTo>
                    <a:lnTo>
                      <a:pt x="117" y="12"/>
                    </a:lnTo>
                    <a:lnTo>
                      <a:pt x="120" y="7"/>
                    </a:lnTo>
                    <a:lnTo>
                      <a:pt x="123" y="3"/>
                    </a:lnTo>
                    <a:lnTo>
                      <a:pt x="127" y="0"/>
                    </a:lnTo>
                    <a:lnTo>
                      <a:pt x="132" y="0"/>
                    </a:lnTo>
                    <a:lnTo>
                      <a:pt x="135" y="0"/>
                    </a:lnTo>
                    <a:lnTo>
                      <a:pt x="138" y="0"/>
                    </a:lnTo>
                    <a:lnTo>
                      <a:pt x="145" y="3"/>
                    </a:lnTo>
                    <a:lnTo>
                      <a:pt x="147" y="7"/>
                    </a:lnTo>
                    <a:lnTo>
                      <a:pt x="153" y="3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8" name="Freeform 29">
                <a:extLst>
                  <a:ext uri="{FF2B5EF4-FFF2-40B4-BE49-F238E27FC236}">
                    <a16:creationId xmlns:a16="http://schemas.microsoft.com/office/drawing/2014/main" id="{2FB49617-E8B6-9840-AA39-0E05D3B54B8A}"/>
                  </a:ext>
                </a:extLst>
              </p:cNvPr>
              <p:cNvSpPr>
                <a:spLocks/>
              </p:cNvSpPr>
              <p:nvPr/>
            </p:nvSpPr>
            <p:spPr bwMode="auto">
              <a:xfrm>
                <a:off x="224" y="1995"/>
                <a:ext cx="157" cy="74"/>
              </a:xfrm>
              <a:custGeom>
                <a:avLst/>
                <a:gdLst>
                  <a:gd name="T0" fmla="*/ 149 w 157"/>
                  <a:gd name="T1" fmla="*/ 27 h 74"/>
                  <a:gd name="T2" fmla="*/ 141 w 157"/>
                  <a:gd name="T3" fmla="*/ 25 h 74"/>
                  <a:gd name="T4" fmla="*/ 129 w 157"/>
                  <a:gd name="T5" fmla="*/ 25 h 74"/>
                  <a:gd name="T6" fmla="*/ 120 w 157"/>
                  <a:gd name="T7" fmla="*/ 27 h 74"/>
                  <a:gd name="T8" fmla="*/ 114 w 157"/>
                  <a:gd name="T9" fmla="*/ 36 h 74"/>
                  <a:gd name="T10" fmla="*/ 105 w 157"/>
                  <a:gd name="T11" fmla="*/ 48 h 74"/>
                  <a:gd name="T12" fmla="*/ 99 w 157"/>
                  <a:gd name="T13" fmla="*/ 61 h 74"/>
                  <a:gd name="T14" fmla="*/ 84 w 157"/>
                  <a:gd name="T15" fmla="*/ 70 h 74"/>
                  <a:gd name="T16" fmla="*/ 72 w 157"/>
                  <a:gd name="T17" fmla="*/ 73 h 74"/>
                  <a:gd name="T18" fmla="*/ 60 w 157"/>
                  <a:gd name="T19" fmla="*/ 70 h 74"/>
                  <a:gd name="T20" fmla="*/ 51 w 157"/>
                  <a:gd name="T21" fmla="*/ 64 h 74"/>
                  <a:gd name="T22" fmla="*/ 39 w 157"/>
                  <a:gd name="T23" fmla="*/ 58 h 74"/>
                  <a:gd name="T24" fmla="*/ 27 w 157"/>
                  <a:gd name="T25" fmla="*/ 51 h 74"/>
                  <a:gd name="T26" fmla="*/ 15 w 157"/>
                  <a:gd name="T27" fmla="*/ 51 h 74"/>
                  <a:gd name="T28" fmla="*/ 7 w 157"/>
                  <a:gd name="T29" fmla="*/ 58 h 74"/>
                  <a:gd name="T30" fmla="*/ 3 w 157"/>
                  <a:gd name="T31" fmla="*/ 51 h 74"/>
                  <a:gd name="T32" fmla="*/ 9 w 157"/>
                  <a:gd name="T33" fmla="*/ 48 h 74"/>
                  <a:gd name="T34" fmla="*/ 21 w 157"/>
                  <a:gd name="T35" fmla="*/ 46 h 74"/>
                  <a:gd name="T36" fmla="*/ 30 w 157"/>
                  <a:gd name="T37" fmla="*/ 46 h 74"/>
                  <a:gd name="T38" fmla="*/ 42 w 157"/>
                  <a:gd name="T39" fmla="*/ 51 h 74"/>
                  <a:gd name="T40" fmla="*/ 54 w 157"/>
                  <a:gd name="T41" fmla="*/ 58 h 74"/>
                  <a:gd name="T42" fmla="*/ 66 w 157"/>
                  <a:gd name="T43" fmla="*/ 61 h 74"/>
                  <a:gd name="T44" fmla="*/ 78 w 157"/>
                  <a:gd name="T45" fmla="*/ 61 h 74"/>
                  <a:gd name="T46" fmla="*/ 87 w 157"/>
                  <a:gd name="T47" fmla="*/ 58 h 74"/>
                  <a:gd name="T48" fmla="*/ 96 w 157"/>
                  <a:gd name="T49" fmla="*/ 51 h 74"/>
                  <a:gd name="T50" fmla="*/ 105 w 157"/>
                  <a:gd name="T51" fmla="*/ 40 h 74"/>
                  <a:gd name="T52" fmla="*/ 114 w 157"/>
                  <a:gd name="T53" fmla="*/ 21 h 74"/>
                  <a:gd name="T54" fmla="*/ 120 w 157"/>
                  <a:gd name="T55" fmla="*/ 6 h 74"/>
                  <a:gd name="T56" fmla="*/ 129 w 157"/>
                  <a:gd name="T57" fmla="*/ 0 h 74"/>
                  <a:gd name="T58" fmla="*/ 135 w 157"/>
                  <a:gd name="T59" fmla="*/ 0 h 74"/>
                  <a:gd name="T60" fmla="*/ 144 w 157"/>
                  <a:gd name="T61" fmla="*/ 3 h 74"/>
                  <a:gd name="T62" fmla="*/ 156 w 157"/>
                  <a:gd name="T63" fmla="*/ 30 h 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7" h="74">
                    <a:moveTo>
                      <a:pt x="156" y="30"/>
                    </a:moveTo>
                    <a:lnTo>
                      <a:pt x="149" y="27"/>
                    </a:lnTo>
                    <a:lnTo>
                      <a:pt x="144" y="25"/>
                    </a:lnTo>
                    <a:lnTo>
                      <a:pt x="141" y="25"/>
                    </a:lnTo>
                    <a:lnTo>
                      <a:pt x="135" y="25"/>
                    </a:lnTo>
                    <a:lnTo>
                      <a:pt x="129" y="25"/>
                    </a:lnTo>
                    <a:lnTo>
                      <a:pt x="122" y="27"/>
                    </a:lnTo>
                    <a:lnTo>
                      <a:pt x="120" y="27"/>
                    </a:lnTo>
                    <a:lnTo>
                      <a:pt x="117" y="30"/>
                    </a:lnTo>
                    <a:lnTo>
                      <a:pt x="114" y="36"/>
                    </a:lnTo>
                    <a:lnTo>
                      <a:pt x="107" y="43"/>
                    </a:lnTo>
                    <a:lnTo>
                      <a:pt x="105" y="48"/>
                    </a:lnTo>
                    <a:lnTo>
                      <a:pt x="102" y="55"/>
                    </a:lnTo>
                    <a:lnTo>
                      <a:pt x="99" y="61"/>
                    </a:lnTo>
                    <a:lnTo>
                      <a:pt x="92" y="66"/>
                    </a:lnTo>
                    <a:lnTo>
                      <a:pt x="84" y="70"/>
                    </a:lnTo>
                    <a:lnTo>
                      <a:pt x="78" y="73"/>
                    </a:lnTo>
                    <a:lnTo>
                      <a:pt x="72" y="73"/>
                    </a:lnTo>
                    <a:lnTo>
                      <a:pt x="66" y="73"/>
                    </a:lnTo>
                    <a:lnTo>
                      <a:pt x="60" y="70"/>
                    </a:lnTo>
                    <a:lnTo>
                      <a:pt x="54" y="66"/>
                    </a:lnTo>
                    <a:lnTo>
                      <a:pt x="51" y="64"/>
                    </a:lnTo>
                    <a:lnTo>
                      <a:pt x="45" y="61"/>
                    </a:lnTo>
                    <a:lnTo>
                      <a:pt x="39" y="58"/>
                    </a:lnTo>
                    <a:lnTo>
                      <a:pt x="33" y="55"/>
                    </a:lnTo>
                    <a:lnTo>
                      <a:pt x="27" y="51"/>
                    </a:lnTo>
                    <a:lnTo>
                      <a:pt x="21" y="51"/>
                    </a:lnTo>
                    <a:lnTo>
                      <a:pt x="15" y="51"/>
                    </a:lnTo>
                    <a:lnTo>
                      <a:pt x="9" y="55"/>
                    </a:lnTo>
                    <a:lnTo>
                      <a:pt x="7" y="58"/>
                    </a:lnTo>
                    <a:lnTo>
                      <a:pt x="0" y="58"/>
                    </a:lnTo>
                    <a:lnTo>
                      <a:pt x="3" y="51"/>
                    </a:lnTo>
                    <a:lnTo>
                      <a:pt x="7" y="48"/>
                    </a:lnTo>
                    <a:lnTo>
                      <a:pt x="9" y="48"/>
                    </a:lnTo>
                    <a:lnTo>
                      <a:pt x="15" y="46"/>
                    </a:lnTo>
                    <a:lnTo>
                      <a:pt x="21" y="46"/>
                    </a:lnTo>
                    <a:lnTo>
                      <a:pt x="24" y="46"/>
                    </a:lnTo>
                    <a:lnTo>
                      <a:pt x="30" y="46"/>
                    </a:lnTo>
                    <a:lnTo>
                      <a:pt x="33" y="48"/>
                    </a:lnTo>
                    <a:lnTo>
                      <a:pt x="42" y="51"/>
                    </a:lnTo>
                    <a:lnTo>
                      <a:pt x="51" y="58"/>
                    </a:lnTo>
                    <a:lnTo>
                      <a:pt x="54" y="58"/>
                    </a:lnTo>
                    <a:lnTo>
                      <a:pt x="57" y="61"/>
                    </a:lnTo>
                    <a:lnTo>
                      <a:pt x="66" y="61"/>
                    </a:lnTo>
                    <a:lnTo>
                      <a:pt x="72" y="61"/>
                    </a:lnTo>
                    <a:lnTo>
                      <a:pt x="78" y="61"/>
                    </a:lnTo>
                    <a:lnTo>
                      <a:pt x="84" y="58"/>
                    </a:lnTo>
                    <a:lnTo>
                      <a:pt x="87" y="58"/>
                    </a:lnTo>
                    <a:lnTo>
                      <a:pt x="92" y="55"/>
                    </a:lnTo>
                    <a:lnTo>
                      <a:pt x="96" y="51"/>
                    </a:lnTo>
                    <a:lnTo>
                      <a:pt x="99" y="48"/>
                    </a:lnTo>
                    <a:lnTo>
                      <a:pt x="105" y="40"/>
                    </a:lnTo>
                    <a:lnTo>
                      <a:pt x="107" y="30"/>
                    </a:lnTo>
                    <a:lnTo>
                      <a:pt x="114" y="21"/>
                    </a:lnTo>
                    <a:lnTo>
                      <a:pt x="117" y="12"/>
                    </a:lnTo>
                    <a:lnTo>
                      <a:pt x="120" y="6"/>
                    </a:lnTo>
                    <a:lnTo>
                      <a:pt x="126" y="3"/>
                    </a:lnTo>
                    <a:lnTo>
                      <a:pt x="129" y="0"/>
                    </a:lnTo>
                    <a:lnTo>
                      <a:pt x="132" y="0"/>
                    </a:lnTo>
                    <a:lnTo>
                      <a:pt x="135" y="0"/>
                    </a:lnTo>
                    <a:lnTo>
                      <a:pt x="141" y="0"/>
                    </a:lnTo>
                    <a:lnTo>
                      <a:pt x="144" y="3"/>
                    </a:lnTo>
                    <a:lnTo>
                      <a:pt x="149" y="6"/>
                    </a:lnTo>
                    <a:lnTo>
                      <a:pt x="156" y="3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59" name="Freeform 30">
                <a:extLst>
                  <a:ext uri="{FF2B5EF4-FFF2-40B4-BE49-F238E27FC236}">
                    <a16:creationId xmlns:a16="http://schemas.microsoft.com/office/drawing/2014/main" id="{757707B9-54AE-DA48-A24C-E931F8CB237D}"/>
                  </a:ext>
                </a:extLst>
              </p:cNvPr>
              <p:cNvSpPr>
                <a:spLocks/>
              </p:cNvSpPr>
              <p:nvPr/>
            </p:nvSpPr>
            <p:spPr bwMode="auto">
              <a:xfrm>
                <a:off x="3594" y="91"/>
                <a:ext cx="158" cy="75"/>
              </a:xfrm>
              <a:custGeom>
                <a:avLst/>
                <a:gdLst>
                  <a:gd name="T0" fmla="*/ 4 w 158"/>
                  <a:gd name="T1" fmla="*/ 30 h 75"/>
                  <a:gd name="T2" fmla="*/ 15 w 158"/>
                  <a:gd name="T3" fmla="*/ 27 h 75"/>
                  <a:gd name="T4" fmla="*/ 27 w 158"/>
                  <a:gd name="T5" fmla="*/ 27 h 75"/>
                  <a:gd name="T6" fmla="*/ 37 w 158"/>
                  <a:gd name="T7" fmla="*/ 30 h 75"/>
                  <a:gd name="T8" fmla="*/ 42 w 158"/>
                  <a:gd name="T9" fmla="*/ 36 h 75"/>
                  <a:gd name="T10" fmla="*/ 49 w 158"/>
                  <a:gd name="T11" fmla="*/ 48 h 75"/>
                  <a:gd name="T12" fmla="*/ 57 w 158"/>
                  <a:gd name="T13" fmla="*/ 63 h 75"/>
                  <a:gd name="T14" fmla="*/ 70 w 158"/>
                  <a:gd name="T15" fmla="*/ 71 h 75"/>
                  <a:gd name="T16" fmla="*/ 85 w 158"/>
                  <a:gd name="T17" fmla="*/ 74 h 75"/>
                  <a:gd name="T18" fmla="*/ 97 w 158"/>
                  <a:gd name="T19" fmla="*/ 71 h 75"/>
                  <a:gd name="T20" fmla="*/ 105 w 158"/>
                  <a:gd name="T21" fmla="*/ 63 h 75"/>
                  <a:gd name="T22" fmla="*/ 118 w 158"/>
                  <a:gd name="T23" fmla="*/ 56 h 75"/>
                  <a:gd name="T24" fmla="*/ 130 w 158"/>
                  <a:gd name="T25" fmla="*/ 54 h 75"/>
                  <a:gd name="T26" fmla="*/ 142 w 158"/>
                  <a:gd name="T27" fmla="*/ 54 h 75"/>
                  <a:gd name="T28" fmla="*/ 150 w 158"/>
                  <a:gd name="T29" fmla="*/ 56 h 75"/>
                  <a:gd name="T30" fmla="*/ 154 w 158"/>
                  <a:gd name="T31" fmla="*/ 54 h 75"/>
                  <a:gd name="T32" fmla="*/ 145 w 158"/>
                  <a:gd name="T33" fmla="*/ 48 h 75"/>
                  <a:gd name="T34" fmla="*/ 135 w 158"/>
                  <a:gd name="T35" fmla="*/ 48 h 75"/>
                  <a:gd name="T36" fmla="*/ 127 w 158"/>
                  <a:gd name="T37" fmla="*/ 48 h 75"/>
                  <a:gd name="T38" fmla="*/ 115 w 158"/>
                  <a:gd name="T39" fmla="*/ 54 h 75"/>
                  <a:gd name="T40" fmla="*/ 102 w 158"/>
                  <a:gd name="T41" fmla="*/ 59 h 75"/>
                  <a:gd name="T42" fmla="*/ 87 w 158"/>
                  <a:gd name="T43" fmla="*/ 59 h 75"/>
                  <a:gd name="T44" fmla="*/ 79 w 158"/>
                  <a:gd name="T45" fmla="*/ 59 h 75"/>
                  <a:gd name="T46" fmla="*/ 70 w 158"/>
                  <a:gd name="T47" fmla="*/ 56 h 75"/>
                  <a:gd name="T48" fmla="*/ 60 w 158"/>
                  <a:gd name="T49" fmla="*/ 54 h 75"/>
                  <a:gd name="T50" fmla="*/ 52 w 158"/>
                  <a:gd name="T51" fmla="*/ 42 h 75"/>
                  <a:gd name="T52" fmla="*/ 42 w 158"/>
                  <a:gd name="T53" fmla="*/ 24 h 75"/>
                  <a:gd name="T54" fmla="*/ 34 w 158"/>
                  <a:gd name="T55" fmla="*/ 9 h 75"/>
                  <a:gd name="T56" fmla="*/ 27 w 158"/>
                  <a:gd name="T57" fmla="*/ 4 h 75"/>
                  <a:gd name="T58" fmla="*/ 19 w 158"/>
                  <a:gd name="T59" fmla="*/ 0 h 75"/>
                  <a:gd name="T60" fmla="*/ 9 w 158"/>
                  <a:gd name="T61" fmla="*/ 6 h 75"/>
                  <a:gd name="T62" fmla="*/ 0 w 158"/>
                  <a:gd name="T63" fmla="*/ 33 h 7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8" h="75">
                    <a:moveTo>
                      <a:pt x="0" y="33"/>
                    </a:moveTo>
                    <a:lnTo>
                      <a:pt x="4" y="30"/>
                    </a:lnTo>
                    <a:lnTo>
                      <a:pt x="12" y="27"/>
                    </a:lnTo>
                    <a:lnTo>
                      <a:pt x="15" y="27"/>
                    </a:lnTo>
                    <a:lnTo>
                      <a:pt x="22" y="27"/>
                    </a:lnTo>
                    <a:lnTo>
                      <a:pt x="27" y="27"/>
                    </a:lnTo>
                    <a:lnTo>
                      <a:pt x="30" y="27"/>
                    </a:lnTo>
                    <a:lnTo>
                      <a:pt x="37" y="30"/>
                    </a:lnTo>
                    <a:lnTo>
                      <a:pt x="37" y="33"/>
                    </a:lnTo>
                    <a:lnTo>
                      <a:pt x="42" y="36"/>
                    </a:lnTo>
                    <a:lnTo>
                      <a:pt x="45" y="42"/>
                    </a:lnTo>
                    <a:lnTo>
                      <a:pt x="49" y="48"/>
                    </a:lnTo>
                    <a:lnTo>
                      <a:pt x="52" y="54"/>
                    </a:lnTo>
                    <a:lnTo>
                      <a:pt x="57" y="63"/>
                    </a:lnTo>
                    <a:lnTo>
                      <a:pt x="64" y="66"/>
                    </a:lnTo>
                    <a:lnTo>
                      <a:pt x="70" y="71"/>
                    </a:lnTo>
                    <a:lnTo>
                      <a:pt x="75" y="74"/>
                    </a:lnTo>
                    <a:lnTo>
                      <a:pt x="85" y="74"/>
                    </a:lnTo>
                    <a:lnTo>
                      <a:pt x="90" y="74"/>
                    </a:lnTo>
                    <a:lnTo>
                      <a:pt x="97" y="71"/>
                    </a:lnTo>
                    <a:lnTo>
                      <a:pt x="102" y="68"/>
                    </a:lnTo>
                    <a:lnTo>
                      <a:pt x="105" y="63"/>
                    </a:lnTo>
                    <a:lnTo>
                      <a:pt x="112" y="59"/>
                    </a:lnTo>
                    <a:lnTo>
                      <a:pt x="118" y="56"/>
                    </a:lnTo>
                    <a:lnTo>
                      <a:pt x="124" y="54"/>
                    </a:lnTo>
                    <a:lnTo>
                      <a:pt x="130" y="54"/>
                    </a:lnTo>
                    <a:lnTo>
                      <a:pt x="133" y="54"/>
                    </a:lnTo>
                    <a:lnTo>
                      <a:pt x="142" y="54"/>
                    </a:lnTo>
                    <a:lnTo>
                      <a:pt x="148" y="56"/>
                    </a:lnTo>
                    <a:lnTo>
                      <a:pt x="150" y="56"/>
                    </a:lnTo>
                    <a:lnTo>
                      <a:pt x="157" y="59"/>
                    </a:lnTo>
                    <a:lnTo>
                      <a:pt x="154" y="54"/>
                    </a:lnTo>
                    <a:lnTo>
                      <a:pt x="150" y="51"/>
                    </a:lnTo>
                    <a:lnTo>
                      <a:pt x="145" y="48"/>
                    </a:lnTo>
                    <a:lnTo>
                      <a:pt x="142" y="48"/>
                    </a:lnTo>
                    <a:lnTo>
                      <a:pt x="135" y="48"/>
                    </a:lnTo>
                    <a:lnTo>
                      <a:pt x="133" y="48"/>
                    </a:lnTo>
                    <a:lnTo>
                      <a:pt x="127" y="48"/>
                    </a:lnTo>
                    <a:lnTo>
                      <a:pt x="124" y="51"/>
                    </a:lnTo>
                    <a:lnTo>
                      <a:pt x="115" y="54"/>
                    </a:lnTo>
                    <a:lnTo>
                      <a:pt x="105" y="59"/>
                    </a:lnTo>
                    <a:lnTo>
                      <a:pt x="102" y="59"/>
                    </a:lnTo>
                    <a:lnTo>
                      <a:pt x="97" y="59"/>
                    </a:lnTo>
                    <a:lnTo>
                      <a:pt x="87" y="59"/>
                    </a:lnTo>
                    <a:lnTo>
                      <a:pt x="82" y="63"/>
                    </a:lnTo>
                    <a:lnTo>
                      <a:pt x="79" y="59"/>
                    </a:lnTo>
                    <a:lnTo>
                      <a:pt x="72" y="59"/>
                    </a:lnTo>
                    <a:lnTo>
                      <a:pt x="70" y="56"/>
                    </a:lnTo>
                    <a:lnTo>
                      <a:pt x="64" y="56"/>
                    </a:lnTo>
                    <a:lnTo>
                      <a:pt x="60" y="54"/>
                    </a:lnTo>
                    <a:lnTo>
                      <a:pt x="57" y="48"/>
                    </a:lnTo>
                    <a:lnTo>
                      <a:pt x="52" y="42"/>
                    </a:lnTo>
                    <a:lnTo>
                      <a:pt x="45" y="33"/>
                    </a:lnTo>
                    <a:lnTo>
                      <a:pt x="42" y="24"/>
                    </a:lnTo>
                    <a:lnTo>
                      <a:pt x="37" y="12"/>
                    </a:lnTo>
                    <a:lnTo>
                      <a:pt x="34" y="9"/>
                    </a:lnTo>
                    <a:lnTo>
                      <a:pt x="30" y="4"/>
                    </a:lnTo>
                    <a:lnTo>
                      <a:pt x="27" y="4"/>
                    </a:lnTo>
                    <a:lnTo>
                      <a:pt x="24" y="0"/>
                    </a:lnTo>
                    <a:lnTo>
                      <a:pt x="19" y="0"/>
                    </a:lnTo>
                    <a:lnTo>
                      <a:pt x="15" y="4"/>
                    </a:lnTo>
                    <a:lnTo>
                      <a:pt x="9" y="6"/>
                    </a:lnTo>
                    <a:lnTo>
                      <a:pt x="7" y="9"/>
                    </a:lnTo>
                    <a:lnTo>
                      <a:pt x="0" y="33"/>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0" name="Freeform 31">
                <a:extLst>
                  <a:ext uri="{FF2B5EF4-FFF2-40B4-BE49-F238E27FC236}">
                    <a16:creationId xmlns:a16="http://schemas.microsoft.com/office/drawing/2014/main" id="{E71C08F1-48FD-8C49-A043-E5410745721E}"/>
                  </a:ext>
                </a:extLst>
              </p:cNvPr>
              <p:cNvSpPr>
                <a:spLocks/>
              </p:cNvSpPr>
              <p:nvPr/>
            </p:nvSpPr>
            <p:spPr bwMode="auto">
              <a:xfrm>
                <a:off x="148" y="3372"/>
                <a:ext cx="160" cy="73"/>
              </a:xfrm>
              <a:custGeom>
                <a:avLst/>
                <a:gdLst>
                  <a:gd name="T0" fmla="*/ 7 w 160"/>
                  <a:gd name="T1" fmla="*/ 27 h 73"/>
                  <a:gd name="T2" fmla="*/ 15 w 160"/>
                  <a:gd name="T3" fmla="*/ 24 h 73"/>
                  <a:gd name="T4" fmla="*/ 28 w 160"/>
                  <a:gd name="T5" fmla="*/ 24 h 73"/>
                  <a:gd name="T6" fmla="*/ 37 w 160"/>
                  <a:gd name="T7" fmla="*/ 30 h 73"/>
                  <a:gd name="T8" fmla="*/ 43 w 160"/>
                  <a:gd name="T9" fmla="*/ 36 h 73"/>
                  <a:gd name="T10" fmla="*/ 50 w 160"/>
                  <a:gd name="T11" fmla="*/ 49 h 73"/>
                  <a:gd name="T12" fmla="*/ 58 w 160"/>
                  <a:gd name="T13" fmla="*/ 60 h 73"/>
                  <a:gd name="T14" fmla="*/ 70 w 160"/>
                  <a:gd name="T15" fmla="*/ 69 h 73"/>
                  <a:gd name="T16" fmla="*/ 86 w 160"/>
                  <a:gd name="T17" fmla="*/ 72 h 73"/>
                  <a:gd name="T18" fmla="*/ 98 w 160"/>
                  <a:gd name="T19" fmla="*/ 72 h 73"/>
                  <a:gd name="T20" fmla="*/ 107 w 160"/>
                  <a:gd name="T21" fmla="*/ 64 h 73"/>
                  <a:gd name="T22" fmla="*/ 119 w 160"/>
                  <a:gd name="T23" fmla="*/ 57 h 73"/>
                  <a:gd name="T24" fmla="*/ 131 w 160"/>
                  <a:gd name="T25" fmla="*/ 54 h 73"/>
                  <a:gd name="T26" fmla="*/ 144 w 160"/>
                  <a:gd name="T27" fmla="*/ 54 h 73"/>
                  <a:gd name="T28" fmla="*/ 152 w 160"/>
                  <a:gd name="T29" fmla="*/ 57 h 73"/>
                  <a:gd name="T30" fmla="*/ 156 w 160"/>
                  <a:gd name="T31" fmla="*/ 54 h 73"/>
                  <a:gd name="T32" fmla="*/ 147 w 160"/>
                  <a:gd name="T33" fmla="*/ 49 h 73"/>
                  <a:gd name="T34" fmla="*/ 137 w 160"/>
                  <a:gd name="T35" fmla="*/ 45 h 73"/>
                  <a:gd name="T36" fmla="*/ 129 w 160"/>
                  <a:gd name="T37" fmla="*/ 49 h 73"/>
                  <a:gd name="T38" fmla="*/ 116 w 160"/>
                  <a:gd name="T39" fmla="*/ 54 h 73"/>
                  <a:gd name="T40" fmla="*/ 104 w 160"/>
                  <a:gd name="T41" fmla="*/ 60 h 73"/>
                  <a:gd name="T42" fmla="*/ 89 w 160"/>
                  <a:gd name="T43" fmla="*/ 60 h 73"/>
                  <a:gd name="T44" fmla="*/ 80 w 160"/>
                  <a:gd name="T45" fmla="*/ 60 h 73"/>
                  <a:gd name="T46" fmla="*/ 70 w 160"/>
                  <a:gd name="T47" fmla="*/ 57 h 73"/>
                  <a:gd name="T48" fmla="*/ 61 w 160"/>
                  <a:gd name="T49" fmla="*/ 51 h 73"/>
                  <a:gd name="T50" fmla="*/ 52 w 160"/>
                  <a:gd name="T51" fmla="*/ 39 h 73"/>
                  <a:gd name="T52" fmla="*/ 43 w 160"/>
                  <a:gd name="T53" fmla="*/ 24 h 73"/>
                  <a:gd name="T54" fmla="*/ 34 w 160"/>
                  <a:gd name="T55" fmla="*/ 7 h 73"/>
                  <a:gd name="T56" fmla="*/ 28 w 160"/>
                  <a:gd name="T57" fmla="*/ 0 h 73"/>
                  <a:gd name="T58" fmla="*/ 22 w 160"/>
                  <a:gd name="T59" fmla="*/ 0 h 73"/>
                  <a:gd name="T60" fmla="*/ 10 w 160"/>
                  <a:gd name="T61" fmla="*/ 4 h 73"/>
                  <a:gd name="T62" fmla="*/ 0 w 160"/>
                  <a:gd name="T63" fmla="*/ 30 h 7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0" h="73">
                    <a:moveTo>
                      <a:pt x="0" y="30"/>
                    </a:moveTo>
                    <a:lnTo>
                      <a:pt x="7" y="27"/>
                    </a:lnTo>
                    <a:lnTo>
                      <a:pt x="12" y="24"/>
                    </a:lnTo>
                    <a:lnTo>
                      <a:pt x="15" y="24"/>
                    </a:lnTo>
                    <a:lnTo>
                      <a:pt x="22" y="24"/>
                    </a:lnTo>
                    <a:lnTo>
                      <a:pt x="28" y="24"/>
                    </a:lnTo>
                    <a:lnTo>
                      <a:pt x="30" y="27"/>
                    </a:lnTo>
                    <a:lnTo>
                      <a:pt x="37" y="30"/>
                    </a:lnTo>
                    <a:lnTo>
                      <a:pt x="40" y="30"/>
                    </a:lnTo>
                    <a:lnTo>
                      <a:pt x="43" y="36"/>
                    </a:lnTo>
                    <a:lnTo>
                      <a:pt x="46" y="42"/>
                    </a:lnTo>
                    <a:lnTo>
                      <a:pt x="50" y="49"/>
                    </a:lnTo>
                    <a:lnTo>
                      <a:pt x="55" y="54"/>
                    </a:lnTo>
                    <a:lnTo>
                      <a:pt x="58" y="60"/>
                    </a:lnTo>
                    <a:lnTo>
                      <a:pt x="65" y="66"/>
                    </a:lnTo>
                    <a:lnTo>
                      <a:pt x="70" y="69"/>
                    </a:lnTo>
                    <a:lnTo>
                      <a:pt x="80" y="72"/>
                    </a:lnTo>
                    <a:lnTo>
                      <a:pt x="86" y="72"/>
                    </a:lnTo>
                    <a:lnTo>
                      <a:pt x="91" y="72"/>
                    </a:lnTo>
                    <a:lnTo>
                      <a:pt x="98" y="72"/>
                    </a:lnTo>
                    <a:lnTo>
                      <a:pt x="104" y="66"/>
                    </a:lnTo>
                    <a:lnTo>
                      <a:pt x="107" y="64"/>
                    </a:lnTo>
                    <a:lnTo>
                      <a:pt x="113" y="60"/>
                    </a:lnTo>
                    <a:lnTo>
                      <a:pt x="119" y="57"/>
                    </a:lnTo>
                    <a:lnTo>
                      <a:pt x="126" y="54"/>
                    </a:lnTo>
                    <a:lnTo>
                      <a:pt x="131" y="54"/>
                    </a:lnTo>
                    <a:lnTo>
                      <a:pt x="137" y="54"/>
                    </a:lnTo>
                    <a:lnTo>
                      <a:pt x="144" y="54"/>
                    </a:lnTo>
                    <a:lnTo>
                      <a:pt x="149" y="54"/>
                    </a:lnTo>
                    <a:lnTo>
                      <a:pt x="152" y="57"/>
                    </a:lnTo>
                    <a:lnTo>
                      <a:pt x="159" y="60"/>
                    </a:lnTo>
                    <a:lnTo>
                      <a:pt x="156" y="54"/>
                    </a:lnTo>
                    <a:lnTo>
                      <a:pt x="152" y="51"/>
                    </a:lnTo>
                    <a:lnTo>
                      <a:pt x="147" y="49"/>
                    </a:lnTo>
                    <a:lnTo>
                      <a:pt x="144" y="45"/>
                    </a:lnTo>
                    <a:lnTo>
                      <a:pt x="137" y="45"/>
                    </a:lnTo>
                    <a:lnTo>
                      <a:pt x="134" y="45"/>
                    </a:lnTo>
                    <a:lnTo>
                      <a:pt x="129" y="49"/>
                    </a:lnTo>
                    <a:lnTo>
                      <a:pt x="126" y="49"/>
                    </a:lnTo>
                    <a:lnTo>
                      <a:pt x="116" y="54"/>
                    </a:lnTo>
                    <a:lnTo>
                      <a:pt x="107" y="57"/>
                    </a:lnTo>
                    <a:lnTo>
                      <a:pt x="104" y="60"/>
                    </a:lnTo>
                    <a:lnTo>
                      <a:pt x="98" y="60"/>
                    </a:lnTo>
                    <a:lnTo>
                      <a:pt x="89" y="60"/>
                    </a:lnTo>
                    <a:lnTo>
                      <a:pt x="83" y="60"/>
                    </a:lnTo>
                    <a:lnTo>
                      <a:pt x="80" y="60"/>
                    </a:lnTo>
                    <a:lnTo>
                      <a:pt x="73" y="60"/>
                    </a:lnTo>
                    <a:lnTo>
                      <a:pt x="70" y="57"/>
                    </a:lnTo>
                    <a:lnTo>
                      <a:pt x="65" y="54"/>
                    </a:lnTo>
                    <a:lnTo>
                      <a:pt x="61" y="51"/>
                    </a:lnTo>
                    <a:lnTo>
                      <a:pt x="58" y="49"/>
                    </a:lnTo>
                    <a:lnTo>
                      <a:pt x="52" y="39"/>
                    </a:lnTo>
                    <a:lnTo>
                      <a:pt x="46" y="34"/>
                    </a:lnTo>
                    <a:lnTo>
                      <a:pt x="43" y="24"/>
                    </a:lnTo>
                    <a:lnTo>
                      <a:pt x="37" y="12"/>
                    </a:lnTo>
                    <a:lnTo>
                      <a:pt x="34" y="7"/>
                    </a:lnTo>
                    <a:lnTo>
                      <a:pt x="30" y="4"/>
                    </a:lnTo>
                    <a:lnTo>
                      <a:pt x="28" y="0"/>
                    </a:lnTo>
                    <a:lnTo>
                      <a:pt x="25" y="0"/>
                    </a:lnTo>
                    <a:lnTo>
                      <a:pt x="22" y="0"/>
                    </a:lnTo>
                    <a:lnTo>
                      <a:pt x="15" y="0"/>
                    </a:lnTo>
                    <a:lnTo>
                      <a:pt x="10" y="4"/>
                    </a:lnTo>
                    <a:lnTo>
                      <a:pt x="7" y="7"/>
                    </a:lnTo>
                    <a:lnTo>
                      <a:pt x="0" y="3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1" name="Freeform 32">
                <a:extLst>
                  <a:ext uri="{FF2B5EF4-FFF2-40B4-BE49-F238E27FC236}">
                    <a16:creationId xmlns:a16="http://schemas.microsoft.com/office/drawing/2014/main" id="{44F7D865-D1C8-E74E-A467-06C57605BACC}"/>
                  </a:ext>
                </a:extLst>
              </p:cNvPr>
              <p:cNvSpPr>
                <a:spLocks/>
              </p:cNvSpPr>
              <p:nvPr/>
            </p:nvSpPr>
            <p:spPr bwMode="auto">
              <a:xfrm>
                <a:off x="4006" y="3905"/>
                <a:ext cx="158" cy="75"/>
              </a:xfrm>
              <a:custGeom>
                <a:avLst/>
                <a:gdLst>
                  <a:gd name="T0" fmla="*/ 6 w 158"/>
                  <a:gd name="T1" fmla="*/ 30 h 75"/>
                  <a:gd name="T2" fmla="*/ 15 w 158"/>
                  <a:gd name="T3" fmla="*/ 27 h 75"/>
                  <a:gd name="T4" fmla="*/ 27 w 158"/>
                  <a:gd name="T5" fmla="*/ 27 h 75"/>
                  <a:gd name="T6" fmla="*/ 36 w 158"/>
                  <a:gd name="T7" fmla="*/ 30 h 75"/>
                  <a:gd name="T8" fmla="*/ 43 w 158"/>
                  <a:gd name="T9" fmla="*/ 35 h 75"/>
                  <a:gd name="T10" fmla="*/ 48 w 158"/>
                  <a:gd name="T11" fmla="*/ 47 h 75"/>
                  <a:gd name="T12" fmla="*/ 58 w 158"/>
                  <a:gd name="T13" fmla="*/ 62 h 75"/>
                  <a:gd name="T14" fmla="*/ 69 w 158"/>
                  <a:gd name="T15" fmla="*/ 71 h 75"/>
                  <a:gd name="T16" fmla="*/ 84 w 158"/>
                  <a:gd name="T17" fmla="*/ 74 h 75"/>
                  <a:gd name="T18" fmla="*/ 96 w 158"/>
                  <a:gd name="T19" fmla="*/ 71 h 75"/>
                  <a:gd name="T20" fmla="*/ 106 w 158"/>
                  <a:gd name="T21" fmla="*/ 62 h 75"/>
                  <a:gd name="T22" fmla="*/ 118 w 158"/>
                  <a:gd name="T23" fmla="*/ 56 h 75"/>
                  <a:gd name="T24" fmla="*/ 130 w 158"/>
                  <a:gd name="T25" fmla="*/ 54 h 75"/>
                  <a:gd name="T26" fmla="*/ 142 w 158"/>
                  <a:gd name="T27" fmla="*/ 54 h 75"/>
                  <a:gd name="T28" fmla="*/ 151 w 158"/>
                  <a:gd name="T29" fmla="*/ 56 h 75"/>
                  <a:gd name="T30" fmla="*/ 154 w 158"/>
                  <a:gd name="T31" fmla="*/ 54 h 75"/>
                  <a:gd name="T32" fmla="*/ 145 w 158"/>
                  <a:gd name="T33" fmla="*/ 47 h 75"/>
                  <a:gd name="T34" fmla="*/ 136 w 158"/>
                  <a:gd name="T35" fmla="*/ 47 h 75"/>
                  <a:gd name="T36" fmla="*/ 127 w 158"/>
                  <a:gd name="T37" fmla="*/ 47 h 75"/>
                  <a:gd name="T38" fmla="*/ 114 w 158"/>
                  <a:gd name="T39" fmla="*/ 54 h 75"/>
                  <a:gd name="T40" fmla="*/ 103 w 158"/>
                  <a:gd name="T41" fmla="*/ 59 h 75"/>
                  <a:gd name="T42" fmla="*/ 91 w 158"/>
                  <a:gd name="T43" fmla="*/ 62 h 75"/>
                  <a:gd name="T44" fmla="*/ 79 w 158"/>
                  <a:gd name="T45" fmla="*/ 62 h 75"/>
                  <a:gd name="T46" fmla="*/ 69 w 158"/>
                  <a:gd name="T47" fmla="*/ 56 h 75"/>
                  <a:gd name="T48" fmla="*/ 61 w 158"/>
                  <a:gd name="T49" fmla="*/ 54 h 75"/>
                  <a:gd name="T50" fmla="*/ 51 w 158"/>
                  <a:gd name="T51" fmla="*/ 42 h 75"/>
                  <a:gd name="T52" fmla="*/ 43 w 158"/>
                  <a:gd name="T53" fmla="*/ 24 h 75"/>
                  <a:gd name="T54" fmla="*/ 36 w 158"/>
                  <a:gd name="T55" fmla="*/ 9 h 75"/>
                  <a:gd name="T56" fmla="*/ 27 w 158"/>
                  <a:gd name="T57" fmla="*/ 3 h 75"/>
                  <a:gd name="T58" fmla="*/ 18 w 158"/>
                  <a:gd name="T59" fmla="*/ 0 h 75"/>
                  <a:gd name="T60" fmla="*/ 9 w 158"/>
                  <a:gd name="T61" fmla="*/ 3 h 75"/>
                  <a:gd name="T62" fmla="*/ 0 w 158"/>
                  <a:gd name="T63" fmla="*/ 32 h 7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8" h="75">
                    <a:moveTo>
                      <a:pt x="0" y="32"/>
                    </a:moveTo>
                    <a:lnTo>
                      <a:pt x="6" y="30"/>
                    </a:lnTo>
                    <a:lnTo>
                      <a:pt x="12" y="27"/>
                    </a:lnTo>
                    <a:lnTo>
                      <a:pt x="15" y="27"/>
                    </a:lnTo>
                    <a:lnTo>
                      <a:pt x="21" y="27"/>
                    </a:lnTo>
                    <a:lnTo>
                      <a:pt x="27" y="27"/>
                    </a:lnTo>
                    <a:lnTo>
                      <a:pt x="30" y="27"/>
                    </a:lnTo>
                    <a:lnTo>
                      <a:pt x="36" y="30"/>
                    </a:lnTo>
                    <a:lnTo>
                      <a:pt x="39" y="32"/>
                    </a:lnTo>
                    <a:lnTo>
                      <a:pt x="43" y="35"/>
                    </a:lnTo>
                    <a:lnTo>
                      <a:pt x="48" y="44"/>
                    </a:lnTo>
                    <a:lnTo>
                      <a:pt x="48" y="47"/>
                    </a:lnTo>
                    <a:lnTo>
                      <a:pt x="54" y="54"/>
                    </a:lnTo>
                    <a:lnTo>
                      <a:pt x="58" y="62"/>
                    </a:lnTo>
                    <a:lnTo>
                      <a:pt x="63" y="65"/>
                    </a:lnTo>
                    <a:lnTo>
                      <a:pt x="69" y="71"/>
                    </a:lnTo>
                    <a:lnTo>
                      <a:pt x="76" y="74"/>
                    </a:lnTo>
                    <a:lnTo>
                      <a:pt x="84" y="74"/>
                    </a:lnTo>
                    <a:lnTo>
                      <a:pt x="91" y="74"/>
                    </a:lnTo>
                    <a:lnTo>
                      <a:pt x="96" y="71"/>
                    </a:lnTo>
                    <a:lnTo>
                      <a:pt x="103" y="68"/>
                    </a:lnTo>
                    <a:lnTo>
                      <a:pt x="106" y="62"/>
                    </a:lnTo>
                    <a:lnTo>
                      <a:pt x="112" y="62"/>
                    </a:lnTo>
                    <a:lnTo>
                      <a:pt x="118" y="56"/>
                    </a:lnTo>
                    <a:lnTo>
                      <a:pt x="124" y="54"/>
                    </a:lnTo>
                    <a:lnTo>
                      <a:pt x="130" y="54"/>
                    </a:lnTo>
                    <a:lnTo>
                      <a:pt x="136" y="54"/>
                    </a:lnTo>
                    <a:lnTo>
                      <a:pt x="142" y="54"/>
                    </a:lnTo>
                    <a:lnTo>
                      <a:pt x="148" y="56"/>
                    </a:lnTo>
                    <a:lnTo>
                      <a:pt x="151" y="56"/>
                    </a:lnTo>
                    <a:lnTo>
                      <a:pt x="157" y="59"/>
                    </a:lnTo>
                    <a:lnTo>
                      <a:pt x="154" y="54"/>
                    </a:lnTo>
                    <a:lnTo>
                      <a:pt x="151" y="50"/>
                    </a:lnTo>
                    <a:lnTo>
                      <a:pt x="145" y="47"/>
                    </a:lnTo>
                    <a:lnTo>
                      <a:pt x="142" y="47"/>
                    </a:lnTo>
                    <a:lnTo>
                      <a:pt x="136" y="47"/>
                    </a:lnTo>
                    <a:lnTo>
                      <a:pt x="133" y="47"/>
                    </a:lnTo>
                    <a:lnTo>
                      <a:pt x="127" y="47"/>
                    </a:lnTo>
                    <a:lnTo>
                      <a:pt x="124" y="47"/>
                    </a:lnTo>
                    <a:lnTo>
                      <a:pt x="114" y="54"/>
                    </a:lnTo>
                    <a:lnTo>
                      <a:pt x="106" y="59"/>
                    </a:lnTo>
                    <a:lnTo>
                      <a:pt x="103" y="59"/>
                    </a:lnTo>
                    <a:lnTo>
                      <a:pt x="96" y="59"/>
                    </a:lnTo>
                    <a:lnTo>
                      <a:pt x="91" y="62"/>
                    </a:lnTo>
                    <a:lnTo>
                      <a:pt x="81" y="62"/>
                    </a:lnTo>
                    <a:lnTo>
                      <a:pt x="79" y="62"/>
                    </a:lnTo>
                    <a:lnTo>
                      <a:pt x="73" y="59"/>
                    </a:lnTo>
                    <a:lnTo>
                      <a:pt x="69" y="56"/>
                    </a:lnTo>
                    <a:lnTo>
                      <a:pt x="63" y="56"/>
                    </a:lnTo>
                    <a:lnTo>
                      <a:pt x="61" y="54"/>
                    </a:lnTo>
                    <a:lnTo>
                      <a:pt x="58" y="47"/>
                    </a:lnTo>
                    <a:lnTo>
                      <a:pt x="51" y="42"/>
                    </a:lnTo>
                    <a:lnTo>
                      <a:pt x="45" y="32"/>
                    </a:lnTo>
                    <a:lnTo>
                      <a:pt x="43" y="24"/>
                    </a:lnTo>
                    <a:lnTo>
                      <a:pt x="36" y="12"/>
                    </a:lnTo>
                    <a:lnTo>
                      <a:pt x="36" y="9"/>
                    </a:lnTo>
                    <a:lnTo>
                      <a:pt x="30" y="3"/>
                    </a:lnTo>
                    <a:lnTo>
                      <a:pt x="27" y="3"/>
                    </a:lnTo>
                    <a:lnTo>
                      <a:pt x="24" y="0"/>
                    </a:lnTo>
                    <a:lnTo>
                      <a:pt x="18" y="0"/>
                    </a:lnTo>
                    <a:lnTo>
                      <a:pt x="15" y="3"/>
                    </a:lnTo>
                    <a:lnTo>
                      <a:pt x="9" y="3"/>
                    </a:lnTo>
                    <a:lnTo>
                      <a:pt x="6" y="9"/>
                    </a:lnTo>
                    <a:lnTo>
                      <a:pt x="0" y="32"/>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2" name="Freeform 33">
                <a:extLst>
                  <a:ext uri="{FF2B5EF4-FFF2-40B4-BE49-F238E27FC236}">
                    <a16:creationId xmlns:a16="http://schemas.microsoft.com/office/drawing/2014/main" id="{D8C9CFB6-F45D-CB40-AD42-911AB1CC269D}"/>
                  </a:ext>
                </a:extLst>
              </p:cNvPr>
              <p:cNvSpPr>
                <a:spLocks/>
              </p:cNvSpPr>
              <p:nvPr/>
            </p:nvSpPr>
            <p:spPr bwMode="auto">
              <a:xfrm>
                <a:off x="954" y="220"/>
                <a:ext cx="158" cy="73"/>
              </a:xfrm>
              <a:custGeom>
                <a:avLst/>
                <a:gdLst>
                  <a:gd name="T0" fmla="*/ 7 w 158"/>
                  <a:gd name="T1" fmla="*/ 27 h 73"/>
                  <a:gd name="T2" fmla="*/ 15 w 158"/>
                  <a:gd name="T3" fmla="*/ 24 h 73"/>
                  <a:gd name="T4" fmla="*/ 27 w 158"/>
                  <a:gd name="T5" fmla="*/ 27 h 73"/>
                  <a:gd name="T6" fmla="*/ 37 w 158"/>
                  <a:gd name="T7" fmla="*/ 30 h 73"/>
                  <a:gd name="T8" fmla="*/ 42 w 158"/>
                  <a:gd name="T9" fmla="*/ 36 h 73"/>
                  <a:gd name="T10" fmla="*/ 48 w 158"/>
                  <a:gd name="T11" fmla="*/ 48 h 73"/>
                  <a:gd name="T12" fmla="*/ 60 w 158"/>
                  <a:gd name="T13" fmla="*/ 63 h 73"/>
                  <a:gd name="T14" fmla="*/ 72 w 158"/>
                  <a:gd name="T15" fmla="*/ 69 h 73"/>
                  <a:gd name="T16" fmla="*/ 85 w 158"/>
                  <a:gd name="T17" fmla="*/ 72 h 73"/>
                  <a:gd name="T18" fmla="*/ 97 w 158"/>
                  <a:gd name="T19" fmla="*/ 72 h 73"/>
                  <a:gd name="T20" fmla="*/ 105 w 158"/>
                  <a:gd name="T21" fmla="*/ 63 h 73"/>
                  <a:gd name="T22" fmla="*/ 118 w 158"/>
                  <a:gd name="T23" fmla="*/ 57 h 73"/>
                  <a:gd name="T24" fmla="*/ 130 w 158"/>
                  <a:gd name="T25" fmla="*/ 54 h 73"/>
                  <a:gd name="T26" fmla="*/ 142 w 158"/>
                  <a:gd name="T27" fmla="*/ 54 h 73"/>
                  <a:gd name="T28" fmla="*/ 150 w 158"/>
                  <a:gd name="T29" fmla="*/ 57 h 73"/>
                  <a:gd name="T30" fmla="*/ 153 w 158"/>
                  <a:gd name="T31" fmla="*/ 54 h 73"/>
                  <a:gd name="T32" fmla="*/ 148 w 158"/>
                  <a:gd name="T33" fmla="*/ 48 h 73"/>
                  <a:gd name="T34" fmla="*/ 138 w 158"/>
                  <a:gd name="T35" fmla="*/ 45 h 73"/>
                  <a:gd name="T36" fmla="*/ 127 w 158"/>
                  <a:gd name="T37" fmla="*/ 48 h 73"/>
                  <a:gd name="T38" fmla="*/ 115 w 158"/>
                  <a:gd name="T39" fmla="*/ 54 h 73"/>
                  <a:gd name="T40" fmla="*/ 102 w 158"/>
                  <a:gd name="T41" fmla="*/ 60 h 73"/>
                  <a:gd name="T42" fmla="*/ 90 w 158"/>
                  <a:gd name="T43" fmla="*/ 60 h 73"/>
                  <a:gd name="T44" fmla="*/ 78 w 158"/>
                  <a:gd name="T45" fmla="*/ 60 h 73"/>
                  <a:gd name="T46" fmla="*/ 70 w 158"/>
                  <a:gd name="T47" fmla="*/ 57 h 73"/>
                  <a:gd name="T48" fmla="*/ 60 w 158"/>
                  <a:gd name="T49" fmla="*/ 51 h 73"/>
                  <a:gd name="T50" fmla="*/ 52 w 158"/>
                  <a:gd name="T51" fmla="*/ 39 h 73"/>
                  <a:gd name="T52" fmla="*/ 42 w 158"/>
                  <a:gd name="T53" fmla="*/ 24 h 73"/>
                  <a:gd name="T54" fmla="*/ 37 w 158"/>
                  <a:gd name="T55" fmla="*/ 7 h 73"/>
                  <a:gd name="T56" fmla="*/ 27 w 158"/>
                  <a:gd name="T57" fmla="*/ 0 h 73"/>
                  <a:gd name="T58" fmla="*/ 22 w 158"/>
                  <a:gd name="T59" fmla="*/ 0 h 73"/>
                  <a:gd name="T60" fmla="*/ 12 w 158"/>
                  <a:gd name="T61" fmla="*/ 3 h 73"/>
                  <a:gd name="T62" fmla="*/ 0 w 158"/>
                  <a:gd name="T63" fmla="*/ 30 h 7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8" h="73">
                    <a:moveTo>
                      <a:pt x="0" y="30"/>
                    </a:moveTo>
                    <a:lnTo>
                      <a:pt x="7" y="27"/>
                    </a:lnTo>
                    <a:lnTo>
                      <a:pt x="12" y="24"/>
                    </a:lnTo>
                    <a:lnTo>
                      <a:pt x="15" y="24"/>
                    </a:lnTo>
                    <a:lnTo>
                      <a:pt x="22" y="24"/>
                    </a:lnTo>
                    <a:lnTo>
                      <a:pt x="27" y="27"/>
                    </a:lnTo>
                    <a:lnTo>
                      <a:pt x="33" y="27"/>
                    </a:lnTo>
                    <a:lnTo>
                      <a:pt x="37" y="30"/>
                    </a:lnTo>
                    <a:lnTo>
                      <a:pt x="39" y="30"/>
                    </a:lnTo>
                    <a:lnTo>
                      <a:pt x="42" y="36"/>
                    </a:lnTo>
                    <a:lnTo>
                      <a:pt x="48" y="42"/>
                    </a:lnTo>
                    <a:lnTo>
                      <a:pt x="48" y="48"/>
                    </a:lnTo>
                    <a:lnTo>
                      <a:pt x="55" y="54"/>
                    </a:lnTo>
                    <a:lnTo>
                      <a:pt x="60" y="63"/>
                    </a:lnTo>
                    <a:lnTo>
                      <a:pt x="67" y="66"/>
                    </a:lnTo>
                    <a:lnTo>
                      <a:pt x="72" y="69"/>
                    </a:lnTo>
                    <a:lnTo>
                      <a:pt x="78" y="72"/>
                    </a:lnTo>
                    <a:lnTo>
                      <a:pt x="85" y="72"/>
                    </a:lnTo>
                    <a:lnTo>
                      <a:pt x="90" y="72"/>
                    </a:lnTo>
                    <a:lnTo>
                      <a:pt x="97" y="72"/>
                    </a:lnTo>
                    <a:lnTo>
                      <a:pt x="102" y="66"/>
                    </a:lnTo>
                    <a:lnTo>
                      <a:pt x="105" y="63"/>
                    </a:lnTo>
                    <a:lnTo>
                      <a:pt x="112" y="60"/>
                    </a:lnTo>
                    <a:lnTo>
                      <a:pt x="118" y="57"/>
                    </a:lnTo>
                    <a:lnTo>
                      <a:pt x="123" y="54"/>
                    </a:lnTo>
                    <a:lnTo>
                      <a:pt x="130" y="54"/>
                    </a:lnTo>
                    <a:lnTo>
                      <a:pt x="135" y="54"/>
                    </a:lnTo>
                    <a:lnTo>
                      <a:pt x="142" y="54"/>
                    </a:lnTo>
                    <a:lnTo>
                      <a:pt x="148" y="54"/>
                    </a:lnTo>
                    <a:lnTo>
                      <a:pt x="150" y="57"/>
                    </a:lnTo>
                    <a:lnTo>
                      <a:pt x="157" y="60"/>
                    </a:lnTo>
                    <a:lnTo>
                      <a:pt x="153" y="54"/>
                    </a:lnTo>
                    <a:lnTo>
                      <a:pt x="150" y="51"/>
                    </a:lnTo>
                    <a:lnTo>
                      <a:pt x="148" y="48"/>
                    </a:lnTo>
                    <a:lnTo>
                      <a:pt x="142" y="48"/>
                    </a:lnTo>
                    <a:lnTo>
                      <a:pt x="138" y="45"/>
                    </a:lnTo>
                    <a:lnTo>
                      <a:pt x="133" y="45"/>
                    </a:lnTo>
                    <a:lnTo>
                      <a:pt x="127" y="48"/>
                    </a:lnTo>
                    <a:lnTo>
                      <a:pt x="123" y="48"/>
                    </a:lnTo>
                    <a:lnTo>
                      <a:pt x="115" y="54"/>
                    </a:lnTo>
                    <a:lnTo>
                      <a:pt x="105" y="57"/>
                    </a:lnTo>
                    <a:lnTo>
                      <a:pt x="102" y="60"/>
                    </a:lnTo>
                    <a:lnTo>
                      <a:pt x="100" y="60"/>
                    </a:lnTo>
                    <a:lnTo>
                      <a:pt x="90" y="60"/>
                    </a:lnTo>
                    <a:lnTo>
                      <a:pt x="85" y="60"/>
                    </a:lnTo>
                    <a:lnTo>
                      <a:pt x="78" y="60"/>
                    </a:lnTo>
                    <a:lnTo>
                      <a:pt x="72" y="60"/>
                    </a:lnTo>
                    <a:lnTo>
                      <a:pt x="70" y="57"/>
                    </a:lnTo>
                    <a:lnTo>
                      <a:pt x="63" y="54"/>
                    </a:lnTo>
                    <a:lnTo>
                      <a:pt x="60" y="51"/>
                    </a:lnTo>
                    <a:lnTo>
                      <a:pt x="57" y="48"/>
                    </a:lnTo>
                    <a:lnTo>
                      <a:pt x="52" y="39"/>
                    </a:lnTo>
                    <a:lnTo>
                      <a:pt x="48" y="33"/>
                    </a:lnTo>
                    <a:lnTo>
                      <a:pt x="42" y="24"/>
                    </a:lnTo>
                    <a:lnTo>
                      <a:pt x="39" y="12"/>
                    </a:lnTo>
                    <a:lnTo>
                      <a:pt x="37" y="7"/>
                    </a:lnTo>
                    <a:lnTo>
                      <a:pt x="30" y="3"/>
                    </a:lnTo>
                    <a:lnTo>
                      <a:pt x="27" y="0"/>
                    </a:lnTo>
                    <a:lnTo>
                      <a:pt x="24" y="0"/>
                    </a:lnTo>
                    <a:lnTo>
                      <a:pt x="22" y="0"/>
                    </a:lnTo>
                    <a:lnTo>
                      <a:pt x="15" y="0"/>
                    </a:lnTo>
                    <a:lnTo>
                      <a:pt x="12" y="3"/>
                    </a:lnTo>
                    <a:lnTo>
                      <a:pt x="7" y="7"/>
                    </a:lnTo>
                    <a:lnTo>
                      <a:pt x="0" y="3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3" name="Freeform 34">
                <a:extLst>
                  <a:ext uri="{FF2B5EF4-FFF2-40B4-BE49-F238E27FC236}">
                    <a16:creationId xmlns:a16="http://schemas.microsoft.com/office/drawing/2014/main" id="{2B5E9CEF-110E-CB45-81D2-C14AC521943E}"/>
                  </a:ext>
                </a:extLst>
              </p:cNvPr>
              <p:cNvSpPr>
                <a:spLocks/>
              </p:cNvSpPr>
              <p:nvPr/>
            </p:nvSpPr>
            <p:spPr bwMode="auto">
              <a:xfrm>
                <a:off x="4097" y="136"/>
                <a:ext cx="156" cy="74"/>
              </a:xfrm>
              <a:custGeom>
                <a:avLst/>
                <a:gdLst>
                  <a:gd name="T0" fmla="*/ 0 w 156"/>
                  <a:gd name="T1" fmla="*/ 43 h 74"/>
                  <a:gd name="T2" fmla="*/ 4 w 156"/>
                  <a:gd name="T3" fmla="*/ 46 h 74"/>
                  <a:gd name="T4" fmla="*/ 9 w 156"/>
                  <a:gd name="T5" fmla="*/ 48 h 74"/>
                  <a:gd name="T6" fmla="*/ 15 w 156"/>
                  <a:gd name="T7" fmla="*/ 48 h 74"/>
                  <a:gd name="T8" fmla="*/ 22 w 156"/>
                  <a:gd name="T9" fmla="*/ 48 h 74"/>
                  <a:gd name="T10" fmla="*/ 27 w 156"/>
                  <a:gd name="T11" fmla="*/ 48 h 74"/>
                  <a:gd name="T12" fmla="*/ 30 w 156"/>
                  <a:gd name="T13" fmla="*/ 46 h 74"/>
                  <a:gd name="T14" fmla="*/ 37 w 156"/>
                  <a:gd name="T15" fmla="*/ 43 h 74"/>
                  <a:gd name="T16" fmla="*/ 43 w 156"/>
                  <a:gd name="T17" fmla="*/ 37 h 74"/>
                  <a:gd name="T18" fmla="*/ 45 w 156"/>
                  <a:gd name="T19" fmla="*/ 30 h 74"/>
                  <a:gd name="T20" fmla="*/ 49 w 156"/>
                  <a:gd name="T21" fmla="*/ 25 h 74"/>
                  <a:gd name="T22" fmla="*/ 52 w 156"/>
                  <a:gd name="T23" fmla="*/ 18 h 74"/>
                  <a:gd name="T24" fmla="*/ 58 w 156"/>
                  <a:gd name="T25" fmla="*/ 12 h 74"/>
                  <a:gd name="T26" fmla="*/ 64 w 156"/>
                  <a:gd name="T27" fmla="*/ 7 h 74"/>
                  <a:gd name="T28" fmla="*/ 70 w 156"/>
                  <a:gd name="T29" fmla="*/ 3 h 74"/>
                  <a:gd name="T30" fmla="*/ 76 w 156"/>
                  <a:gd name="T31" fmla="*/ 0 h 74"/>
                  <a:gd name="T32" fmla="*/ 85 w 156"/>
                  <a:gd name="T33" fmla="*/ 0 h 74"/>
                  <a:gd name="T34" fmla="*/ 91 w 156"/>
                  <a:gd name="T35" fmla="*/ 0 h 74"/>
                  <a:gd name="T36" fmla="*/ 95 w 156"/>
                  <a:gd name="T37" fmla="*/ 0 h 74"/>
                  <a:gd name="T38" fmla="*/ 100 w 156"/>
                  <a:gd name="T39" fmla="*/ 7 h 74"/>
                  <a:gd name="T40" fmla="*/ 106 w 156"/>
                  <a:gd name="T41" fmla="*/ 9 h 74"/>
                  <a:gd name="T42" fmla="*/ 110 w 156"/>
                  <a:gd name="T43" fmla="*/ 12 h 74"/>
                  <a:gd name="T44" fmla="*/ 118 w 156"/>
                  <a:gd name="T45" fmla="*/ 15 h 74"/>
                  <a:gd name="T46" fmla="*/ 125 w 156"/>
                  <a:gd name="T47" fmla="*/ 18 h 74"/>
                  <a:gd name="T48" fmla="*/ 130 w 156"/>
                  <a:gd name="T49" fmla="*/ 18 h 74"/>
                  <a:gd name="T50" fmla="*/ 136 w 156"/>
                  <a:gd name="T51" fmla="*/ 18 h 74"/>
                  <a:gd name="T52" fmla="*/ 140 w 156"/>
                  <a:gd name="T53" fmla="*/ 18 h 74"/>
                  <a:gd name="T54" fmla="*/ 146 w 156"/>
                  <a:gd name="T55" fmla="*/ 18 h 74"/>
                  <a:gd name="T56" fmla="*/ 151 w 156"/>
                  <a:gd name="T57" fmla="*/ 15 h 74"/>
                  <a:gd name="T58" fmla="*/ 155 w 156"/>
                  <a:gd name="T59" fmla="*/ 12 h 74"/>
                  <a:gd name="T60" fmla="*/ 155 w 156"/>
                  <a:gd name="T61" fmla="*/ 18 h 74"/>
                  <a:gd name="T62" fmla="*/ 151 w 156"/>
                  <a:gd name="T63" fmla="*/ 22 h 74"/>
                  <a:gd name="T64" fmla="*/ 146 w 156"/>
                  <a:gd name="T65" fmla="*/ 25 h 74"/>
                  <a:gd name="T66" fmla="*/ 143 w 156"/>
                  <a:gd name="T67" fmla="*/ 27 h 74"/>
                  <a:gd name="T68" fmla="*/ 136 w 156"/>
                  <a:gd name="T69" fmla="*/ 27 h 74"/>
                  <a:gd name="T70" fmla="*/ 133 w 156"/>
                  <a:gd name="T71" fmla="*/ 27 h 74"/>
                  <a:gd name="T72" fmla="*/ 128 w 156"/>
                  <a:gd name="T73" fmla="*/ 27 h 74"/>
                  <a:gd name="T74" fmla="*/ 121 w 156"/>
                  <a:gd name="T75" fmla="*/ 25 h 74"/>
                  <a:gd name="T76" fmla="*/ 115 w 156"/>
                  <a:gd name="T77" fmla="*/ 18 h 74"/>
                  <a:gd name="T78" fmla="*/ 106 w 156"/>
                  <a:gd name="T79" fmla="*/ 15 h 74"/>
                  <a:gd name="T80" fmla="*/ 103 w 156"/>
                  <a:gd name="T81" fmla="*/ 12 h 74"/>
                  <a:gd name="T82" fmla="*/ 97 w 156"/>
                  <a:gd name="T83" fmla="*/ 12 h 74"/>
                  <a:gd name="T84" fmla="*/ 88 w 156"/>
                  <a:gd name="T85" fmla="*/ 12 h 74"/>
                  <a:gd name="T86" fmla="*/ 82 w 156"/>
                  <a:gd name="T87" fmla="*/ 12 h 74"/>
                  <a:gd name="T88" fmla="*/ 79 w 156"/>
                  <a:gd name="T89" fmla="*/ 12 h 74"/>
                  <a:gd name="T90" fmla="*/ 73 w 156"/>
                  <a:gd name="T91" fmla="*/ 12 h 74"/>
                  <a:gd name="T92" fmla="*/ 67 w 156"/>
                  <a:gd name="T93" fmla="*/ 15 h 74"/>
                  <a:gd name="T94" fmla="*/ 64 w 156"/>
                  <a:gd name="T95" fmla="*/ 18 h 74"/>
                  <a:gd name="T96" fmla="*/ 58 w 156"/>
                  <a:gd name="T97" fmla="*/ 22 h 74"/>
                  <a:gd name="T98" fmla="*/ 55 w 156"/>
                  <a:gd name="T99" fmla="*/ 25 h 74"/>
                  <a:gd name="T100" fmla="*/ 52 w 156"/>
                  <a:gd name="T101" fmla="*/ 33 h 74"/>
                  <a:gd name="T102" fmla="*/ 45 w 156"/>
                  <a:gd name="T103" fmla="*/ 43 h 74"/>
                  <a:gd name="T104" fmla="*/ 43 w 156"/>
                  <a:gd name="T105" fmla="*/ 48 h 74"/>
                  <a:gd name="T106" fmla="*/ 37 w 156"/>
                  <a:gd name="T107" fmla="*/ 61 h 74"/>
                  <a:gd name="T108" fmla="*/ 34 w 156"/>
                  <a:gd name="T109" fmla="*/ 67 h 74"/>
                  <a:gd name="T110" fmla="*/ 30 w 156"/>
                  <a:gd name="T111" fmla="*/ 70 h 74"/>
                  <a:gd name="T112" fmla="*/ 27 w 156"/>
                  <a:gd name="T113" fmla="*/ 73 h 74"/>
                  <a:gd name="T114" fmla="*/ 22 w 156"/>
                  <a:gd name="T115" fmla="*/ 73 h 74"/>
                  <a:gd name="T116" fmla="*/ 19 w 156"/>
                  <a:gd name="T117" fmla="*/ 73 h 74"/>
                  <a:gd name="T118" fmla="*/ 15 w 156"/>
                  <a:gd name="T119" fmla="*/ 73 h 74"/>
                  <a:gd name="T120" fmla="*/ 9 w 156"/>
                  <a:gd name="T121" fmla="*/ 70 h 74"/>
                  <a:gd name="T122" fmla="*/ 7 w 156"/>
                  <a:gd name="T123" fmla="*/ 67 h 74"/>
                  <a:gd name="T124" fmla="*/ 0 w 156"/>
                  <a:gd name="T125" fmla="*/ 43 h 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6" h="74">
                    <a:moveTo>
                      <a:pt x="0" y="43"/>
                    </a:moveTo>
                    <a:lnTo>
                      <a:pt x="4" y="46"/>
                    </a:lnTo>
                    <a:lnTo>
                      <a:pt x="9" y="48"/>
                    </a:lnTo>
                    <a:lnTo>
                      <a:pt x="15" y="48"/>
                    </a:lnTo>
                    <a:lnTo>
                      <a:pt x="22" y="48"/>
                    </a:lnTo>
                    <a:lnTo>
                      <a:pt x="27" y="48"/>
                    </a:lnTo>
                    <a:lnTo>
                      <a:pt x="30" y="46"/>
                    </a:lnTo>
                    <a:lnTo>
                      <a:pt x="37" y="43"/>
                    </a:lnTo>
                    <a:lnTo>
                      <a:pt x="43" y="37"/>
                    </a:lnTo>
                    <a:lnTo>
                      <a:pt x="45" y="30"/>
                    </a:lnTo>
                    <a:lnTo>
                      <a:pt x="49" y="25"/>
                    </a:lnTo>
                    <a:lnTo>
                      <a:pt x="52" y="18"/>
                    </a:lnTo>
                    <a:lnTo>
                      <a:pt x="58" y="12"/>
                    </a:lnTo>
                    <a:lnTo>
                      <a:pt x="64" y="7"/>
                    </a:lnTo>
                    <a:lnTo>
                      <a:pt x="70" y="3"/>
                    </a:lnTo>
                    <a:lnTo>
                      <a:pt x="76" y="0"/>
                    </a:lnTo>
                    <a:lnTo>
                      <a:pt x="85" y="0"/>
                    </a:lnTo>
                    <a:lnTo>
                      <a:pt x="91" y="0"/>
                    </a:lnTo>
                    <a:lnTo>
                      <a:pt x="95" y="0"/>
                    </a:lnTo>
                    <a:lnTo>
                      <a:pt x="100" y="7"/>
                    </a:lnTo>
                    <a:lnTo>
                      <a:pt x="106" y="9"/>
                    </a:lnTo>
                    <a:lnTo>
                      <a:pt x="110" y="12"/>
                    </a:lnTo>
                    <a:lnTo>
                      <a:pt x="118" y="15"/>
                    </a:lnTo>
                    <a:lnTo>
                      <a:pt x="125" y="18"/>
                    </a:lnTo>
                    <a:lnTo>
                      <a:pt x="130" y="18"/>
                    </a:lnTo>
                    <a:lnTo>
                      <a:pt x="136" y="18"/>
                    </a:lnTo>
                    <a:lnTo>
                      <a:pt x="140" y="18"/>
                    </a:lnTo>
                    <a:lnTo>
                      <a:pt x="146" y="18"/>
                    </a:lnTo>
                    <a:lnTo>
                      <a:pt x="151" y="15"/>
                    </a:lnTo>
                    <a:lnTo>
                      <a:pt x="155" y="12"/>
                    </a:lnTo>
                    <a:lnTo>
                      <a:pt x="155" y="18"/>
                    </a:lnTo>
                    <a:lnTo>
                      <a:pt x="151" y="22"/>
                    </a:lnTo>
                    <a:lnTo>
                      <a:pt x="146" y="25"/>
                    </a:lnTo>
                    <a:lnTo>
                      <a:pt x="143" y="27"/>
                    </a:lnTo>
                    <a:lnTo>
                      <a:pt x="136" y="27"/>
                    </a:lnTo>
                    <a:lnTo>
                      <a:pt x="133" y="27"/>
                    </a:lnTo>
                    <a:lnTo>
                      <a:pt x="128" y="27"/>
                    </a:lnTo>
                    <a:lnTo>
                      <a:pt x="121" y="25"/>
                    </a:lnTo>
                    <a:lnTo>
                      <a:pt x="115" y="18"/>
                    </a:lnTo>
                    <a:lnTo>
                      <a:pt x="106" y="15"/>
                    </a:lnTo>
                    <a:lnTo>
                      <a:pt x="103" y="12"/>
                    </a:lnTo>
                    <a:lnTo>
                      <a:pt x="97" y="12"/>
                    </a:lnTo>
                    <a:lnTo>
                      <a:pt x="88" y="12"/>
                    </a:lnTo>
                    <a:lnTo>
                      <a:pt x="82" y="12"/>
                    </a:lnTo>
                    <a:lnTo>
                      <a:pt x="79" y="12"/>
                    </a:lnTo>
                    <a:lnTo>
                      <a:pt x="73" y="12"/>
                    </a:lnTo>
                    <a:lnTo>
                      <a:pt x="67" y="15"/>
                    </a:lnTo>
                    <a:lnTo>
                      <a:pt x="64" y="18"/>
                    </a:lnTo>
                    <a:lnTo>
                      <a:pt x="58" y="22"/>
                    </a:lnTo>
                    <a:lnTo>
                      <a:pt x="55" y="25"/>
                    </a:lnTo>
                    <a:lnTo>
                      <a:pt x="52" y="33"/>
                    </a:lnTo>
                    <a:lnTo>
                      <a:pt x="45" y="43"/>
                    </a:lnTo>
                    <a:lnTo>
                      <a:pt x="43" y="48"/>
                    </a:lnTo>
                    <a:lnTo>
                      <a:pt x="37" y="61"/>
                    </a:lnTo>
                    <a:lnTo>
                      <a:pt x="34" y="67"/>
                    </a:lnTo>
                    <a:lnTo>
                      <a:pt x="30" y="70"/>
                    </a:lnTo>
                    <a:lnTo>
                      <a:pt x="27" y="73"/>
                    </a:lnTo>
                    <a:lnTo>
                      <a:pt x="22" y="73"/>
                    </a:lnTo>
                    <a:lnTo>
                      <a:pt x="19" y="73"/>
                    </a:lnTo>
                    <a:lnTo>
                      <a:pt x="15" y="73"/>
                    </a:lnTo>
                    <a:lnTo>
                      <a:pt x="9" y="70"/>
                    </a:lnTo>
                    <a:lnTo>
                      <a:pt x="7" y="67"/>
                    </a:lnTo>
                    <a:lnTo>
                      <a:pt x="0" y="43"/>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4" name="Freeform 35">
                <a:extLst>
                  <a:ext uri="{FF2B5EF4-FFF2-40B4-BE49-F238E27FC236}">
                    <a16:creationId xmlns:a16="http://schemas.microsoft.com/office/drawing/2014/main" id="{17D295DA-FEEA-BB44-A5D4-D0DFD0F995D9}"/>
                  </a:ext>
                </a:extLst>
              </p:cNvPr>
              <p:cNvSpPr>
                <a:spLocks/>
              </p:cNvSpPr>
              <p:nvPr/>
            </p:nvSpPr>
            <p:spPr bwMode="auto">
              <a:xfrm>
                <a:off x="157" y="510"/>
                <a:ext cx="153" cy="75"/>
              </a:xfrm>
              <a:custGeom>
                <a:avLst/>
                <a:gdLst>
                  <a:gd name="T0" fmla="*/ 3 w 153"/>
                  <a:gd name="T1" fmla="*/ 46 h 75"/>
                  <a:gd name="T2" fmla="*/ 15 w 153"/>
                  <a:gd name="T3" fmla="*/ 49 h 75"/>
                  <a:gd name="T4" fmla="*/ 23 w 153"/>
                  <a:gd name="T5" fmla="*/ 49 h 75"/>
                  <a:gd name="T6" fmla="*/ 33 w 153"/>
                  <a:gd name="T7" fmla="*/ 46 h 75"/>
                  <a:gd name="T8" fmla="*/ 42 w 153"/>
                  <a:gd name="T9" fmla="*/ 37 h 75"/>
                  <a:gd name="T10" fmla="*/ 48 w 153"/>
                  <a:gd name="T11" fmla="*/ 28 h 75"/>
                  <a:gd name="T12" fmla="*/ 57 w 153"/>
                  <a:gd name="T13" fmla="*/ 12 h 75"/>
                  <a:gd name="T14" fmla="*/ 68 w 153"/>
                  <a:gd name="T15" fmla="*/ 3 h 75"/>
                  <a:gd name="T16" fmla="*/ 83 w 153"/>
                  <a:gd name="T17" fmla="*/ 0 h 75"/>
                  <a:gd name="T18" fmla="*/ 92 w 153"/>
                  <a:gd name="T19" fmla="*/ 3 h 75"/>
                  <a:gd name="T20" fmla="*/ 104 w 153"/>
                  <a:gd name="T21" fmla="*/ 10 h 75"/>
                  <a:gd name="T22" fmla="*/ 113 w 153"/>
                  <a:gd name="T23" fmla="*/ 15 h 75"/>
                  <a:gd name="T24" fmla="*/ 125 w 153"/>
                  <a:gd name="T25" fmla="*/ 22 h 75"/>
                  <a:gd name="T26" fmla="*/ 137 w 153"/>
                  <a:gd name="T27" fmla="*/ 22 h 75"/>
                  <a:gd name="T28" fmla="*/ 149 w 153"/>
                  <a:gd name="T29" fmla="*/ 15 h 75"/>
                  <a:gd name="T30" fmla="*/ 152 w 153"/>
                  <a:gd name="T31" fmla="*/ 22 h 75"/>
                  <a:gd name="T32" fmla="*/ 143 w 153"/>
                  <a:gd name="T33" fmla="*/ 25 h 75"/>
                  <a:gd name="T34" fmla="*/ 134 w 153"/>
                  <a:gd name="T35" fmla="*/ 28 h 75"/>
                  <a:gd name="T36" fmla="*/ 122 w 153"/>
                  <a:gd name="T37" fmla="*/ 28 h 75"/>
                  <a:gd name="T38" fmla="*/ 113 w 153"/>
                  <a:gd name="T39" fmla="*/ 22 h 75"/>
                  <a:gd name="T40" fmla="*/ 102 w 153"/>
                  <a:gd name="T41" fmla="*/ 15 h 75"/>
                  <a:gd name="T42" fmla="*/ 87 w 153"/>
                  <a:gd name="T43" fmla="*/ 12 h 75"/>
                  <a:gd name="T44" fmla="*/ 75 w 153"/>
                  <a:gd name="T45" fmla="*/ 12 h 75"/>
                  <a:gd name="T46" fmla="*/ 65 w 153"/>
                  <a:gd name="T47" fmla="*/ 15 h 75"/>
                  <a:gd name="T48" fmla="*/ 57 w 153"/>
                  <a:gd name="T49" fmla="*/ 22 h 75"/>
                  <a:gd name="T50" fmla="*/ 50 w 153"/>
                  <a:gd name="T51" fmla="*/ 34 h 75"/>
                  <a:gd name="T52" fmla="*/ 42 w 153"/>
                  <a:gd name="T53" fmla="*/ 53 h 75"/>
                  <a:gd name="T54" fmla="*/ 33 w 153"/>
                  <a:gd name="T55" fmla="*/ 68 h 75"/>
                  <a:gd name="T56" fmla="*/ 23 w 153"/>
                  <a:gd name="T57" fmla="*/ 74 h 75"/>
                  <a:gd name="T58" fmla="*/ 18 w 153"/>
                  <a:gd name="T59" fmla="*/ 74 h 75"/>
                  <a:gd name="T60" fmla="*/ 8 w 153"/>
                  <a:gd name="T61" fmla="*/ 71 h 75"/>
                  <a:gd name="T62" fmla="*/ 0 w 153"/>
                  <a:gd name="T63" fmla="*/ 43 h 7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3" h="75">
                    <a:moveTo>
                      <a:pt x="0" y="43"/>
                    </a:moveTo>
                    <a:lnTo>
                      <a:pt x="3" y="46"/>
                    </a:lnTo>
                    <a:lnTo>
                      <a:pt x="8" y="49"/>
                    </a:lnTo>
                    <a:lnTo>
                      <a:pt x="15" y="49"/>
                    </a:lnTo>
                    <a:lnTo>
                      <a:pt x="21" y="49"/>
                    </a:lnTo>
                    <a:lnTo>
                      <a:pt x="23" y="49"/>
                    </a:lnTo>
                    <a:lnTo>
                      <a:pt x="30" y="49"/>
                    </a:lnTo>
                    <a:lnTo>
                      <a:pt x="33" y="46"/>
                    </a:lnTo>
                    <a:lnTo>
                      <a:pt x="35" y="43"/>
                    </a:lnTo>
                    <a:lnTo>
                      <a:pt x="42" y="37"/>
                    </a:lnTo>
                    <a:lnTo>
                      <a:pt x="45" y="31"/>
                    </a:lnTo>
                    <a:lnTo>
                      <a:pt x="48" y="28"/>
                    </a:lnTo>
                    <a:lnTo>
                      <a:pt x="50" y="18"/>
                    </a:lnTo>
                    <a:lnTo>
                      <a:pt x="57" y="12"/>
                    </a:lnTo>
                    <a:lnTo>
                      <a:pt x="62" y="10"/>
                    </a:lnTo>
                    <a:lnTo>
                      <a:pt x="68" y="3"/>
                    </a:lnTo>
                    <a:lnTo>
                      <a:pt x="75" y="0"/>
                    </a:lnTo>
                    <a:lnTo>
                      <a:pt x="83" y="0"/>
                    </a:lnTo>
                    <a:lnTo>
                      <a:pt x="90" y="0"/>
                    </a:lnTo>
                    <a:lnTo>
                      <a:pt x="92" y="3"/>
                    </a:lnTo>
                    <a:lnTo>
                      <a:pt x="98" y="7"/>
                    </a:lnTo>
                    <a:lnTo>
                      <a:pt x="104" y="10"/>
                    </a:lnTo>
                    <a:lnTo>
                      <a:pt x="107" y="12"/>
                    </a:lnTo>
                    <a:lnTo>
                      <a:pt x="113" y="15"/>
                    </a:lnTo>
                    <a:lnTo>
                      <a:pt x="119" y="18"/>
                    </a:lnTo>
                    <a:lnTo>
                      <a:pt x="125" y="22"/>
                    </a:lnTo>
                    <a:lnTo>
                      <a:pt x="131" y="22"/>
                    </a:lnTo>
                    <a:lnTo>
                      <a:pt x="137" y="22"/>
                    </a:lnTo>
                    <a:lnTo>
                      <a:pt x="143" y="18"/>
                    </a:lnTo>
                    <a:lnTo>
                      <a:pt x="149" y="15"/>
                    </a:lnTo>
                    <a:lnTo>
                      <a:pt x="152" y="15"/>
                    </a:lnTo>
                    <a:lnTo>
                      <a:pt x="152" y="22"/>
                    </a:lnTo>
                    <a:lnTo>
                      <a:pt x="149" y="25"/>
                    </a:lnTo>
                    <a:lnTo>
                      <a:pt x="143" y="25"/>
                    </a:lnTo>
                    <a:lnTo>
                      <a:pt x="137" y="28"/>
                    </a:lnTo>
                    <a:lnTo>
                      <a:pt x="134" y="28"/>
                    </a:lnTo>
                    <a:lnTo>
                      <a:pt x="131" y="28"/>
                    </a:lnTo>
                    <a:lnTo>
                      <a:pt x="122" y="28"/>
                    </a:lnTo>
                    <a:lnTo>
                      <a:pt x="119" y="25"/>
                    </a:lnTo>
                    <a:lnTo>
                      <a:pt x="113" y="22"/>
                    </a:lnTo>
                    <a:lnTo>
                      <a:pt x="104" y="15"/>
                    </a:lnTo>
                    <a:lnTo>
                      <a:pt x="102" y="15"/>
                    </a:lnTo>
                    <a:lnTo>
                      <a:pt x="95" y="15"/>
                    </a:lnTo>
                    <a:lnTo>
                      <a:pt x="87" y="12"/>
                    </a:lnTo>
                    <a:lnTo>
                      <a:pt x="80" y="12"/>
                    </a:lnTo>
                    <a:lnTo>
                      <a:pt x="75" y="12"/>
                    </a:lnTo>
                    <a:lnTo>
                      <a:pt x="72" y="15"/>
                    </a:lnTo>
                    <a:lnTo>
                      <a:pt x="65" y="15"/>
                    </a:lnTo>
                    <a:lnTo>
                      <a:pt x="62" y="18"/>
                    </a:lnTo>
                    <a:lnTo>
                      <a:pt x="57" y="22"/>
                    </a:lnTo>
                    <a:lnTo>
                      <a:pt x="53" y="25"/>
                    </a:lnTo>
                    <a:lnTo>
                      <a:pt x="50" y="34"/>
                    </a:lnTo>
                    <a:lnTo>
                      <a:pt x="45" y="43"/>
                    </a:lnTo>
                    <a:lnTo>
                      <a:pt x="42" y="53"/>
                    </a:lnTo>
                    <a:lnTo>
                      <a:pt x="35" y="64"/>
                    </a:lnTo>
                    <a:lnTo>
                      <a:pt x="33" y="68"/>
                    </a:lnTo>
                    <a:lnTo>
                      <a:pt x="30" y="74"/>
                    </a:lnTo>
                    <a:lnTo>
                      <a:pt x="23" y="74"/>
                    </a:lnTo>
                    <a:lnTo>
                      <a:pt x="21" y="74"/>
                    </a:lnTo>
                    <a:lnTo>
                      <a:pt x="18" y="74"/>
                    </a:lnTo>
                    <a:lnTo>
                      <a:pt x="15" y="74"/>
                    </a:lnTo>
                    <a:lnTo>
                      <a:pt x="8" y="71"/>
                    </a:lnTo>
                    <a:lnTo>
                      <a:pt x="3" y="68"/>
                    </a:lnTo>
                    <a:lnTo>
                      <a:pt x="0" y="43"/>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5" name="Freeform 36">
                <a:extLst>
                  <a:ext uri="{FF2B5EF4-FFF2-40B4-BE49-F238E27FC236}">
                    <a16:creationId xmlns:a16="http://schemas.microsoft.com/office/drawing/2014/main" id="{FE0506FE-6046-274C-8566-492E0FE08E1D}"/>
                  </a:ext>
                </a:extLst>
              </p:cNvPr>
              <p:cNvSpPr>
                <a:spLocks/>
              </p:cNvSpPr>
              <p:nvPr/>
            </p:nvSpPr>
            <p:spPr bwMode="auto">
              <a:xfrm>
                <a:off x="5581" y="1847"/>
                <a:ext cx="154" cy="72"/>
              </a:xfrm>
              <a:custGeom>
                <a:avLst/>
                <a:gdLst>
                  <a:gd name="T0" fmla="*/ 3 w 154"/>
                  <a:gd name="T1" fmla="*/ 44 h 72"/>
                  <a:gd name="T2" fmla="*/ 15 w 154"/>
                  <a:gd name="T3" fmla="*/ 48 h 72"/>
                  <a:gd name="T4" fmla="*/ 26 w 154"/>
                  <a:gd name="T5" fmla="*/ 48 h 72"/>
                  <a:gd name="T6" fmla="*/ 33 w 154"/>
                  <a:gd name="T7" fmla="*/ 41 h 72"/>
                  <a:gd name="T8" fmla="*/ 41 w 154"/>
                  <a:gd name="T9" fmla="*/ 36 h 72"/>
                  <a:gd name="T10" fmla="*/ 48 w 154"/>
                  <a:gd name="T11" fmla="*/ 24 h 72"/>
                  <a:gd name="T12" fmla="*/ 56 w 154"/>
                  <a:gd name="T13" fmla="*/ 12 h 72"/>
                  <a:gd name="T14" fmla="*/ 69 w 154"/>
                  <a:gd name="T15" fmla="*/ 4 h 72"/>
                  <a:gd name="T16" fmla="*/ 84 w 154"/>
                  <a:gd name="T17" fmla="*/ 0 h 72"/>
                  <a:gd name="T18" fmla="*/ 93 w 154"/>
                  <a:gd name="T19" fmla="*/ 4 h 72"/>
                  <a:gd name="T20" fmla="*/ 105 w 154"/>
                  <a:gd name="T21" fmla="*/ 9 h 72"/>
                  <a:gd name="T22" fmla="*/ 116 w 154"/>
                  <a:gd name="T23" fmla="*/ 15 h 72"/>
                  <a:gd name="T24" fmla="*/ 126 w 154"/>
                  <a:gd name="T25" fmla="*/ 18 h 72"/>
                  <a:gd name="T26" fmla="*/ 138 w 154"/>
                  <a:gd name="T27" fmla="*/ 18 h 72"/>
                  <a:gd name="T28" fmla="*/ 150 w 154"/>
                  <a:gd name="T29" fmla="*/ 15 h 72"/>
                  <a:gd name="T30" fmla="*/ 153 w 154"/>
                  <a:gd name="T31" fmla="*/ 18 h 72"/>
                  <a:gd name="T32" fmla="*/ 144 w 154"/>
                  <a:gd name="T33" fmla="*/ 24 h 72"/>
                  <a:gd name="T34" fmla="*/ 135 w 154"/>
                  <a:gd name="T35" fmla="*/ 27 h 72"/>
                  <a:gd name="T36" fmla="*/ 126 w 154"/>
                  <a:gd name="T37" fmla="*/ 24 h 72"/>
                  <a:gd name="T38" fmla="*/ 114 w 154"/>
                  <a:gd name="T39" fmla="*/ 18 h 72"/>
                  <a:gd name="T40" fmla="*/ 101 w 154"/>
                  <a:gd name="T41" fmla="*/ 12 h 72"/>
                  <a:gd name="T42" fmla="*/ 86 w 154"/>
                  <a:gd name="T43" fmla="*/ 12 h 72"/>
                  <a:gd name="T44" fmla="*/ 78 w 154"/>
                  <a:gd name="T45" fmla="*/ 12 h 72"/>
                  <a:gd name="T46" fmla="*/ 66 w 154"/>
                  <a:gd name="T47" fmla="*/ 15 h 72"/>
                  <a:gd name="T48" fmla="*/ 56 w 154"/>
                  <a:gd name="T49" fmla="*/ 21 h 72"/>
                  <a:gd name="T50" fmla="*/ 51 w 154"/>
                  <a:gd name="T51" fmla="*/ 33 h 72"/>
                  <a:gd name="T52" fmla="*/ 41 w 154"/>
                  <a:gd name="T53" fmla="*/ 51 h 72"/>
                  <a:gd name="T54" fmla="*/ 33 w 154"/>
                  <a:gd name="T55" fmla="*/ 65 h 72"/>
                  <a:gd name="T56" fmla="*/ 26 w 154"/>
                  <a:gd name="T57" fmla="*/ 71 h 72"/>
                  <a:gd name="T58" fmla="*/ 18 w 154"/>
                  <a:gd name="T59" fmla="*/ 71 h 72"/>
                  <a:gd name="T60" fmla="*/ 8 w 154"/>
                  <a:gd name="T61" fmla="*/ 68 h 72"/>
                  <a:gd name="T62" fmla="*/ 0 w 154"/>
                  <a:gd name="T63" fmla="*/ 41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4" h="72">
                    <a:moveTo>
                      <a:pt x="0" y="41"/>
                    </a:moveTo>
                    <a:lnTo>
                      <a:pt x="3" y="44"/>
                    </a:lnTo>
                    <a:lnTo>
                      <a:pt x="8" y="48"/>
                    </a:lnTo>
                    <a:lnTo>
                      <a:pt x="15" y="48"/>
                    </a:lnTo>
                    <a:lnTo>
                      <a:pt x="21" y="48"/>
                    </a:lnTo>
                    <a:lnTo>
                      <a:pt x="26" y="48"/>
                    </a:lnTo>
                    <a:lnTo>
                      <a:pt x="30" y="44"/>
                    </a:lnTo>
                    <a:lnTo>
                      <a:pt x="33" y="41"/>
                    </a:lnTo>
                    <a:lnTo>
                      <a:pt x="36" y="41"/>
                    </a:lnTo>
                    <a:lnTo>
                      <a:pt x="41" y="36"/>
                    </a:lnTo>
                    <a:lnTo>
                      <a:pt x="45" y="30"/>
                    </a:lnTo>
                    <a:lnTo>
                      <a:pt x="48" y="24"/>
                    </a:lnTo>
                    <a:lnTo>
                      <a:pt x="51" y="18"/>
                    </a:lnTo>
                    <a:lnTo>
                      <a:pt x="56" y="12"/>
                    </a:lnTo>
                    <a:lnTo>
                      <a:pt x="63" y="6"/>
                    </a:lnTo>
                    <a:lnTo>
                      <a:pt x="69" y="4"/>
                    </a:lnTo>
                    <a:lnTo>
                      <a:pt x="75" y="0"/>
                    </a:lnTo>
                    <a:lnTo>
                      <a:pt x="84" y="0"/>
                    </a:lnTo>
                    <a:lnTo>
                      <a:pt x="90" y="0"/>
                    </a:lnTo>
                    <a:lnTo>
                      <a:pt x="93" y="4"/>
                    </a:lnTo>
                    <a:lnTo>
                      <a:pt x="99" y="6"/>
                    </a:lnTo>
                    <a:lnTo>
                      <a:pt x="105" y="9"/>
                    </a:lnTo>
                    <a:lnTo>
                      <a:pt x="108" y="12"/>
                    </a:lnTo>
                    <a:lnTo>
                      <a:pt x="116" y="15"/>
                    </a:lnTo>
                    <a:lnTo>
                      <a:pt x="123" y="18"/>
                    </a:lnTo>
                    <a:lnTo>
                      <a:pt x="126" y="18"/>
                    </a:lnTo>
                    <a:lnTo>
                      <a:pt x="131" y="21"/>
                    </a:lnTo>
                    <a:lnTo>
                      <a:pt x="138" y="18"/>
                    </a:lnTo>
                    <a:lnTo>
                      <a:pt x="144" y="18"/>
                    </a:lnTo>
                    <a:lnTo>
                      <a:pt x="150" y="15"/>
                    </a:lnTo>
                    <a:lnTo>
                      <a:pt x="153" y="12"/>
                    </a:lnTo>
                    <a:lnTo>
                      <a:pt x="153" y="18"/>
                    </a:lnTo>
                    <a:lnTo>
                      <a:pt x="150" y="21"/>
                    </a:lnTo>
                    <a:lnTo>
                      <a:pt x="144" y="24"/>
                    </a:lnTo>
                    <a:lnTo>
                      <a:pt x="141" y="27"/>
                    </a:lnTo>
                    <a:lnTo>
                      <a:pt x="135" y="27"/>
                    </a:lnTo>
                    <a:lnTo>
                      <a:pt x="131" y="27"/>
                    </a:lnTo>
                    <a:lnTo>
                      <a:pt x="126" y="24"/>
                    </a:lnTo>
                    <a:lnTo>
                      <a:pt x="120" y="24"/>
                    </a:lnTo>
                    <a:lnTo>
                      <a:pt x="114" y="18"/>
                    </a:lnTo>
                    <a:lnTo>
                      <a:pt x="105" y="15"/>
                    </a:lnTo>
                    <a:lnTo>
                      <a:pt x="101" y="12"/>
                    </a:lnTo>
                    <a:lnTo>
                      <a:pt x="96" y="12"/>
                    </a:lnTo>
                    <a:lnTo>
                      <a:pt x="86" y="12"/>
                    </a:lnTo>
                    <a:lnTo>
                      <a:pt x="81" y="12"/>
                    </a:lnTo>
                    <a:lnTo>
                      <a:pt x="78" y="12"/>
                    </a:lnTo>
                    <a:lnTo>
                      <a:pt x="71" y="12"/>
                    </a:lnTo>
                    <a:lnTo>
                      <a:pt x="66" y="15"/>
                    </a:lnTo>
                    <a:lnTo>
                      <a:pt x="63" y="18"/>
                    </a:lnTo>
                    <a:lnTo>
                      <a:pt x="56" y="21"/>
                    </a:lnTo>
                    <a:lnTo>
                      <a:pt x="54" y="24"/>
                    </a:lnTo>
                    <a:lnTo>
                      <a:pt x="51" y="33"/>
                    </a:lnTo>
                    <a:lnTo>
                      <a:pt x="45" y="39"/>
                    </a:lnTo>
                    <a:lnTo>
                      <a:pt x="41" y="51"/>
                    </a:lnTo>
                    <a:lnTo>
                      <a:pt x="36" y="59"/>
                    </a:lnTo>
                    <a:lnTo>
                      <a:pt x="33" y="65"/>
                    </a:lnTo>
                    <a:lnTo>
                      <a:pt x="30" y="68"/>
                    </a:lnTo>
                    <a:lnTo>
                      <a:pt x="26" y="71"/>
                    </a:lnTo>
                    <a:lnTo>
                      <a:pt x="21" y="71"/>
                    </a:lnTo>
                    <a:lnTo>
                      <a:pt x="18" y="71"/>
                    </a:lnTo>
                    <a:lnTo>
                      <a:pt x="15" y="71"/>
                    </a:lnTo>
                    <a:lnTo>
                      <a:pt x="8" y="68"/>
                    </a:lnTo>
                    <a:lnTo>
                      <a:pt x="6" y="65"/>
                    </a:lnTo>
                    <a:lnTo>
                      <a:pt x="0" y="41"/>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6" name="Freeform 37">
                <a:extLst>
                  <a:ext uri="{FF2B5EF4-FFF2-40B4-BE49-F238E27FC236}">
                    <a16:creationId xmlns:a16="http://schemas.microsoft.com/office/drawing/2014/main" id="{AF2AA40D-6AF9-4C41-8A84-ED60A51328F5}"/>
                  </a:ext>
                </a:extLst>
              </p:cNvPr>
              <p:cNvSpPr>
                <a:spLocks/>
              </p:cNvSpPr>
              <p:nvPr/>
            </p:nvSpPr>
            <p:spPr bwMode="auto">
              <a:xfrm>
                <a:off x="4436" y="4096"/>
                <a:ext cx="57" cy="66"/>
              </a:xfrm>
              <a:custGeom>
                <a:avLst/>
                <a:gdLst>
                  <a:gd name="T0" fmla="*/ 31 w 57"/>
                  <a:gd name="T1" fmla="*/ 0 h 66"/>
                  <a:gd name="T2" fmla="*/ 0 w 57"/>
                  <a:gd name="T3" fmla="*/ 17 h 66"/>
                  <a:gd name="T4" fmla="*/ 17 w 57"/>
                  <a:gd name="T5" fmla="*/ 65 h 66"/>
                  <a:gd name="T6" fmla="*/ 56 w 57"/>
                  <a:gd name="T7" fmla="*/ 41 h 66"/>
                  <a:gd name="T8" fmla="*/ 31 w 57"/>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66">
                    <a:moveTo>
                      <a:pt x="31" y="0"/>
                    </a:moveTo>
                    <a:lnTo>
                      <a:pt x="0" y="17"/>
                    </a:lnTo>
                    <a:lnTo>
                      <a:pt x="17" y="65"/>
                    </a:lnTo>
                    <a:lnTo>
                      <a:pt x="56" y="41"/>
                    </a:lnTo>
                    <a:lnTo>
                      <a:pt x="31"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7" name="Freeform 38">
                <a:extLst>
                  <a:ext uri="{FF2B5EF4-FFF2-40B4-BE49-F238E27FC236}">
                    <a16:creationId xmlns:a16="http://schemas.microsoft.com/office/drawing/2014/main" id="{99749CEC-17BD-3446-AFD0-35BC40AB59A8}"/>
                  </a:ext>
                </a:extLst>
              </p:cNvPr>
              <p:cNvSpPr>
                <a:spLocks/>
              </p:cNvSpPr>
              <p:nvPr/>
            </p:nvSpPr>
            <p:spPr bwMode="auto">
              <a:xfrm>
                <a:off x="107" y="2501"/>
                <a:ext cx="55" cy="65"/>
              </a:xfrm>
              <a:custGeom>
                <a:avLst/>
                <a:gdLst>
                  <a:gd name="T0" fmla="*/ 30 w 55"/>
                  <a:gd name="T1" fmla="*/ 0 h 65"/>
                  <a:gd name="T2" fmla="*/ 0 w 55"/>
                  <a:gd name="T3" fmla="*/ 17 h 65"/>
                  <a:gd name="T4" fmla="*/ 16 w 55"/>
                  <a:gd name="T5" fmla="*/ 64 h 65"/>
                  <a:gd name="T6" fmla="*/ 54 w 55"/>
                  <a:gd name="T7" fmla="*/ 40 h 65"/>
                  <a:gd name="T8" fmla="*/ 30 w 55"/>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65">
                    <a:moveTo>
                      <a:pt x="30" y="0"/>
                    </a:moveTo>
                    <a:lnTo>
                      <a:pt x="0" y="17"/>
                    </a:lnTo>
                    <a:lnTo>
                      <a:pt x="16" y="64"/>
                    </a:lnTo>
                    <a:lnTo>
                      <a:pt x="54" y="40"/>
                    </a:lnTo>
                    <a:lnTo>
                      <a:pt x="30"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8" name="Freeform 39">
                <a:extLst>
                  <a:ext uri="{FF2B5EF4-FFF2-40B4-BE49-F238E27FC236}">
                    <a16:creationId xmlns:a16="http://schemas.microsoft.com/office/drawing/2014/main" id="{DD92FA03-095B-0C45-8827-8483CAADCEBE}"/>
                  </a:ext>
                </a:extLst>
              </p:cNvPr>
              <p:cNvSpPr>
                <a:spLocks/>
              </p:cNvSpPr>
              <p:nvPr/>
            </p:nvSpPr>
            <p:spPr bwMode="auto">
              <a:xfrm>
                <a:off x="5139" y="1106"/>
                <a:ext cx="56" cy="65"/>
              </a:xfrm>
              <a:custGeom>
                <a:avLst/>
                <a:gdLst>
                  <a:gd name="T0" fmla="*/ 30 w 56"/>
                  <a:gd name="T1" fmla="*/ 0 h 65"/>
                  <a:gd name="T2" fmla="*/ 0 w 56"/>
                  <a:gd name="T3" fmla="*/ 17 h 65"/>
                  <a:gd name="T4" fmla="*/ 16 w 56"/>
                  <a:gd name="T5" fmla="*/ 64 h 65"/>
                  <a:gd name="T6" fmla="*/ 55 w 56"/>
                  <a:gd name="T7" fmla="*/ 41 h 65"/>
                  <a:gd name="T8" fmla="*/ 30 w 56"/>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65">
                    <a:moveTo>
                      <a:pt x="30" y="0"/>
                    </a:moveTo>
                    <a:lnTo>
                      <a:pt x="0" y="17"/>
                    </a:lnTo>
                    <a:lnTo>
                      <a:pt x="16" y="64"/>
                    </a:lnTo>
                    <a:lnTo>
                      <a:pt x="55" y="41"/>
                    </a:lnTo>
                    <a:lnTo>
                      <a:pt x="30"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69" name="Freeform 40">
                <a:extLst>
                  <a:ext uri="{FF2B5EF4-FFF2-40B4-BE49-F238E27FC236}">
                    <a16:creationId xmlns:a16="http://schemas.microsoft.com/office/drawing/2014/main" id="{C80DCE93-630F-F646-90D2-DC8DDC1A9A38}"/>
                  </a:ext>
                </a:extLst>
              </p:cNvPr>
              <p:cNvSpPr>
                <a:spLocks/>
              </p:cNvSpPr>
              <p:nvPr/>
            </p:nvSpPr>
            <p:spPr bwMode="auto">
              <a:xfrm>
                <a:off x="4703" y="54"/>
                <a:ext cx="60" cy="81"/>
              </a:xfrm>
              <a:custGeom>
                <a:avLst/>
                <a:gdLst>
                  <a:gd name="T0" fmla="*/ 59 w 60"/>
                  <a:gd name="T1" fmla="*/ 0 h 81"/>
                  <a:gd name="T2" fmla="*/ 0 w 60"/>
                  <a:gd name="T3" fmla="*/ 30 h 81"/>
                  <a:gd name="T4" fmla="*/ 45 w 60"/>
                  <a:gd name="T5" fmla="*/ 80 h 81"/>
                  <a:gd name="T6" fmla="*/ 59 w 60"/>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81">
                    <a:moveTo>
                      <a:pt x="59" y="0"/>
                    </a:moveTo>
                    <a:lnTo>
                      <a:pt x="0" y="30"/>
                    </a:lnTo>
                    <a:lnTo>
                      <a:pt x="45" y="80"/>
                    </a:lnTo>
                    <a:lnTo>
                      <a:pt x="59"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70" name="Freeform 41">
                <a:extLst>
                  <a:ext uri="{FF2B5EF4-FFF2-40B4-BE49-F238E27FC236}">
                    <a16:creationId xmlns:a16="http://schemas.microsoft.com/office/drawing/2014/main" id="{BBA06C9B-E31C-8249-953A-E872B7F96CE6}"/>
                  </a:ext>
                </a:extLst>
              </p:cNvPr>
              <p:cNvSpPr>
                <a:spLocks/>
              </p:cNvSpPr>
              <p:nvPr/>
            </p:nvSpPr>
            <p:spPr bwMode="auto">
              <a:xfrm>
                <a:off x="5601" y="3074"/>
                <a:ext cx="60" cy="80"/>
              </a:xfrm>
              <a:custGeom>
                <a:avLst/>
                <a:gdLst>
                  <a:gd name="T0" fmla="*/ 59 w 60"/>
                  <a:gd name="T1" fmla="*/ 0 h 80"/>
                  <a:gd name="T2" fmla="*/ 0 w 60"/>
                  <a:gd name="T3" fmla="*/ 30 h 80"/>
                  <a:gd name="T4" fmla="*/ 42 w 60"/>
                  <a:gd name="T5" fmla="*/ 79 h 80"/>
                  <a:gd name="T6" fmla="*/ 59 w 60"/>
                  <a:gd name="T7" fmla="*/ 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80">
                    <a:moveTo>
                      <a:pt x="59" y="0"/>
                    </a:moveTo>
                    <a:lnTo>
                      <a:pt x="0" y="30"/>
                    </a:lnTo>
                    <a:lnTo>
                      <a:pt x="42" y="79"/>
                    </a:lnTo>
                    <a:lnTo>
                      <a:pt x="59"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71" name="Freeform 42">
                <a:extLst>
                  <a:ext uri="{FF2B5EF4-FFF2-40B4-BE49-F238E27FC236}">
                    <a16:creationId xmlns:a16="http://schemas.microsoft.com/office/drawing/2014/main" id="{63B0AC9F-7351-4F41-B2B0-37B37F666BB2}"/>
                  </a:ext>
                </a:extLst>
              </p:cNvPr>
              <p:cNvSpPr>
                <a:spLocks/>
              </p:cNvSpPr>
              <p:nvPr/>
            </p:nvSpPr>
            <p:spPr bwMode="auto">
              <a:xfrm>
                <a:off x="2788" y="4005"/>
                <a:ext cx="59" cy="83"/>
              </a:xfrm>
              <a:custGeom>
                <a:avLst/>
                <a:gdLst>
                  <a:gd name="T0" fmla="*/ 58 w 59"/>
                  <a:gd name="T1" fmla="*/ 0 h 83"/>
                  <a:gd name="T2" fmla="*/ 0 w 59"/>
                  <a:gd name="T3" fmla="*/ 31 h 83"/>
                  <a:gd name="T4" fmla="*/ 42 w 59"/>
                  <a:gd name="T5" fmla="*/ 82 h 83"/>
                  <a:gd name="T6" fmla="*/ 58 w 59"/>
                  <a:gd name="T7" fmla="*/ 0 h 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83">
                    <a:moveTo>
                      <a:pt x="58" y="0"/>
                    </a:moveTo>
                    <a:lnTo>
                      <a:pt x="0" y="31"/>
                    </a:lnTo>
                    <a:lnTo>
                      <a:pt x="42" y="82"/>
                    </a:lnTo>
                    <a:lnTo>
                      <a:pt x="58"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72" name="Freeform 43">
                <a:extLst>
                  <a:ext uri="{FF2B5EF4-FFF2-40B4-BE49-F238E27FC236}">
                    <a16:creationId xmlns:a16="http://schemas.microsoft.com/office/drawing/2014/main" id="{CE1D3D9F-EF92-B94F-A6FA-6DBE70278C9E}"/>
                  </a:ext>
                </a:extLst>
              </p:cNvPr>
              <p:cNvSpPr>
                <a:spLocks/>
              </p:cNvSpPr>
              <p:nvPr/>
            </p:nvSpPr>
            <p:spPr bwMode="auto">
              <a:xfrm>
                <a:off x="256" y="3041"/>
                <a:ext cx="61" cy="83"/>
              </a:xfrm>
              <a:custGeom>
                <a:avLst/>
                <a:gdLst>
                  <a:gd name="T0" fmla="*/ 60 w 61"/>
                  <a:gd name="T1" fmla="*/ 0 h 83"/>
                  <a:gd name="T2" fmla="*/ 0 w 61"/>
                  <a:gd name="T3" fmla="*/ 31 h 83"/>
                  <a:gd name="T4" fmla="*/ 46 w 61"/>
                  <a:gd name="T5" fmla="*/ 82 h 83"/>
                  <a:gd name="T6" fmla="*/ 60 w 61"/>
                  <a:gd name="T7" fmla="*/ 0 h 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83">
                    <a:moveTo>
                      <a:pt x="60" y="0"/>
                    </a:moveTo>
                    <a:lnTo>
                      <a:pt x="0" y="31"/>
                    </a:lnTo>
                    <a:lnTo>
                      <a:pt x="46" y="82"/>
                    </a:lnTo>
                    <a:lnTo>
                      <a:pt x="60"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73" name="Freeform 44">
                <a:extLst>
                  <a:ext uri="{FF2B5EF4-FFF2-40B4-BE49-F238E27FC236}">
                    <a16:creationId xmlns:a16="http://schemas.microsoft.com/office/drawing/2014/main" id="{C9D25B1A-34F7-B443-BA72-3652EB5E9545}"/>
                  </a:ext>
                </a:extLst>
              </p:cNvPr>
              <p:cNvSpPr>
                <a:spLocks/>
              </p:cNvSpPr>
              <p:nvPr/>
            </p:nvSpPr>
            <p:spPr bwMode="auto">
              <a:xfrm>
                <a:off x="4707" y="4074"/>
                <a:ext cx="59" cy="78"/>
              </a:xfrm>
              <a:custGeom>
                <a:avLst/>
                <a:gdLst>
                  <a:gd name="T0" fmla="*/ 58 w 59"/>
                  <a:gd name="T1" fmla="*/ 0 h 78"/>
                  <a:gd name="T2" fmla="*/ 0 w 59"/>
                  <a:gd name="T3" fmla="*/ 30 h 78"/>
                  <a:gd name="T4" fmla="*/ 42 w 59"/>
                  <a:gd name="T5" fmla="*/ 77 h 78"/>
                  <a:gd name="T6" fmla="*/ 58 w 59"/>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78">
                    <a:moveTo>
                      <a:pt x="58" y="0"/>
                    </a:moveTo>
                    <a:lnTo>
                      <a:pt x="0" y="30"/>
                    </a:lnTo>
                    <a:lnTo>
                      <a:pt x="42" y="77"/>
                    </a:lnTo>
                    <a:lnTo>
                      <a:pt x="58"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74" name="Freeform 45">
                <a:extLst>
                  <a:ext uri="{FF2B5EF4-FFF2-40B4-BE49-F238E27FC236}">
                    <a16:creationId xmlns:a16="http://schemas.microsoft.com/office/drawing/2014/main" id="{F4D221BA-5B6E-224F-92E1-8938D6A67947}"/>
                  </a:ext>
                </a:extLst>
              </p:cNvPr>
              <p:cNvSpPr>
                <a:spLocks/>
              </p:cNvSpPr>
              <p:nvPr/>
            </p:nvSpPr>
            <p:spPr bwMode="auto">
              <a:xfrm>
                <a:off x="234" y="3987"/>
                <a:ext cx="61" cy="81"/>
              </a:xfrm>
              <a:custGeom>
                <a:avLst/>
                <a:gdLst>
                  <a:gd name="T0" fmla="*/ 0 w 61"/>
                  <a:gd name="T1" fmla="*/ 0 h 81"/>
                  <a:gd name="T2" fmla="*/ 60 w 61"/>
                  <a:gd name="T3" fmla="*/ 31 h 81"/>
                  <a:gd name="T4" fmla="*/ 18 w 61"/>
                  <a:gd name="T5" fmla="*/ 80 h 81"/>
                  <a:gd name="T6" fmla="*/ 0 w 61"/>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81">
                    <a:moveTo>
                      <a:pt x="0" y="0"/>
                    </a:moveTo>
                    <a:lnTo>
                      <a:pt x="60" y="31"/>
                    </a:lnTo>
                    <a:lnTo>
                      <a:pt x="18" y="80"/>
                    </a:lnTo>
                    <a:lnTo>
                      <a:pt x="0"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75" name="Freeform 46">
                <a:extLst>
                  <a:ext uri="{FF2B5EF4-FFF2-40B4-BE49-F238E27FC236}">
                    <a16:creationId xmlns:a16="http://schemas.microsoft.com/office/drawing/2014/main" id="{0A1C64B0-60DD-2E4F-8AB7-9DB170176CBE}"/>
                  </a:ext>
                </a:extLst>
              </p:cNvPr>
              <p:cNvSpPr>
                <a:spLocks/>
              </p:cNvSpPr>
              <p:nvPr/>
            </p:nvSpPr>
            <p:spPr bwMode="auto">
              <a:xfrm>
                <a:off x="2285" y="99"/>
                <a:ext cx="61" cy="82"/>
              </a:xfrm>
              <a:custGeom>
                <a:avLst/>
                <a:gdLst>
                  <a:gd name="T0" fmla="*/ 0 w 61"/>
                  <a:gd name="T1" fmla="*/ 0 h 82"/>
                  <a:gd name="T2" fmla="*/ 60 w 61"/>
                  <a:gd name="T3" fmla="*/ 31 h 82"/>
                  <a:gd name="T4" fmla="*/ 18 w 61"/>
                  <a:gd name="T5" fmla="*/ 81 h 82"/>
                  <a:gd name="T6" fmla="*/ 0 w 6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82">
                    <a:moveTo>
                      <a:pt x="0" y="0"/>
                    </a:moveTo>
                    <a:lnTo>
                      <a:pt x="60" y="31"/>
                    </a:lnTo>
                    <a:lnTo>
                      <a:pt x="18" y="81"/>
                    </a:lnTo>
                    <a:lnTo>
                      <a:pt x="0"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76" name="Rectangle 47">
                <a:extLst>
                  <a:ext uri="{FF2B5EF4-FFF2-40B4-BE49-F238E27FC236}">
                    <a16:creationId xmlns:a16="http://schemas.microsoft.com/office/drawing/2014/main" id="{9BEC3D03-C5AB-4D4F-B804-9D42001107C6}"/>
                  </a:ext>
                </a:extLst>
              </p:cNvPr>
              <p:cNvSpPr>
                <a:spLocks noChangeArrowheads="1"/>
              </p:cNvSpPr>
              <p:nvPr/>
            </p:nvSpPr>
            <p:spPr bwMode="auto">
              <a:xfrm>
                <a:off x="1629" y="103"/>
                <a:ext cx="53" cy="56"/>
              </a:xfrm>
              <a:prstGeom prst="rect">
                <a:avLst/>
              </a:prstGeom>
              <a:solidFill>
                <a:schemeClr val="folHlink"/>
              </a:solidFill>
              <a:ln>
                <a:noFill/>
              </a:ln>
              <a:effectLst>
                <a:outerShdw dist="35921" dir="2700000" algn="ctr" rotWithShape="0">
                  <a:schemeClr val="bg2">
                    <a:alpha val="50000"/>
                  </a:schemeClr>
                </a:outerShdw>
              </a:effectLst>
            </p:spPr>
            <p:txBody>
              <a:bodyPr wrap="none" anchor="ctr"/>
              <a:lstStyle>
                <a:lvl1pPr>
                  <a:defRPr sz="5400">
                    <a:solidFill>
                      <a:schemeClr val="tx2"/>
                    </a:solidFill>
                    <a:latin typeface="Times New Roman" panose="02020603050405020304" pitchFamily="18" charset="0"/>
                  </a:defRPr>
                </a:lvl1pPr>
                <a:lvl2pPr marL="742950" indent="-285750">
                  <a:defRPr sz="5400">
                    <a:solidFill>
                      <a:schemeClr val="tx2"/>
                    </a:solidFill>
                    <a:latin typeface="Times New Roman" panose="02020603050405020304" pitchFamily="18" charset="0"/>
                  </a:defRPr>
                </a:lvl2pPr>
                <a:lvl3pPr marL="1143000" indent="-228600">
                  <a:defRPr sz="5400">
                    <a:solidFill>
                      <a:schemeClr val="tx2"/>
                    </a:solidFill>
                    <a:latin typeface="Times New Roman" panose="02020603050405020304" pitchFamily="18" charset="0"/>
                  </a:defRPr>
                </a:lvl3pPr>
                <a:lvl4pPr marL="1600200" indent="-228600">
                  <a:defRPr sz="5400">
                    <a:solidFill>
                      <a:schemeClr val="tx2"/>
                    </a:solidFill>
                    <a:latin typeface="Times New Roman" panose="02020603050405020304" pitchFamily="18" charset="0"/>
                  </a:defRPr>
                </a:lvl4pPr>
                <a:lvl5pPr marL="2057400" indent="-228600">
                  <a:defRPr sz="5400">
                    <a:solidFill>
                      <a:schemeClr val="tx2"/>
                    </a:solidFill>
                    <a:latin typeface="Times New Roman" panose="02020603050405020304" pitchFamily="18" charset="0"/>
                  </a:defRPr>
                </a:lvl5pPr>
                <a:lvl6pPr marL="2514600" indent="-228600" eaLnBrk="0" fontAlgn="base" hangingPunct="0">
                  <a:spcBef>
                    <a:spcPct val="0"/>
                  </a:spcBef>
                  <a:spcAft>
                    <a:spcPct val="0"/>
                  </a:spcAft>
                  <a:defRPr sz="5400">
                    <a:solidFill>
                      <a:schemeClr val="tx2"/>
                    </a:solidFill>
                    <a:latin typeface="Times New Roman" panose="02020603050405020304" pitchFamily="18" charset="0"/>
                  </a:defRPr>
                </a:lvl6pPr>
                <a:lvl7pPr marL="2971800" indent="-228600" eaLnBrk="0" fontAlgn="base" hangingPunct="0">
                  <a:spcBef>
                    <a:spcPct val="0"/>
                  </a:spcBef>
                  <a:spcAft>
                    <a:spcPct val="0"/>
                  </a:spcAft>
                  <a:defRPr sz="5400">
                    <a:solidFill>
                      <a:schemeClr val="tx2"/>
                    </a:solidFill>
                    <a:latin typeface="Times New Roman" panose="02020603050405020304" pitchFamily="18" charset="0"/>
                  </a:defRPr>
                </a:lvl7pPr>
                <a:lvl8pPr marL="3429000" indent="-228600" eaLnBrk="0" fontAlgn="base" hangingPunct="0">
                  <a:spcBef>
                    <a:spcPct val="0"/>
                  </a:spcBef>
                  <a:spcAft>
                    <a:spcPct val="0"/>
                  </a:spcAft>
                  <a:defRPr sz="5400">
                    <a:solidFill>
                      <a:schemeClr val="tx2"/>
                    </a:solidFill>
                    <a:latin typeface="Times New Roman" panose="02020603050405020304" pitchFamily="18" charset="0"/>
                  </a:defRPr>
                </a:lvl8pPr>
                <a:lvl9pPr marL="3886200" indent="-228600" eaLnBrk="0" fontAlgn="base" hangingPunct="0">
                  <a:spcBef>
                    <a:spcPct val="0"/>
                  </a:spcBef>
                  <a:spcAft>
                    <a:spcPct val="0"/>
                  </a:spcAft>
                  <a:defRPr sz="5400">
                    <a:solidFill>
                      <a:schemeClr val="tx2"/>
                    </a:solidFill>
                    <a:latin typeface="Times New Roman" panose="02020603050405020304" pitchFamily="18" charset="0"/>
                  </a:defRPr>
                </a:lvl9pPr>
              </a:lstStyle>
              <a:p>
                <a:pPr>
                  <a:defRPr/>
                </a:pPr>
                <a:endParaRPr lang="en-US" altLang="en-US" sz="5400"/>
              </a:p>
            </p:txBody>
          </p:sp>
          <p:sp>
            <p:nvSpPr>
              <p:cNvPr id="1077" name="Rectangle 48">
                <a:extLst>
                  <a:ext uri="{FF2B5EF4-FFF2-40B4-BE49-F238E27FC236}">
                    <a16:creationId xmlns:a16="http://schemas.microsoft.com/office/drawing/2014/main" id="{184BF083-80F8-49CF-B4BD-29DD551699F5}"/>
                  </a:ext>
                </a:extLst>
              </p:cNvPr>
              <p:cNvSpPr>
                <a:spLocks noChangeArrowheads="1"/>
              </p:cNvSpPr>
              <p:nvPr/>
            </p:nvSpPr>
            <p:spPr bwMode="auto">
              <a:xfrm>
                <a:off x="5563" y="129"/>
                <a:ext cx="52" cy="56"/>
              </a:xfrm>
              <a:prstGeom prst="rect">
                <a:avLst/>
              </a:prstGeom>
              <a:solidFill>
                <a:schemeClr val="folHlink"/>
              </a:solidFill>
              <a:ln>
                <a:noFill/>
              </a:ln>
              <a:effectLst>
                <a:outerShdw dist="35921" dir="2700000" algn="ctr" rotWithShape="0">
                  <a:schemeClr val="bg2">
                    <a:alpha val="50000"/>
                  </a:schemeClr>
                </a:outerShdw>
              </a:effectLst>
            </p:spPr>
            <p:txBody>
              <a:bodyPr wrap="none" anchor="ctr"/>
              <a:lstStyle>
                <a:lvl1pPr>
                  <a:defRPr sz="5400">
                    <a:solidFill>
                      <a:schemeClr val="tx2"/>
                    </a:solidFill>
                    <a:latin typeface="Times New Roman" panose="02020603050405020304" pitchFamily="18" charset="0"/>
                  </a:defRPr>
                </a:lvl1pPr>
                <a:lvl2pPr marL="742950" indent="-285750">
                  <a:defRPr sz="5400">
                    <a:solidFill>
                      <a:schemeClr val="tx2"/>
                    </a:solidFill>
                    <a:latin typeface="Times New Roman" panose="02020603050405020304" pitchFamily="18" charset="0"/>
                  </a:defRPr>
                </a:lvl2pPr>
                <a:lvl3pPr marL="1143000" indent="-228600">
                  <a:defRPr sz="5400">
                    <a:solidFill>
                      <a:schemeClr val="tx2"/>
                    </a:solidFill>
                    <a:latin typeface="Times New Roman" panose="02020603050405020304" pitchFamily="18" charset="0"/>
                  </a:defRPr>
                </a:lvl3pPr>
                <a:lvl4pPr marL="1600200" indent="-228600">
                  <a:defRPr sz="5400">
                    <a:solidFill>
                      <a:schemeClr val="tx2"/>
                    </a:solidFill>
                    <a:latin typeface="Times New Roman" panose="02020603050405020304" pitchFamily="18" charset="0"/>
                  </a:defRPr>
                </a:lvl4pPr>
                <a:lvl5pPr marL="2057400" indent="-228600">
                  <a:defRPr sz="5400">
                    <a:solidFill>
                      <a:schemeClr val="tx2"/>
                    </a:solidFill>
                    <a:latin typeface="Times New Roman" panose="02020603050405020304" pitchFamily="18" charset="0"/>
                  </a:defRPr>
                </a:lvl5pPr>
                <a:lvl6pPr marL="2514600" indent="-228600" eaLnBrk="0" fontAlgn="base" hangingPunct="0">
                  <a:spcBef>
                    <a:spcPct val="0"/>
                  </a:spcBef>
                  <a:spcAft>
                    <a:spcPct val="0"/>
                  </a:spcAft>
                  <a:defRPr sz="5400">
                    <a:solidFill>
                      <a:schemeClr val="tx2"/>
                    </a:solidFill>
                    <a:latin typeface="Times New Roman" panose="02020603050405020304" pitchFamily="18" charset="0"/>
                  </a:defRPr>
                </a:lvl6pPr>
                <a:lvl7pPr marL="2971800" indent="-228600" eaLnBrk="0" fontAlgn="base" hangingPunct="0">
                  <a:spcBef>
                    <a:spcPct val="0"/>
                  </a:spcBef>
                  <a:spcAft>
                    <a:spcPct val="0"/>
                  </a:spcAft>
                  <a:defRPr sz="5400">
                    <a:solidFill>
                      <a:schemeClr val="tx2"/>
                    </a:solidFill>
                    <a:latin typeface="Times New Roman" panose="02020603050405020304" pitchFamily="18" charset="0"/>
                  </a:defRPr>
                </a:lvl7pPr>
                <a:lvl8pPr marL="3429000" indent="-228600" eaLnBrk="0" fontAlgn="base" hangingPunct="0">
                  <a:spcBef>
                    <a:spcPct val="0"/>
                  </a:spcBef>
                  <a:spcAft>
                    <a:spcPct val="0"/>
                  </a:spcAft>
                  <a:defRPr sz="5400">
                    <a:solidFill>
                      <a:schemeClr val="tx2"/>
                    </a:solidFill>
                    <a:latin typeface="Times New Roman" panose="02020603050405020304" pitchFamily="18" charset="0"/>
                  </a:defRPr>
                </a:lvl8pPr>
                <a:lvl9pPr marL="3886200" indent="-228600" eaLnBrk="0" fontAlgn="base" hangingPunct="0">
                  <a:spcBef>
                    <a:spcPct val="0"/>
                  </a:spcBef>
                  <a:spcAft>
                    <a:spcPct val="0"/>
                  </a:spcAft>
                  <a:defRPr sz="5400">
                    <a:solidFill>
                      <a:schemeClr val="tx2"/>
                    </a:solidFill>
                    <a:latin typeface="Times New Roman" panose="02020603050405020304" pitchFamily="18" charset="0"/>
                  </a:defRPr>
                </a:lvl9pPr>
              </a:lstStyle>
              <a:p>
                <a:pPr>
                  <a:defRPr/>
                </a:pPr>
                <a:endParaRPr lang="en-US" altLang="en-US" sz="5400"/>
              </a:p>
            </p:txBody>
          </p:sp>
          <p:sp>
            <p:nvSpPr>
              <p:cNvPr id="1078" name="Rectangle 49">
                <a:extLst>
                  <a:ext uri="{FF2B5EF4-FFF2-40B4-BE49-F238E27FC236}">
                    <a16:creationId xmlns:a16="http://schemas.microsoft.com/office/drawing/2014/main" id="{4052ADA5-CBAB-4A66-AD0C-0EC1689FCA5D}"/>
                  </a:ext>
                </a:extLst>
              </p:cNvPr>
              <p:cNvSpPr>
                <a:spLocks noChangeArrowheads="1"/>
              </p:cNvSpPr>
              <p:nvPr/>
            </p:nvSpPr>
            <p:spPr bwMode="auto">
              <a:xfrm>
                <a:off x="5039" y="4013"/>
                <a:ext cx="53" cy="57"/>
              </a:xfrm>
              <a:prstGeom prst="rect">
                <a:avLst/>
              </a:prstGeom>
              <a:solidFill>
                <a:schemeClr val="folHlink"/>
              </a:solidFill>
              <a:ln>
                <a:noFill/>
              </a:ln>
              <a:effectLst>
                <a:outerShdw dist="35921" dir="2700000" algn="ctr" rotWithShape="0">
                  <a:schemeClr val="bg2">
                    <a:alpha val="50000"/>
                  </a:schemeClr>
                </a:outerShdw>
              </a:effectLst>
            </p:spPr>
            <p:txBody>
              <a:bodyPr wrap="none" anchor="ctr"/>
              <a:lstStyle>
                <a:lvl1pPr>
                  <a:defRPr sz="5400">
                    <a:solidFill>
                      <a:schemeClr val="tx2"/>
                    </a:solidFill>
                    <a:latin typeface="Times New Roman" panose="02020603050405020304" pitchFamily="18" charset="0"/>
                  </a:defRPr>
                </a:lvl1pPr>
                <a:lvl2pPr marL="742950" indent="-285750">
                  <a:defRPr sz="5400">
                    <a:solidFill>
                      <a:schemeClr val="tx2"/>
                    </a:solidFill>
                    <a:latin typeface="Times New Roman" panose="02020603050405020304" pitchFamily="18" charset="0"/>
                  </a:defRPr>
                </a:lvl2pPr>
                <a:lvl3pPr marL="1143000" indent="-228600">
                  <a:defRPr sz="5400">
                    <a:solidFill>
                      <a:schemeClr val="tx2"/>
                    </a:solidFill>
                    <a:latin typeface="Times New Roman" panose="02020603050405020304" pitchFamily="18" charset="0"/>
                  </a:defRPr>
                </a:lvl3pPr>
                <a:lvl4pPr marL="1600200" indent="-228600">
                  <a:defRPr sz="5400">
                    <a:solidFill>
                      <a:schemeClr val="tx2"/>
                    </a:solidFill>
                    <a:latin typeface="Times New Roman" panose="02020603050405020304" pitchFamily="18" charset="0"/>
                  </a:defRPr>
                </a:lvl4pPr>
                <a:lvl5pPr marL="2057400" indent="-228600">
                  <a:defRPr sz="5400">
                    <a:solidFill>
                      <a:schemeClr val="tx2"/>
                    </a:solidFill>
                    <a:latin typeface="Times New Roman" panose="02020603050405020304" pitchFamily="18" charset="0"/>
                  </a:defRPr>
                </a:lvl5pPr>
                <a:lvl6pPr marL="2514600" indent="-228600" eaLnBrk="0" fontAlgn="base" hangingPunct="0">
                  <a:spcBef>
                    <a:spcPct val="0"/>
                  </a:spcBef>
                  <a:spcAft>
                    <a:spcPct val="0"/>
                  </a:spcAft>
                  <a:defRPr sz="5400">
                    <a:solidFill>
                      <a:schemeClr val="tx2"/>
                    </a:solidFill>
                    <a:latin typeface="Times New Roman" panose="02020603050405020304" pitchFamily="18" charset="0"/>
                  </a:defRPr>
                </a:lvl6pPr>
                <a:lvl7pPr marL="2971800" indent="-228600" eaLnBrk="0" fontAlgn="base" hangingPunct="0">
                  <a:spcBef>
                    <a:spcPct val="0"/>
                  </a:spcBef>
                  <a:spcAft>
                    <a:spcPct val="0"/>
                  </a:spcAft>
                  <a:defRPr sz="5400">
                    <a:solidFill>
                      <a:schemeClr val="tx2"/>
                    </a:solidFill>
                    <a:latin typeface="Times New Roman" panose="02020603050405020304" pitchFamily="18" charset="0"/>
                  </a:defRPr>
                </a:lvl7pPr>
                <a:lvl8pPr marL="3429000" indent="-228600" eaLnBrk="0" fontAlgn="base" hangingPunct="0">
                  <a:spcBef>
                    <a:spcPct val="0"/>
                  </a:spcBef>
                  <a:spcAft>
                    <a:spcPct val="0"/>
                  </a:spcAft>
                  <a:defRPr sz="5400">
                    <a:solidFill>
                      <a:schemeClr val="tx2"/>
                    </a:solidFill>
                    <a:latin typeface="Times New Roman" panose="02020603050405020304" pitchFamily="18" charset="0"/>
                  </a:defRPr>
                </a:lvl8pPr>
                <a:lvl9pPr marL="3886200" indent="-228600" eaLnBrk="0" fontAlgn="base" hangingPunct="0">
                  <a:spcBef>
                    <a:spcPct val="0"/>
                  </a:spcBef>
                  <a:spcAft>
                    <a:spcPct val="0"/>
                  </a:spcAft>
                  <a:defRPr sz="5400">
                    <a:solidFill>
                      <a:schemeClr val="tx2"/>
                    </a:solidFill>
                    <a:latin typeface="Times New Roman" panose="02020603050405020304" pitchFamily="18" charset="0"/>
                  </a:defRPr>
                </a:lvl9pPr>
              </a:lstStyle>
              <a:p>
                <a:pPr>
                  <a:defRPr/>
                </a:pPr>
                <a:endParaRPr lang="en-US" altLang="en-US" sz="5400"/>
              </a:p>
            </p:txBody>
          </p:sp>
          <p:sp>
            <p:nvSpPr>
              <p:cNvPr id="1079" name="Rectangle 50">
                <a:extLst>
                  <a:ext uri="{FF2B5EF4-FFF2-40B4-BE49-F238E27FC236}">
                    <a16:creationId xmlns:a16="http://schemas.microsoft.com/office/drawing/2014/main" id="{CDD7B2B3-7BA4-426D-B911-9E545899DA5E}"/>
                  </a:ext>
                </a:extLst>
              </p:cNvPr>
              <p:cNvSpPr>
                <a:spLocks noChangeArrowheads="1"/>
              </p:cNvSpPr>
              <p:nvPr/>
            </p:nvSpPr>
            <p:spPr bwMode="auto">
              <a:xfrm>
                <a:off x="5651" y="782"/>
                <a:ext cx="41" cy="43"/>
              </a:xfrm>
              <a:prstGeom prst="rect">
                <a:avLst/>
              </a:prstGeom>
              <a:solidFill>
                <a:schemeClr val="folHlink"/>
              </a:solidFill>
              <a:ln>
                <a:noFill/>
              </a:ln>
              <a:effectLst>
                <a:outerShdw dist="35921" dir="2700000" algn="ctr" rotWithShape="0">
                  <a:schemeClr val="bg2">
                    <a:alpha val="50000"/>
                  </a:schemeClr>
                </a:outerShdw>
              </a:effectLst>
            </p:spPr>
            <p:txBody>
              <a:bodyPr wrap="none" anchor="ctr"/>
              <a:lstStyle>
                <a:lvl1pPr>
                  <a:defRPr sz="5400">
                    <a:solidFill>
                      <a:schemeClr val="tx2"/>
                    </a:solidFill>
                    <a:latin typeface="Times New Roman" panose="02020603050405020304" pitchFamily="18" charset="0"/>
                  </a:defRPr>
                </a:lvl1pPr>
                <a:lvl2pPr marL="742950" indent="-285750">
                  <a:defRPr sz="5400">
                    <a:solidFill>
                      <a:schemeClr val="tx2"/>
                    </a:solidFill>
                    <a:latin typeface="Times New Roman" panose="02020603050405020304" pitchFamily="18" charset="0"/>
                  </a:defRPr>
                </a:lvl2pPr>
                <a:lvl3pPr marL="1143000" indent="-228600">
                  <a:defRPr sz="5400">
                    <a:solidFill>
                      <a:schemeClr val="tx2"/>
                    </a:solidFill>
                    <a:latin typeface="Times New Roman" panose="02020603050405020304" pitchFamily="18" charset="0"/>
                  </a:defRPr>
                </a:lvl3pPr>
                <a:lvl4pPr marL="1600200" indent="-228600">
                  <a:defRPr sz="5400">
                    <a:solidFill>
                      <a:schemeClr val="tx2"/>
                    </a:solidFill>
                    <a:latin typeface="Times New Roman" panose="02020603050405020304" pitchFamily="18" charset="0"/>
                  </a:defRPr>
                </a:lvl4pPr>
                <a:lvl5pPr marL="2057400" indent="-228600">
                  <a:defRPr sz="5400">
                    <a:solidFill>
                      <a:schemeClr val="tx2"/>
                    </a:solidFill>
                    <a:latin typeface="Times New Roman" panose="02020603050405020304" pitchFamily="18" charset="0"/>
                  </a:defRPr>
                </a:lvl5pPr>
                <a:lvl6pPr marL="2514600" indent="-228600" eaLnBrk="0" fontAlgn="base" hangingPunct="0">
                  <a:spcBef>
                    <a:spcPct val="0"/>
                  </a:spcBef>
                  <a:spcAft>
                    <a:spcPct val="0"/>
                  </a:spcAft>
                  <a:defRPr sz="5400">
                    <a:solidFill>
                      <a:schemeClr val="tx2"/>
                    </a:solidFill>
                    <a:latin typeface="Times New Roman" panose="02020603050405020304" pitchFamily="18" charset="0"/>
                  </a:defRPr>
                </a:lvl6pPr>
                <a:lvl7pPr marL="2971800" indent="-228600" eaLnBrk="0" fontAlgn="base" hangingPunct="0">
                  <a:spcBef>
                    <a:spcPct val="0"/>
                  </a:spcBef>
                  <a:spcAft>
                    <a:spcPct val="0"/>
                  </a:spcAft>
                  <a:defRPr sz="5400">
                    <a:solidFill>
                      <a:schemeClr val="tx2"/>
                    </a:solidFill>
                    <a:latin typeface="Times New Roman" panose="02020603050405020304" pitchFamily="18" charset="0"/>
                  </a:defRPr>
                </a:lvl7pPr>
                <a:lvl8pPr marL="3429000" indent="-228600" eaLnBrk="0" fontAlgn="base" hangingPunct="0">
                  <a:spcBef>
                    <a:spcPct val="0"/>
                  </a:spcBef>
                  <a:spcAft>
                    <a:spcPct val="0"/>
                  </a:spcAft>
                  <a:defRPr sz="5400">
                    <a:solidFill>
                      <a:schemeClr val="tx2"/>
                    </a:solidFill>
                    <a:latin typeface="Times New Roman" panose="02020603050405020304" pitchFamily="18" charset="0"/>
                  </a:defRPr>
                </a:lvl8pPr>
                <a:lvl9pPr marL="3886200" indent="-228600" eaLnBrk="0" fontAlgn="base" hangingPunct="0">
                  <a:spcBef>
                    <a:spcPct val="0"/>
                  </a:spcBef>
                  <a:spcAft>
                    <a:spcPct val="0"/>
                  </a:spcAft>
                  <a:defRPr sz="5400">
                    <a:solidFill>
                      <a:schemeClr val="tx2"/>
                    </a:solidFill>
                    <a:latin typeface="Times New Roman" panose="02020603050405020304" pitchFamily="18" charset="0"/>
                  </a:defRPr>
                </a:lvl9pPr>
              </a:lstStyle>
              <a:p>
                <a:pPr>
                  <a:defRPr/>
                </a:pPr>
                <a:endParaRPr lang="en-US" altLang="en-US" sz="5400"/>
              </a:p>
            </p:txBody>
          </p:sp>
          <p:sp>
            <p:nvSpPr>
              <p:cNvPr id="1080" name="Rectangle 51">
                <a:extLst>
                  <a:ext uri="{FF2B5EF4-FFF2-40B4-BE49-F238E27FC236}">
                    <a16:creationId xmlns:a16="http://schemas.microsoft.com/office/drawing/2014/main" id="{578C3930-E99A-4E71-8483-C6E2A6FEE046}"/>
                  </a:ext>
                </a:extLst>
              </p:cNvPr>
              <p:cNvSpPr>
                <a:spLocks noChangeArrowheads="1"/>
              </p:cNvSpPr>
              <p:nvPr/>
            </p:nvSpPr>
            <p:spPr bwMode="auto">
              <a:xfrm>
                <a:off x="648" y="202"/>
                <a:ext cx="52" cy="54"/>
              </a:xfrm>
              <a:prstGeom prst="rect">
                <a:avLst/>
              </a:prstGeom>
              <a:solidFill>
                <a:schemeClr val="folHlink"/>
              </a:solidFill>
              <a:ln>
                <a:noFill/>
              </a:ln>
              <a:effectLst>
                <a:outerShdw dist="35921" dir="2700000" algn="ctr" rotWithShape="0">
                  <a:schemeClr val="bg2">
                    <a:alpha val="50000"/>
                  </a:schemeClr>
                </a:outerShdw>
              </a:effectLst>
            </p:spPr>
            <p:txBody>
              <a:bodyPr wrap="none" anchor="ctr"/>
              <a:lstStyle>
                <a:lvl1pPr>
                  <a:defRPr sz="5400">
                    <a:solidFill>
                      <a:schemeClr val="tx2"/>
                    </a:solidFill>
                    <a:latin typeface="Times New Roman" panose="02020603050405020304" pitchFamily="18" charset="0"/>
                  </a:defRPr>
                </a:lvl1pPr>
                <a:lvl2pPr marL="742950" indent="-285750">
                  <a:defRPr sz="5400">
                    <a:solidFill>
                      <a:schemeClr val="tx2"/>
                    </a:solidFill>
                    <a:latin typeface="Times New Roman" panose="02020603050405020304" pitchFamily="18" charset="0"/>
                  </a:defRPr>
                </a:lvl2pPr>
                <a:lvl3pPr marL="1143000" indent="-228600">
                  <a:defRPr sz="5400">
                    <a:solidFill>
                      <a:schemeClr val="tx2"/>
                    </a:solidFill>
                    <a:latin typeface="Times New Roman" panose="02020603050405020304" pitchFamily="18" charset="0"/>
                  </a:defRPr>
                </a:lvl3pPr>
                <a:lvl4pPr marL="1600200" indent="-228600">
                  <a:defRPr sz="5400">
                    <a:solidFill>
                      <a:schemeClr val="tx2"/>
                    </a:solidFill>
                    <a:latin typeface="Times New Roman" panose="02020603050405020304" pitchFamily="18" charset="0"/>
                  </a:defRPr>
                </a:lvl4pPr>
                <a:lvl5pPr marL="2057400" indent="-228600">
                  <a:defRPr sz="5400">
                    <a:solidFill>
                      <a:schemeClr val="tx2"/>
                    </a:solidFill>
                    <a:latin typeface="Times New Roman" panose="02020603050405020304" pitchFamily="18" charset="0"/>
                  </a:defRPr>
                </a:lvl5pPr>
                <a:lvl6pPr marL="2514600" indent="-228600" eaLnBrk="0" fontAlgn="base" hangingPunct="0">
                  <a:spcBef>
                    <a:spcPct val="0"/>
                  </a:spcBef>
                  <a:spcAft>
                    <a:spcPct val="0"/>
                  </a:spcAft>
                  <a:defRPr sz="5400">
                    <a:solidFill>
                      <a:schemeClr val="tx2"/>
                    </a:solidFill>
                    <a:latin typeface="Times New Roman" panose="02020603050405020304" pitchFamily="18" charset="0"/>
                  </a:defRPr>
                </a:lvl6pPr>
                <a:lvl7pPr marL="2971800" indent="-228600" eaLnBrk="0" fontAlgn="base" hangingPunct="0">
                  <a:spcBef>
                    <a:spcPct val="0"/>
                  </a:spcBef>
                  <a:spcAft>
                    <a:spcPct val="0"/>
                  </a:spcAft>
                  <a:defRPr sz="5400">
                    <a:solidFill>
                      <a:schemeClr val="tx2"/>
                    </a:solidFill>
                    <a:latin typeface="Times New Roman" panose="02020603050405020304" pitchFamily="18" charset="0"/>
                  </a:defRPr>
                </a:lvl7pPr>
                <a:lvl8pPr marL="3429000" indent="-228600" eaLnBrk="0" fontAlgn="base" hangingPunct="0">
                  <a:spcBef>
                    <a:spcPct val="0"/>
                  </a:spcBef>
                  <a:spcAft>
                    <a:spcPct val="0"/>
                  </a:spcAft>
                  <a:defRPr sz="5400">
                    <a:solidFill>
                      <a:schemeClr val="tx2"/>
                    </a:solidFill>
                    <a:latin typeface="Times New Roman" panose="02020603050405020304" pitchFamily="18" charset="0"/>
                  </a:defRPr>
                </a:lvl8pPr>
                <a:lvl9pPr marL="3886200" indent="-228600" eaLnBrk="0" fontAlgn="base" hangingPunct="0">
                  <a:spcBef>
                    <a:spcPct val="0"/>
                  </a:spcBef>
                  <a:spcAft>
                    <a:spcPct val="0"/>
                  </a:spcAft>
                  <a:defRPr sz="5400">
                    <a:solidFill>
                      <a:schemeClr val="tx2"/>
                    </a:solidFill>
                    <a:latin typeface="Times New Roman" panose="02020603050405020304" pitchFamily="18" charset="0"/>
                  </a:defRPr>
                </a:lvl9pPr>
              </a:lstStyle>
              <a:p>
                <a:pPr>
                  <a:defRPr/>
                </a:pPr>
                <a:endParaRPr lang="en-US" altLang="en-US" sz="5400"/>
              </a:p>
            </p:txBody>
          </p:sp>
          <p:sp>
            <p:nvSpPr>
              <p:cNvPr id="1081" name="Freeform 52">
                <a:extLst>
                  <a:ext uri="{FF2B5EF4-FFF2-40B4-BE49-F238E27FC236}">
                    <a16:creationId xmlns:a16="http://schemas.microsoft.com/office/drawing/2014/main" id="{8FBD2753-015C-2C41-9C40-CB4296A36891}"/>
                  </a:ext>
                </a:extLst>
              </p:cNvPr>
              <p:cNvSpPr>
                <a:spLocks/>
              </p:cNvSpPr>
              <p:nvPr/>
            </p:nvSpPr>
            <p:spPr bwMode="auto">
              <a:xfrm>
                <a:off x="177" y="1414"/>
                <a:ext cx="229" cy="116"/>
              </a:xfrm>
              <a:custGeom>
                <a:avLst/>
                <a:gdLst>
                  <a:gd name="T0" fmla="*/ 228 w 229"/>
                  <a:gd name="T1" fmla="*/ 4 h 116"/>
                  <a:gd name="T2" fmla="*/ 222 w 229"/>
                  <a:gd name="T3" fmla="*/ 0 h 116"/>
                  <a:gd name="T4" fmla="*/ 210 w 229"/>
                  <a:gd name="T5" fmla="*/ 0 h 116"/>
                  <a:gd name="T6" fmla="*/ 200 w 229"/>
                  <a:gd name="T7" fmla="*/ 0 h 116"/>
                  <a:gd name="T8" fmla="*/ 192 w 229"/>
                  <a:gd name="T9" fmla="*/ 0 h 116"/>
                  <a:gd name="T10" fmla="*/ 180 w 229"/>
                  <a:gd name="T11" fmla="*/ 4 h 116"/>
                  <a:gd name="T12" fmla="*/ 170 w 229"/>
                  <a:gd name="T13" fmla="*/ 10 h 116"/>
                  <a:gd name="T14" fmla="*/ 164 w 229"/>
                  <a:gd name="T15" fmla="*/ 13 h 116"/>
                  <a:gd name="T16" fmla="*/ 159 w 229"/>
                  <a:gd name="T17" fmla="*/ 22 h 116"/>
                  <a:gd name="T18" fmla="*/ 152 w 229"/>
                  <a:gd name="T19" fmla="*/ 31 h 116"/>
                  <a:gd name="T20" fmla="*/ 149 w 229"/>
                  <a:gd name="T21" fmla="*/ 38 h 116"/>
                  <a:gd name="T22" fmla="*/ 146 w 229"/>
                  <a:gd name="T23" fmla="*/ 43 h 116"/>
                  <a:gd name="T24" fmla="*/ 134 w 229"/>
                  <a:gd name="T25" fmla="*/ 59 h 116"/>
                  <a:gd name="T26" fmla="*/ 122 w 229"/>
                  <a:gd name="T27" fmla="*/ 72 h 116"/>
                  <a:gd name="T28" fmla="*/ 113 w 229"/>
                  <a:gd name="T29" fmla="*/ 77 h 116"/>
                  <a:gd name="T30" fmla="*/ 98 w 229"/>
                  <a:gd name="T31" fmla="*/ 84 h 116"/>
                  <a:gd name="T32" fmla="*/ 86 w 229"/>
                  <a:gd name="T33" fmla="*/ 90 h 116"/>
                  <a:gd name="T34" fmla="*/ 73 w 229"/>
                  <a:gd name="T35" fmla="*/ 93 h 116"/>
                  <a:gd name="T36" fmla="*/ 64 w 229"/>
                  <a:gd name="T37" fmla="*/ 93 h 116"/>
                  <a:gd name="T38" fmla="*/ 52 w 229"/>
                  <a:gd name="T39" fmla="*/ 93 h 116"/>
                  <a:gd name="T40" fmla="*/ 37 w 229"/>
                  <a:gd name="T41" fmla="*/ 90 h 116"/>
                  <a:gd name="T42" fmla="*/ 25 w 229"/>
                  <a:gd name="T43" fmla="*/ 84 h 116"/>
                  <a:gd name="T44" fmla="*/ 15 w 229"/>
                  <a:gd name="T45" fmla="*/ 74 h 116"/>
                  <a:gd name="T46" fmla="*/ 10 w 229"/>
                  <a:gd name="T47" fmla="*/ 69 h 116"/>
                  <a:gd name="T48" fmla="*/ 0 w 229"/>
                  <a:gd name="T49" fmla="*/ 100 h 116"/>
                  <a:gd name="T50" fmla="*/ 7 w 229"/>
                  <a:gd name="T51" fmla="*/ 105 h 116"/>
                  <a:gd name="T52" fmla="*/ 22 w 229"/>
                  <a:gd name="T53" fmla="*/ 112 h 116"/>
                  <a:gd name="T54" fmla="*/ 33 w 229"/>
                  <a:gd name="T55" fmla="*/ 112 h 116"/>
                  <a:gd name="T56" fmla="*/ 48 w 229"/>
                  <a:gd name="T57" fmla="*/ 115 h 116"/>
                  <a:gd name="T58" fmla="*/ 61 w 229"/>
                  <a:gd name="T59" fmla="*/ 115 h 116"/>
                  <a:gd name="T60" fmla="*/ 73 w 229"/>
                  <a:gd name="T61" fmla="*/ 112 h 116"/>
                  <a:gd name="T62" fmla="*/ 88 w 229"/>
                  <a:gd name="T63" fmla="*/ 105 h 116"/>
                  <a:gd name="T64" fmla="*/ 98 w 229"/>
                  <a:gd name="T65" fmla="*/ 100 h 116"/>
                  <a:gd name="T66" fmla="*/ 104 w 229"/>
                  <a:gd name="T67" fmla="*/ 97 h 116"/>
                  <a:gd name="T68" fmla="*/ 119 w 229"/>
                  <a:gd name="T69" fmla="*/ 84 h 116"/>
                  <a:gd name="T70" fmla="*/ 131 w 229"/>
                  <a:gd name="T71" fmla="*/ 72 h 116"/>
                  <a:gd name="T72" fmla="*/ 140 w 229"/>
                  <a:gd name="T73" fmla="*/ 56 h 116"/>
                  <a:gd name="T74" fmla="*/ 149 w 229"/>
                  <a:gd name="T75" fmla="*/ 43 h 116"/>
                  <a:gd name="T76" fmla="*/ 159 w 229"/>
                  <a:gd name="T77" fmla="*/ 41 h 116"/>
                  <a:gd name="T78" fmla="*/ 167 w 229"/>
                  <a:gd name="T79" fmla="*/ 31 h 116"/>
                  <a:gd name="T80" fmla="*/ 177 w 229"/>
                  <a:gd name="T81" fmla="*/ 28 h 116"/>
                  <a:gd name="T82" fmla="*/ 185 w 229"/>
                  <a:gd name="T83" fmla="*/ 25 h 116"/>
                  <a:gd name="T84" fmla="*/ 198 w 229"/>
                  <a:gd name="T85" fmla="*/ 25 h 116"/>
                  <a:gd name="T86" fmla="*/ 204 w 229"/>
                  <a:gd name="T87" fmla="*/ 25 h 116"/>
                  <a:gd name="T88" fmla="*/ 210 w 229"/>
                  <a:gd name="T89" fmla="*/ 28 h 116"/>
                  <a:gd name="T90" fmla="*/ 222 w 229"/>
                  <a:gd name="T91" fmla="*/ 35 h 116"/>
                  <a:gd name="T92" fmla="*/ 228 w 229"/>
                  <a:gd name="T93" fmla="*/ 4 h 11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29" h="116">
                    <a:moveTo>
                      <a:pt x="228" y="4"/>
                    </a:moveTo>
                    <a:lnTo>
                      <a:pt x="222" y="0"/>
                    </a:lnTo>
                    <a:lnTo>
                      <a:pt x="210" y="0"/>
                    </a:lnTo>
                    <a:lnTo>
                      <a:pt x="200" y="0"/>
                    </a:lnTo>
                    <a:lnTo>
                      <a:pt x="192" y="0"/>
                    </a:lnTo>
                    <a:lnTo>
                      <a:pt x="180" y="4"/>
                    </a:lnTo>
                    <a:lnTo>
                      <a:pt x="170" y="10"/>
                    </a:lnTo>
                    <a:lnTo>
                      <a:pt x="164" y="13"/>
                    </a:lnTo>
                    <a:lnTo>
                      <a:pt x="159" y="22"/>
                    </a:lnTo>
                    <a:lnTo>
                      <a:pt x="152" y="31"/>
                    </a:lnTo>
                    <a:lnTo>
                      <a:pt x="149" y="38"/>
                    </a:lnTo>
                    <a:lnTo>
                      <a:pt x="146" y="43"/>
                    </a:lnTo>
                    <a:lnTo>
                      <a:pt x="134" y="59"/>
                    </a:lnTo>
                    <a:lnTo>
                      <a:pt x="122" y="72"/>
                    </a:lnTo>
                    <a:lnTo>
                      <a:pt x="113" y="77"/>
                    </a:lnTo>
                    <a:lnTo>
                      <a:pt x="98" y="84"/>
                    </a:lnTo>
                    <a:lnTo>
                      <a:pt x="86" y="90"/>
                    </a:lnTo>
                    <a:lnTo>
                      <a:pt x="73" y="93"/>
                    </a:lnTo>
                    <a:lnTo>
                      <a:pt x="64" y="93"/>
                    </a:lnTo>
                    <a:lnTo>
                      <a:pt x="52" y="93"/>
                    </a:lnTo>
                    <a:lnTo>
                      <a:pt x="37" y="90"/>
                    </a:lnTo>
                    <a:lnTo>
                      <a:pt x="25" y="84"/>
                    </a:lnTo>
                    <a:lnTo>
                      <a:pt x="15" y="74"/>
                    </a:lnTo>
                    <a:lnTo>
                      <a:pt x="10" y="69"/>
                    </a:lnTo>
                    <a:lnTo>
                      <a:pt x="0" y="100"/>
                    </a:lnTo>
                    <a:lnTo>
                      <a:pt x="7" y="105"/>
                    </a:lnTo>
                    <a:lnTo>
                      <a:pt x="22" y="112"/>
                    </a:lnTo>
                    <a:lnTo>
                      <a:pt x="33" y="112"/>
                    </a:lnTo>
                    <a:lnTo>
                      <a:pt x="48" y="115"/>
                    </a:lnTo>
                    <a:lnTo>
                      <a:pt x="61" y="115"/>
                    </a:lnTo>
                    <a:lnTo>
                      <a:pt x="73" y="112"/>
                    </a:lnTo>
                    <a:lnTo>
                      <a:pt x="88" y="105"/>
                    </a:lnTo>
                    <a:lnTo>
                      <a:pt x="98" y="100"/>
                    </a:lnTo>
                    <a:lnTo>
                      <a:pt x="104" y="97"/>
                    </a:lnTo>
                    <a:lnTo>
                      <a:pt x="119" y="84"/>
                    </a:lnTo>
                    <a:lnTo>
                      <a:pt x="131" y="72"/>
                    </a:lnTo>
                    <a:lnTo>
                      <a:pt x="140" y="56"/>
                    </a:lnTo>
                    <a:lnTo>
                      <a:pt x="149" y="43"/>
                    </a:lnTo>
                    <a:lnTo>
                      <a:pt x="159" y="41"/>
                    </a:lnTo>
                    <a:lnTo>
                      <a:pt x="167" y="31"/>
                    </a:lnTo>
                    <a:lnTo>
                      <a:pt x="177" y="28"/>
                    </a:lnTo>
                    <a:lnTo>
                      <a:pt x="185" y="25"/>
                    </a:lnTo>
                    <a:lnTo>
                      <a:pt x="198" y="25"/>
                    </a:lnTo>
                    <a:lnTo>
                      <a:pt x="204" y="25"/>
                    </a:lnTo>
                    <a:lnTo>
                      <a:pt x="210" y="28"/>
                    </a:lnTo>
                    <a:lnTo>
                      <a:pt x="222" y="35"/>
                    </a:lnTo>
                    <a:lnTo>
                      <a:pt x="228" y="4"/>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82" name="Freeform 53">
                <a:extLst>
                  <a:ext uri="{FF2B5EF4-FFF2-40B4-BE49-F238E27FC236}">
                    <a16:creationId xmlns:a16="http://schemas.microsoft.com/office/drawing/2014/main" id="{EF5CE4FE-A30D-6B48-80BF-4466DABD2B2A}"/>
                  </a:ext>
                </a:extLst>
              </p:cNvPr>
              <p:cNvSpPr>
                <a:spLocks/>
              </p:cNvSpPr>
              <p:nvPr/>
            </p:nvSpPr>
            <p:spPr bwMode="auto">
              <a:xfrm>
                <a:off x="2288" y="4156"/>
                <a:ext cx="231" cy="115"/>
              </a:xfrm>
              <a:custGeom>
                <a:avLst/>
                <a:gdLst>
                  <a:gd name="T0" fmla="*/ 0 w 231"/>
                  <a:gd name="T1" fmla="*/ 111 h 115"/>
                  <a:gd name="T2" fmla="*/ 6 w 231"/>
                  <a:gd name="T3" fmla="*/ 114 h 115"/>
                  <a:gd name="T4" fmla="*/ 18 w 231"/>
                  <a:gd name="T5" fmla="*/ 114 h 115"/>
                  <a:gd name="T6" fmla="*/ 27 w 231"/>
                  <a:gd name="T7" fmla="*/ 114 h 115"/>
                  <a:gd name="T8" fmla="*/ 39 w 231"/>
                  <a:gd name="T9" fmla="*/ 111 h 115"/>
                  <a:gd name="T10" fmla="*/ 48 w 231"/>
                  <a:gd name="T11" fmla="*/ 108 h 115"/>
                  <a:gd name="T12" fmla="*/ 58 w 231"/>
                  <a:gd name="T13" fmla="*/ 104 h 115"/>
                  <a:gd name="T14" fmla="*/ 63 w 231"/>
                  <a:gd name="T15" fmla="*/ 101 h 115"/>
                  <a:gd name="T16" fmla="*/ 73 w 231"/>
                  <a:gd name="T17" fmla="*/ 93 h 115"/>
                  <a:gd name="T18" fmla="*/ 76 w 231"/>
                  <a:gd name="T19" fmla="*/ 83 h 115"/>
                  <a:gd name="T20" fmla="*/ 81 w 231"/>
                  <a:gd name="T21" fmla="*/ 77 h 115"/>
                  <a:gd name="T22" fmla="*/ 84 w 231"/>
                  <a:gd name="T23" fmla="*/ 71 h 115"/>
                  <a:gd name="T24" fmla="*/ 94 w 231"/>
                  <a:gd name="T25" fmla="*/ 55 h 115"/>
                  <a:gd name="T26" fmla="*/ 109 w 231"/>
                  <a:gd name="T27" fmla="*/ 40 h 115"/>
                  <a:gd name="T28" fmla="*/ 115 w 231"/>
                  <a:gd name="T29" fmla="*/ 37 h 115"/>
                  <a:gd name="T30" fmla="*/ 130 w 231"/>
                  <a:gd name="T31" fmla="*/ 31 h 115"/>
                  <a:gd name="T32" fmla="*/ 142 w 231"/>
                  <a:gd name="T33" fmla="*/ 24 h 115"/>
                  <a:gd name="T34" fmla="*/ 154 w 231"/>
                  <a:gd name="T35" fmla="*/ 21 h 115"/>
                  <a:gd name="T36" fmla="*/ 164 w 231"/>
                  <a:gd name="T37" fmla="*/ 18 h 115"/>
                  <a:gd name="T38" fmla="*/ 175 w 231"/>
                  <a:gd name="T39" fmla="*/ 21 h 115"/>
                  <a:gd name="T40" fmla="*/ 190 w 231"/>
                  <a:gd name="T41" fmla="*/ 24 h 115"/>
                  <a:gd name="T42" fmla="*/ 205 w 231"/>
                  <a:gd name="T43" fmla="*/ 31 h 115"/>
                  <a:gd name="T44" fmla="*/ 215 w 231"/>
                  <a:gd name="T45" fmla="*/ 37 h 115"/>
                  <a:gd name="T46" fmla="*/ 218 w 231"/>
                  <a:gd name="T47" fmla="*/ 43 h 115"/>
                  <a:gd name="T48" fmla="*/ 230 w 231"/>
                  <a:gd name="T49" fmla="*/ 12 h 115"/>
                  <a:gd name="T50" fmla="*/ 221 w 231"/>
                  <a:gd name="T51" fmla="*/ 9 h 115"/>
                  <a:gd name="T52" fmla="*/ 209 w 231"/>
                  <a:gd name="T53" fmla="*/ 3 h 115"/>
                  <a:gd name="T54" fmla="*/ 194 w 231"/>
                  <a:gd name="T55" fmla="*/ 0 h 115"/>
                  <a:gd name="T56" fmla="*/ 179 w 231"/>
                  <a:gd name="T57" fmla="*/ 0 h 115"/>
                  <a:gd name="T58" fmla="*/ 167 w 231"/>
                  <a:gd name="T59" fmla="*/ 0 h 115"/>
                  <a:gd name="T60" fmla="*/ 154 w 231"/>
                  <a:gd name="T61" fmla="*/ 3 h 115"/>
                  <a:gd name="T62" fmla="*/ 139 w 231"/>
                  <a:gd name="T63" fmla="*/ 9 h 115"/>
                  <a:gd name="T64" fmla="*/ 130 w 231"/>
                  <a:gd name="T65" fmla="*/ 12 h 115"/>
                  <a:gd name="T66" fmla="*/ 124 w 231"/>
                  <a:gd name="T67" fmla="*/ 18 h 115"/>
                  <a:gd name="T68" fmla="*/ 109 w 231"/>
                  <a:gd name="T69" fmla="*/ 31 h 115"/>
                  <a:gd name="T70" fmla="*/ 97 w 231"/>
                  <a:gd name="T71" fmla="*/ 43 h 115"/>
                  <a:gd name="T72" fmla="*/ 88 w 231"/>
                  <a:gd name="T73" fmla="*/ 55 h 115"/>
                  <a:gd name="T74" fmla="*/ 79 w 231"/>
                  <a:gd name="T75" fmla="*/ 68 h 115"/>
                  <a:gd name="T76" fmla="*/ 73 w 231"/>
                  <a:gd name="T77" fmla="*/ 73 h 115"/>
                  <a:gd name="T78" fmla="*/ 61 w 231"/>
                  <a:gd name="T79" fmla="*/ 83 h 115"/>
                  <a:gd name="T80" fmla="*/ 51 w 231"/>
                  <a:gd name="T81" fmla="*/ 86 h 115"/>
                  <a:gd name="T82" fmla="*/ 43 w 231"/>
                  <a:gd name="T83" fmla="*/ 89 h 115"/>
                  <a:gd name="T84" fmla="*/ 33 w 231"/>
                  <a:gd name="T85" fmla="*/ 89 h 115"/>
                  <a:gd name="T86" fmla="*/ 24 w 231"/>
                  <a:gd name="T87" fmla="*/ 89 h 115"/>
                  <a:gd name="T88" fmla="*/ 18 w 231"/>
                  <a:gd name="T89" fmla="*/ 86 h 115"/>
                  <a:gd name="T90" fmla="*/ 6 w 231"/>
                  <a:gd name="T91" fmla="*/ 80 h 115"/>
                  <a:gd name="T92" fmla="*/ 0 w 231"/>
                  <a:gd name="T93" fmla="*/ 111 h 11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1" h="115">
                    <a:moveTo>
                      <a:pt x="0" y="111"/>
                    </a:moveTo>
                    <a:lnTo>
                      <a:pt x="6" y="114"/>
                    </a:lnTo>
                    <a:lnTo>
                      <a:pt x="18" y="114"/>
                    </a:lnTo>
                    <a:lnTo>
                      <a:pt x="27" y="114"/>
                    </a:lnTo>
                    <a:lnTo>
                      <a:pt x="39" y="111"/>
                    </a:lnTo>
                    <a:lnTo>
                      <a:pt x="48" y="108"/>
                    </a:lnTo>
                    <a:lnTo>
                      <a:pt x="58" y="104"/>
                    </a:lnTo>
                    <a:lnTo>
                      <a:pt x="63" y="101"/>
                    </a:lnTo>
                    <a:lnTo>
                      <a:pt x="73" y="93"/>
                    </a:lnTo>
                    <a:lnTo>
                      <a:pt x="76" y="83"/>
                    </a:lnTo>
                    <a:lnTo>
                      <a:pt x="81" y="77"/>
                    </a:lnTo>
                    <a:lnTo>
                      <a:pt x="84" y="71"/>
                    </a:lnTo>
                    <a:lnTo>
                      <a:pt x="94" y="55"/>
                    </a:lnTo>
                    <a:lnTo>
                      <a:pt x="109" y="40"/>
                    </a:lnTo>
                    <a:lnTo>
                      <a:pt x="115" y="37"/>
                    </a:lnTo>
                    <a:lnTo>
                      <a:pt x="130" y="31"/>
                    </a:lnTo>
                    <a:lnTo>
                      <a:pt x="142" y="24"/>
                    </a:lnTo>
                    <a:lnTo>
                      <a:pt x="154" y="21"/>
                    </a:lnTo>
                    <a:lnTo>
                      <a:pt x="164" y="18"/>
                    </a:lnTo>
                    <a:lnTo>
                      <a:pt x="175" y="21"/>
                    </a:lnTo>
                    <a:lnTo>
                      <a:pt x="190" y="24"/>
                    </a:lnTo>
                    <a:lnTo>
                      <a:pt x="205" y="31"/>
                    </a:lnTo>
                    <a:lnTo>
                      <a:pt x="215" y="37"/>
                    </a:lnTo>
                    <a:lnTo>
                      <a:pt x="218" y="43"/>
                    </a:lnTo>
                    <a:lnTo>
                      <a:pt x="230" y="12"/>
                    </a:lnTo>
                    <a:lnTo>
                      <a:pt x="221" y="9"/>
                    </a:lnTo>
                    <a:lnTo>
                      <a:pt x="209" y="3"/>
                    </a:lnTo>
                    <a:lnTo>
                      <a:pt x="194" y="0"/>
                    </a:lnTo>
                    <a:lnTo>
                      <a:pt x="179" y="0"/>
                    </a:lnTo>
                    <a:lnTo>
                      <a:pt x="167" y="0"/>
                    </a:lnTo>
                    <a:lnTo>
                      <a:pt x="154" y="3"/>
                    </a:lnTo>
                    <a:lnTo>
                      <a:pt x="139" y="9"/>
                    </a:lnTo>
                    <a:lnTo>
                      <a:pt x="130" y="12"/>
                    </a:lnTo>
                    <a:lnTo>
                      <a:pt x="124" y="18"/>
                    </a:lnTo>
                    <a:lnTo>
                      <a:pt x="109" y="31"/>
                    </a:lnTo>
                    <a:lnTo>
                      <a:pt x="97" y="43"/>
                    </a:lnTo>
                    <a:lnTo>
                      <a:pt x="88" y="55"/>
                    </a:lnTo>
                    <a:lnTo>
                      <a:pt x="79" y="68"/>
                    </a:lnTo>
                    <a:lnTo>
                      <a:pt x="73" y="73"/>
                    </a:lnTo>
                    <a:lnTo>
                      <a:pt x="61" y="83"/>
                    </a:lnTo>
                    <a:lnTo>
                      <a:pt x="51" y="86"/>
                    </a:lnTo>
                    <a:lnTo>
                      <a:pt x="43" y="89"/>
                    </a:lnTo>
                    <a:lnTo>
                      <a:pt x="33" y="89"/>
                    </a:lnTo>
                    <a:lnTo>
                      <a:pt x="24" y="89"/>
                    </a:lnTo>
                    <a:lnTo>
                      <a:pt x="18" y="86"/>
                    </a:lnTo>
                    <a:lnTo>
                      <a:pt x="6" y="80"/>
                    </a:lnTo>
                    <a:lnTo>
                      <a:pt x="0" y="111"/>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83" name="Freeform 54">
                <a:extLst>
                  <a:ext uri="{FF2B5EF4-FFF2-40B4-BE49-F238E27FC236}">
                    <a16:creationId xmlns:a16="http://schemas.microsoft.com/office/drawing/2014/main" id="{1235DC64-C0F2-7A4F-88E8-D4AC6A05A035}"/>
                  </a:ext>
                </a:extLst>
              </p:cNvPr>
              <p:cNvSpPr>
                <a:spLocks/>
              </p:cNvSpPr>
              <p:nvPr/>
            </p:nvSpPr>
            <p:spPr bwMode="auto">
              <a:xfrm>
                <a:off x="5310" y="388"/>
                <a:ext cx="234" cy="115"/>
              </a:xfrm>
              <a:custGeom>
                <a:avLst/>
                <a:gdLst>
                  <a:gd name="T0" fmla="*/ 233 w 234"/>
                  <a:gd name="T1" fmla="*/ 3 h 115"/>
                  <a:gd name="T2" fmla="*/ 223 w 234"/>
                  <a:gd name="T3" fmla="*/ 0 h 115"/>
                  <a:gd name="T4" fmla="*/ 214 w 234"/>
                  <a:gd name="T5" fmla="*/ 0 h 115"/>
                  <a:gd name="T6" fmla="*/ 202 w 234"/>
                  <a:gd name="T7" fmla="*/ 0 h 115"/>
                  <a:gd name="T8" fmla="*/ 193 w 234"/>
                  <a:gd name="T9" fmla="*/ 0 h 115"/>
                  <a:gd name="T10" fmla="*/ 183 w 234"/>
                  <a:gd name="T11" fmla="*/ 3 h 115"/>
                  <a:gd name="T12" fmla="*/ 172 w 234"/>
                  <a:gd name="T13" fmla="*/ 10 h 115"/>
                  <a:gd name="T14" fmla="*/ 168 w 234"/>
                  <a:gd name="T15" fmla="*/ 13 h 115"/>
                  <a:gd name="T16" fmla="*/ 159 w 234"/>
                  <a:gd name="T17" fmla="*/ 21 h 115"/>
                  <a:gd name="T18" fmla="*/ 153 w 234"/>
                  <a:gd name="T19" fmla="*/ 31 h 115"/>
                  <a:gd name="T20" fmla="*/ 150 w 234"/>
                  <a:gd name="T21" fmla="*/ 37 h 115"/>
                  <a:gd name="T22" fmla="*/ 147 w 234"/>
                  <a:gd name="T23" fmla="*/ 43 h 115"/>
                  <a:gd name="T24" fmla="*/ 138 w 234"/>
                  <a:gd name="T25" fmla="*/ 59 h 115"/>
                  <a:gd name="T26" fmla="*/ 122 w 234"/>
                  <a:gd name="T27" fmla="*/ 71 h 115"/>
                  <a:gd name="T28" fmla="*/ 114 w 234"/>
                  <a:gd name="T29" fmla="*/ 77 h 115"/>
                  <a:gd name="T30" fmla="*/ 101 w 234"/>
                  <a:gd name="T31" fmla="*/ 83 h 115"/>
                  <a:gd name="T32" fmla="*/ 86 w 234"/>
                  <a:gd name="T33" fmla="*/ 90 h 115"/>
                  <a:gd name="T34" fmla="*/ 76 w 234"/>
                  <a:gd name="T35" fmla="*/ 93 h 115"/>
                  <a:gd name="T36" fmla="*/ 65 w 234"/>
                  <a:gd name="T37" fmla="*/ 93 h 115"/>
                  <a:gd name="T38" fmla="*/ 55 w 234"/>
                  <a:gd name="T39" fmla="*/ 93 h 115"/>
                  <a:gd name="T40" fmla="*/ 40 w 234"/>
                  <a:gd name="T41" fmla="*/ 87 h 115"/>
                  <a:gd name="T42" fmla="*/ 25 w 234"/>
                  <a:gd name="T43" fmla="*/ 83 h 115"/>
                  <a:gd name="T44" fmla="*/ 15 w 234"/>
                  <a:gd name="T45" fmla="*/ 74 h 115"/>
                  <a:gd name="T46" fmla="*/ 10 w 234"/>
                  <a:gd name="T47" fmla="*/ 68 h 115"/>
                  <a:gd name="T48" fmla="*/ 0 w 234"/>
                  <a:gd name="T49" fmla="*/ 99 h 115"/>
                  <a:gd name="T50" fmla="*/ 10 w 234"/>
                  <a:gd name="T51" fmla="*/ 105 h 115"/>
                  <a:gd name="T52" fmla="*/ 22 w 234"/>
                  <a:gd name="T53" fmla="*/ 111 h 115"/>
                  <a:gd name="T54" fmla="*/ 34 w 234"/>
                  <a:gd name="T55" fmla="*/ 111 h 115"/>
                  <a:gd name="T56" fmla="*/ 50 w 234"/>
                  <a:gd name="T57" fmla="*/ 114 h 115"/>
                  <a:gd name="T58" fmla="*/ 61 w 234"/>
                  <a:gd name="T59" fmla="*/ 114 h 115"/>
                  <a:gd name="T60" fmla="*/ 74 w 234"/>
                  <a:gd name="T61" fmla="*/ 111 h 115"/>
                  <a:gd name="T62" fmla="*/ 89 w 234"/>
                  <a:gd name="T63" fmla="*/ 105 h 115"/>
                  <a:gd name="T64" fmla="*/ 101 w 234"/>
                  <a:gd name="T65" fmla="*/ 99 h 115"/>
                  <a:gd name="T66" fmla="*/ 107 w 234"/>
                  <a:gd name="T67" fmla="*/ 96 h 115"/>
                  <a:gd name="T68" fmla="*/ 119 w 234"/>
                  <a:gd name="T69" fmla="*/ 83 h 115"/>
                  <a:gd name="T70" fmla="*/ 132 w 234"/>
                  <a:gd name="T71" fmla="*/ 71 h 115"/>
                  <a:gd name="T72" fmla="*/ 144 w 234"/>
                  <a:gd name="T73" fmla="*/ 56 h 115"/>
                  <a:gd name="T74" fmla="*/ 153 w 234"/>
                  <a:gd name="T75" fmla="*/ 46 h 115"/>
                  <a:gd name="T76" fmla="*/ 159 w 234"/>
                  <a:gd name="T77" fmla="*/ 37 h 115"/>
                  <a:gd name="T78" fmla="*/ 172 w 234"/>
                  <a:gd name="T79" fmla="*/ 31 h 115"/>
                  <a:gd name="T80" fmla="*/ 180 w 234"/>
                  <a:gd name="T81" fmla="*/ 25 h 115"/>
                  <a:gd name="T82" fmla="*/ 190 w 234"/>
                  <a:gd name="T83" fmla="*/ 21 h 115"/>
                  <a:gd name="T84" fmla="*/ 199 w 234"/>
                  <a:gd name="T85" fmla="*/ 21 h 115"/>
                  <a:gd name="T86" fmla="*/ 208 w 234"/>
                  <a:gd name="T87" fmla="*/ 25 h 115"/>
                  <a:gd name="T88" fmla="*/ 214 w 234"/>
                  <a:gd name="T89" fmla="*/ 25 h 115"/>
                  <a:gd name="T90" fmla="*/ 226 w 234"/>
                  <a:gd name="T91" fmla="*/ 34 h 115"/>
                  <a:gd name="T92" fmla="*/ 233 w 234"/>
                  <a:gd name="T93" fmla="*/ 3 h 11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4" h="115">
                    <a:moveTo>
                      <a:pt x="233" y="3"/>
                    </a:moveTo>
                    <a:lnTo>
                      <a:pt x="223" y="0"/>
                    </a:lnTo>
                    <a:lnTo>
                      <a:pt x="214" y="0"/>
                    </a:lnTo>
                    <a:lnTo>
                      <a:pt x="202" y="0"/>
                    </a:lnTo>
                    <a:lnTo>
                      <a:pt x="193" y="0"/>
                    </a:lnTo>
                    <a:lnTo>
                      <a:pt x="183" y="3"/>
                    </a:lnTo>
                    <a:lnTo>
                      <a:pt x="172" y="10"/>
                    </a:lnTo>
                    <a:lnTo>
                      <a:pt x="168" y="13"/>
                    </a:lnTo>
                    <a:lnTo>
                      <a:pt x="159" y="21"/>
                    </a:lnTo>
                    <a:lnTo>
                      <a:pt x="153" y="31"/>
                    </a:lnTo>
                    <a:lnTo>
                      <a:pt x="150" y="37"/>
                    </a:lnTo>
                    <a:lnTo>
                      <a:pt x="147" y="43"/>
                    </a:lnTo>
                    <a:lnTo>
                      <a:pt x="138" y="59"/>
                    </a:lnTo>
                    <a:lnTo>
                      <a:pt x="122" y="71"/>
                    </a:lnTo>
                    <a:lnTo>
                      <a:pt x="114" y="77"/>
                    </a:lnTo>
                    <a:lnTo>
                      <a:pt x="101" y="83"/>
                    </a:lnTo>
                    <a:lnTo>
                      <a:pt x="86" y="90"/>
                    </a:lnTo>
                    <a:lnTo>
                      <a:pt x="76" y="93"/>
                    </a:lnTo>
                    <a:lnTo>
                      <a:pt x="65" y="93"/>
                    </a:lnTo>
                    <a:lnTo>
                      <a:pt x="55" y="93"/>
                    </a:lnTo>
                    <a:lnTo>
                      <a:pt x="40" y="87"/>
                    </a:lnTo>
                    <a:lnTo>
                      <a:pt x="25" y="83"/>
                    </a:lnTo>
                    <a:lnTo>
                      <a:pt x="15" y="74"/>
                    </a:lnTo>
                    <a:lnTo>
                      <a:pt x="10" y="68"/>
                    </a:lnTo>
                    <a:lnTo>
                      <a:pt x="0" y="99"/>
                    </a:lnTo>
                    <a:lnTo>
                      <a:pt x="10" y="105"/>
                    </a:lnTo>
                    <a:lnTo>
                      <a:pt x="22" y="111"/>
                    </a:lnTo>
                    <a:lnTo>
                      <a:pt x="34" y="111"/>
                    </a:lnTo>
                    <a:lnTo>
                      <a:pt x="50" y="114"/>
                    </a:lnTo>
                    <a:lnTo>
                      <a:pt x="61" y="114"/>
                    </a:lnTo>
                    <a:lnTo>
                      <a:pt x="74" y="111"/>
                    </a:lnTo>
                    <a:lnTo>
                      <a:pt x="89" y="105"/>
                    </a:lnTo>
                    <a:lnTo>
                      <a:pt x="101" y="99"/>
                    </a:lnTo>
                    <a:lnTo>
                      <a:pt x="107" y="96"/>
                    </a:lnTo>
                    <a:lnTo>
                      <a:pt x="119" y="83"/>
                    </a:lnTo>
                    <a:lnTo>
                      <a:pt x="132" y="71"/>
                    </a:lnTo>
                    <a:lnTo>
                      <a:pt x="144" y="56"/>
                    </a:lnTo>
                    <a:lnTo>
                      <a:pt x="153" y="46"/>
                    </a:lnTo>
                    <a:lnTo>
                      <a:pt x="159" y="37"/>
                    </a:lnTo>
                    <a:lnTo>
                      <a:pt x="172" y="31"/>
                    </a:lnTo>
                    <a:lnTo>
                      <a:pt x="180" y="25"/>
                    </a:lnTo>
                    <a:lnTo>
                      <a:pt x="190" y="21"/>
                    </a:lnTo>
                    <a:lnTo>
                      <a:pt x="199" y="21"/>
                    </a:lnTo>
                    <a:lnTo>
                      <a:pt x="208" y="25"/>
                    </a:lnTo>
                    <a:lnTo>
                      <a:pt x="214" y="25"/>
                    </a:lnTo>
                    <a:lnTo>
                      <a:pt x="226" y="34"/>
                    </a:lnTo>
                    <a:lnTo>
                      <a:pt x="233" y="3"/>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84" name="Freeform 55">
                <a:extLst>
                  <a:ext uri="{FF2B5EF4-FFF2-40B4-BE49-F238E27FC236}">
                    <a16:creationId xmlns:a16="http://schemas.microsoft.com/office/drawing/2014/main" id="{B0A2B93E-6CF3-BB47-8E64-96E27AB0CAA3}"/>
                  </a:ext>
                </a:extLst>
              </p:cNvPr>
              <p:cNvSpPr>
                <a:spLocks/>
              </p:cNvSpPr>
              <p:nvPr/>
            </p:nvSpPr>
            <p:spPr bwMode="auto">
              <a:xfrm>
                <a:off x="3135" y="4006"/>
                <a:ext cx="102" cy="307"/>
              </a:xfrm>
              <a:custGeom>
                <a:avLst/>
                <a:gdLst>
                  <a:gd name="T0" fmla="*/ 50 w 102"/>
                  <a:gd name="T1" fmla="*/ 3 h 307"/>
                  <a:gd name="T2" fmla="*/ 47 w 102"/>
                  <a:gd name="T3" fmla="*/ 13 h 307"/>
                  <a:gd name="T4" fmla="*/ 44 w 102"/>
                  <a:gd name="T5" fmla="*/ 16 h 307"/>
                  <a:gd name="T6" fmla="*/ 44 w 102"/>
                  <a:gd name="T7" fmla="*/ 23 h 307"/>
                  <a:gd name="T8" fmla="*/ 39 w 102"/>
                  <a:gd name="T9" fmla="*/ 39 h 307"/>
                  <a:gd name="T10" fmla="*/ 30 w 102"/>
                  <a:gd name="T11" fmla="*/ 61 h 307"/>
                  <a:gd name="T12" fmla="*/ 27 w 102"/>
                  <a:gd name="T13" fmla="*/ 78 h 307"/>
                  <a:gd name="T14" fmla="*/ 20 w 102"/>
                  <a:gd name="T15" fmla="*/ 94 h 307"/>
                  <a:gd name="T16" fmla="*/ 20 w 102"/>
                  <a:gd name="T17" fmla="*/ 107 h 307"/>
                  <a:gd name="T18" fmla="*/ 20 w 102"/>
                  <a:gd name="T19" fmla="*/ 120 h 307"/>
                  <a:gd name="T20" fmla="*/ 24 w 102"/>
                  <a:gd name="T21" fmla="*/ 129 h 307"/>
                  <a:gd name="T22" fmla="*/ 27 w 102"/>
                  <a:gd name="T23" fmla="*/ 136 h 307"/>
                  <a:gd name="T24" fmla="*/ 35 w 102"/>
                  <a:gd name="T25" fmla="*/ 148 h 307"/>
                  <a:gd name="T26" fmla="*/ 47 w 102"/>
                  <a:gd name="T27" fmla="*/ 161 h 307"/>
                  <a:gd name="T28" fmla="*/ 57 w 102"/>
                  <a:gd name="T29" fmla="*/ 174 h 307"/>
                  <a:gd name="T30" fmla="*/ 77 w 102"/>
                  <a:gd name="T31" fmla="*/ 196 h 307"/>
                  <a:gd name="T32" fmla="*/ 89 w 102"/>
                  <a:gd name="T33" fmla="*/ 216 h 307"/>
                  <a:gd name="T34" fmla="*/ 95 w 102"/>
                  <a:gd name="T35" fmla="*/ 225 h 307"/>
                  <a:gd name="T36" fmla="*/ 98 w 102"/>
                  <a:gd name="T37" fmla="*/ 236 h 307"/>
                  <a:gd name="T38" fmla="*/ 101 w 102"/>
                  <a:gd name="T39" fmla="*/ 252 h 307"/>
                  <a:gd name="T40" fmla="*/ 101 w 102"/>
                  <a:gd name="T41" fmla="*/ 265 h 307"/>
                  <a:gd name="T42" fmla="*/ 101 w 102"/>
                  <a:gd name="T43" fmla="*/ 274 h 307"/>
                  <a:gd name="T44" fmla="*/ 95 w 102"/>
                  <a:gd name="T45" fmla="*/ 293 h 307"/>
                  <a:gd name="T46" fmla="*/ 92 w 102"/>
                  <a:gd name="T47" fmla="*/ 306 h 307"/>
                  <a:gd name="T48" fmla="*/ 69 w 102"/>
                  <a:gd name="T49" fmla="*/ 287 h 307"/>
                  <a:gd name="T50" fmla="*/ 74 w 102"/>
                  <a:gd name="T51" fmla="*/ 274 h 307"/>
                  <a:gd name="T52" fmla="*/ 77 w 102"/>
                  <a:gd name="T53" fmla="*/ 261 h 307"/>
                  <a:gd name="T54" fmla="*/ 80 w 102"/>
                  <a:gd name="T55" fmla="*/ 249 h 307"/>
                  <a:gd name="T56" fmla="*/ 83 w 102"/>
                  <a:gd name="T57" fmla="*/ 236 h 307"/>
                  <a:gd name="T58" fmla="*/ 80 w 102"/>
                  <a:gd name="T59" fmla="*/ 222 h 307"/>
                  <a:gd name="T60" fmla="*/ 77 w 102"/>
                  <a:gd name="T61" fmla="*/ 209 h 307"/>
                  <a:gd name="T62" fmla="*/ 71 w 102"/>
                  <a:gd name="T63" fmla="*/ 196 h 307"/>
                  <a:gd name="T64" fmla="*/ 65 w 102"/>
                  <a:gd name="T65" fmla="*/ 190 h 307"/>
                  <a:gd name="T66" fmla="*/ 54 w 102"/>
                  <a:gd name="T67" fmla="*/ 180 h 307"/>
                  <a:gd name="T68" fmla="*/ 42 w 102"/>
                  <a:gd name="T69" fmla="*/ 168 h 307"/>
                  <a:gd name="T70" fmla="*/ 30 w 102"/>
                  <a:gd name="T71" fmla="*/ 155 h 307"/>
                  <a:gd name="T72" fmla="*/ 20 w 102"/>
                  <a:gd name="T73" fmla="*/ 142 h 307"/>
                  <a:gd name="T74" fmla="*/ 12 w 102"/>
                  <a:gd name="T75" fmla="*/ 123 h 307"/>
                  <a:gd name="T76" fmla="*/ 3 w 102"/>
                  <a:gd name="T77" fmla="*/ 110 h 307"/>
                  <a:gd name="T78" fmla="*/ 0 w 102"/>
                  <a:gd name="T79" fmla="*/ 100 h 307"/>
                  <a:gd name="T80" fmla="*/ 0 w 102"/>
                  <a:gd name="T81" fmla="*/ 84 h 307"/>
                  <a:gd name="T82" fmla="*/ 0 w 102"/>
                  <a:gd name="T83" fmla="*/ 61 h 307"/>
                  <a:gd name="T84" fmla="*/ 0 w 102"/>
                  <a:gd name="T85" fmla="*/ 48 h 307"/>
                  <a:gd name="T86" fmla="*/ 3 w 102"/>
                  <a:gd name="T87" fmla="*/ 32 h 307"/>
                  <a:gd name="T88" fmla="*/ 6 w 102"/>
                  <a:gd name="T89" fmla="*/ 19 h 307"/>
                  <a:gd name="T90" fmla="*/ 6 w 102"/>
                  <a:gd name="T91" fmla="*/ 10 h 307"/>
                  <a:gd name="T92" fmla="*/ 12 w 102"/>
                  <a:gd name="T93" fmla="*/ 0 h 307"/>
                  <a:gd name="T94" fmla="*/ 50 w 102"/>
                  <a:gd name="T95" fmla="*/ 3 h 30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2" h="307">
                    <a:moveTo>
                      <a:pt x="50" y="3"/>
                    </a:moveTo>
                    <a:lnTo>
                      <a:pt x="47" y="13"/>
                    </a:lnTo>
                    <a:lnTo>
                      <a:pt x="44" y="16"/>
                    </a:lnTo>
                    <a:lnTo>
                      <a:pt x="44" y="23"/>
                    </a:lnTo>
                    <a:lnTo>
                      <a:pt x="39" y="39"/>
                    </a:lnTo>
                    <a:lnTo>
                      <a:pt x="30" y="61"/>
                    </a:lnTo>
                    <a:lnTo>
                      <a:pt x="27" y="78"/>
                    </a:lnTo>
                    <a:lnTo>
                      <a:pt x="20" y="94"/>
                    </a:lnTo>
                    <a:lnTo>
                      <a:pt x="20" y="107"/>
                    </a:lnTo>
                    <a:lnTo>
                      <a:pt x="20" y="120"/>
                    </a:lnTo>
                    <a:lnTo>
                      <a:pt x="24" y="129"/>
                    </a:lnTo>
                    <a:lnTo>
                      <a:pt x="27" y="136"/>
                    </a:lnTo>
                    <a:lnTo>
                      <a:pt x="35" y="148"/>
                    </a:lnTo>
                    <a:lnTo>
                      <a:pt x="47" y="161"/>
                    </a:lnTo>
                    <a:lnTo>
                      <a:pt x="57" y="174"/>
                    </a:lnTo>
                    <a:lnTo>
                      <a:pt x="77" y="196"/>
                    </a:lnTo>
                    <a:lnTo>
                      <a:pt x="89" y="216"/>
                    </a:lnTo>
                    <a:lnTo>
                      <a:pt x="95" y="225"/>
                    </a:lnTo>
                    <a:lnTo>
                      <a:pt x="98" y="236"/>
                    </a:lnTo>
                    <a:lnTo>
                      <a:pt x="101" y="252"/>
                    </a:lnTo>
                    <a:lnTo>
                      <a:pt x="101" y="265"/>
                    </a:lnTo>
                    <a:lnTo>
                      <a:pt x="101" y="274"/>
                    </a:lnTo>
                    <a:lnTo>
                      <a:pt x="95" y="293"/>
                    </a:lnTo>
                    <a:lnTo>
                      <a:pt x="92" y="306"/>
                    </a:lnTo>
                    <a:lnTo>
                      <a:pt x="69" y="287"/>
                    </a:lnTo>
                    <a:lnTo>
                      <a:pt x="74" y="274"/>
                    </a:lnTo>
                    <a:lnTo>
                      <a:pt x="77" y="261"/>
                    </a:lnTo>
                    <a:lnTo>
                      <a:pt x="80" y="249"/>
                    </a:lnTo>
                    <a:lnTo>
                      <a:pt x="83" y="236"/>
                    </a:lnTo>
                    <a:lnTo>
                      <a:pt x="80" y="222"/>
                    </a:lnTo>
                    <a:lnTo>
                      <a:pt x="77" y="209"/>
                    </a:lnTo>
                    <a:lnTo>
                      <a:pt x="71" y="196"/>
                    </a:lnTo>
                    <a:lnTo>
                      <a:pt x="65" y="190"/>
                    </a:lnTo>
                    <a:lnTo>
                      <a:pt x="54" y="180"/>
                    </a:lnTo>
                    <a:lnTo>
                      <a:pt x="42" y="168"/>
                    </a:lnTo>
                    <a:lnTo>
                      <a:pt x="30" y="155"/>
                    </a:lnTo>
                    <a:lnTo>
                      <a:pt x="20" y="142"/>
                    </a:lnTo>
                    <a:lnTo>
                      <a:pt x="12" y="123"/>
                    </a:lnTo>
                    <a:lnTo>
                      <a:pt x="3" y="110"/>
                    </a:lnTo>
                    <a:lnTo>
                      <a:pt x="0" y="100"/>
                    </a:lnTo>
                    <a:lnTo>
                      <a:pt x="0" y="84"/>
                    </a:lnTo>
                    <a:lnTo>
                      <a:pt x="0" y="61"/>
                    </a:lnTo>
                    <a:lnTo>
                      <a:pt x="0" y="48"/>
                    </a:lnTo>
                    <a:lnTo>
                      <a:pt x="3" y="32"/>
                    </a:lnTo>
                    <a:lnTo>
                      <a:pt x="6" y="19"/>
                    </a:lnTo>
                    <a:lnTo>
                      <a:pt x="6" y="10"/>
                    </a:lnTo>
                    <a:lnTo>
                      <a:pt x="12" y="0"/>
                    </a:lnTo>
                    <a:lnTo>
                      <a:pt x="50" y="3"/>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85" name="Freeform 56">
                <a:extLst>
                  <a:ext uri="{FF2B5EF4-FFF2-40B4-BE49-F238E27FC236}">
                    <a16:creationId xmlns:a16="http://schemas.microsoft.com/office/drawing/2014/main" id="{2D0067D9-185F-D44D-9086-3D55271242C6}"/>
                  </a:ext>
                </a:extLst>
              </p:cNvPr>
              <p:cNvSpPr>
                <a:spLocks/>
              </p:cNvSpPr>
              <p:nvPr/>
            </p:nvSpPr>
            <p:spPr bwMode="auto">
              <a:xfrm>
                <a:off x="5643" y="2518"/>
                <a:ext cx="102" cy="312"/>
              </a:xfrm>
              <a:custGeom>
                <a:avLst/>
                <a:gdLst>
                  <a:gd name="T0" fmla="*/ 51 w 102"/>
                  <a:gd name="T1" fmla="*/ 6 h 312"/>
                  <a:gd name="T2" fmla="*/ 47 w 102"/>
                  <a:gd name="T3" fmla="*/ 16 h 312"/>
                  <a:gd name="T4" fmla="*/ 44 w 102"/>
                  <a:gd name="T5" fmla="*/ 19 h 312"/>
                  <a:gd name="T6" fmla="*/ 44 w 102"/>
                  <a:gd name="T7" fmla="*/ 26 h 312"/>
                  <a:gd name="T8" fmla="*/ 39 w 102"/>
                  <a:gd name="T9" fmla="*/ 43 h 312"/>
                  <a:gd name="T10" fmla="*/ 30 w 102"/>
                  <a:gd name="T11" fmla="*/ 65 h 312"/>
                  <a:gd name="T12" fmla="*/ 24 w 102"/>
                  <a:gd name="T13" fmla="*/ 81 h 312"/>
                  <a:gd name="T14" fmla="*/ 21 w 102"/>
                  <a:gd name="T15" fmla="*/ 97 h 312"/>
                  <a:gd name="T16" fmla="*/ 21 w 102"/>
                  <a:gd name="T17" fmla="*/ 110 h 312"/>
                  <a:gd name="T18" fmla="*/ 21 w 102"/>
                  <a:gd name="T19" fmla="*/ 120 h 312"/>
                  <a:gd name="T20" fmla="*/ 24 w 102"/>
                  <a:gd name="T21" fmla="*/ 133 h 312"/>
                  <a:gd name="T22" fmla="*/ 27 w 102"/>
                  <a:gd name="T23" fmla="*/ 140 h 312"/>
                  <a:gd name="T24" fmla="*/ 36 w 102"/>
                  <a:gd name="T25" fmla="*/ 152 h 312"/>
                  <a:gd name="T26" fmla="*/ 44 w 102"/>
                  <a:gd name="T27" fmla="*/ 165 h 312"/>
                  <a:gd name="T28" fmla="*/ 57 w 102"/>
                  <a:gd name="T29" fmla="*/ 178 h 312"/>
                  <a:gd name="T30" fmla="*/ 77 w 102"/>
                  <a:gd name="T31" fmla="*/ 201 h 312"/>
                  <a:gd name="T32" fmla="*/ 89 w 102"/>
                  <a:gd name="T33" fmla="*/ 221 h 312"/>
                  <a:gd name="T34" fmla="*/ 95 w 102"/>
                  <a:gd name="T35" fmla="*/ 230 h 312"/>
                  <a:gd name="T36" fmla="*/ 98 w 102"/>
                  <a:gd name="T37" fmla="*/ 240 h 312"/>
                  <a:gd name="T38" fmla="*/ 101 w 102"/>
                  <a:gd name="T39" fmla="*/ 256 h 312"/>
                  <a:gd name="T40" fmla="*/ 101 w 102"/>
                  <a:gd name="T41" fmla="*/ 269 h 312"/>
                  <a:gd name="T42" fmla="*/ 98 w 102"/>
                  <a:gd name="T43" fmla="*/ 279 h 312"/>
                  <a:gd name="T44" fmla="*/ 95 w 102"/>
                  <a:gd name="T45" fmla="*/ 298 h 312"/>
                  <a:gd name="T46" fmla="*/ 89 w 102"/>
                  <a:gd name="T47" fmla="*/ 311 h 312"/>
                  <a:gd name="T48" fmla="*/ 69 w 102"/>
                  <a:gd name="T49" fmla="*/ 292 h 312"/>
                  <a:gd name="T50" fmla="*/ 74 w 102"/>
                  <a:gd name="T51" fmla="*/ 279 h 312"/>
                  <a:gd name="T52" fmla="*/ 77 w 102"/>
                  <a:gd name="T53" fmla="*/ 265 h 312"/>
                  <a:gd name="T54" fmla="*/ 81 w 102"/>
                  <a:gd name="T55" fmla="*/ 253 h 312"/>
                  <a:gd name="T56" fmla="*/ 81 w 102"/>
                  <a:gd name="T57" fmla="*/ 240 h 312"/>
                  <a:gd name="T58" fmla="*/ 81 w 102"/>
                  <a:gd name="T59" fmla="*/ 227 h 312"/>
                  <a:gd name="T60" fmla="*/ 74 w 102"/>
                  <a:gd name="T61" fmla="*/ 211 h 312"/>
                  <a:gd name="T62" fmla="*/ 71 w 102"/>
                  <a:gd name="T63" fmla="*/ 201 h 312"/>
                  <a:gd name="T64" fmla="*/ 66 w 102"/>
                  <a:gd name="T65" fmla="*/ 195 h 312"/>
                  <a:gd name="T66" fmla="*/ 54 w 102"/>
                  <a:gd name="T67" fmla="*/ 184 h 312"/>
                  <a:gd name="T68" fmla="*/ 39 w 102"/>
                  <a:gd name="T69" fmla="*/ 168 h 312"/>
                  <a:gd name="T70" fmla="*/ 27 w 102"/>
                  <a:gd name="T71" fmla="*/ 156 h 312"/>
                  <a:gd name="T72" fmla="*/ 21 w 102"/>
                  <a:gd name="T73" fmla="*/ 146 h 312"/>
                  <a:gd name="T74" fmla="*/ 12 w 102"/>
                  <a:gd name="T75" fmla="*/ 127 h 312"/>
                  <a:gd name="T76" fmla="*/ 3 w 102"/>
                  <a:gd name="T77" fmla="*/ 113 h 312"/>
                  <a:gd name="T78" fmla="*/ 0 w 102"/>
                  <a:gd name="T79" fmla="*/ 103 h 312"/>
                  <a:gd name="T80" fmla="*/ 0 w 102"/>
                  <a:gd name="T81" fmla="*/ 84 h 312"/>
                  <a:gd name="T82" fmla="*/ 0 w 102"/>
                  <a:gd name="T83" fmla="*/ 65 h 312"/>
                  <a:gd name="T84" fmla="*/ 0 w 102"/>
                  <a:gd name="T85" fmla="*/ 52 h 312"/>
                  <a:gd name="T86" fmla="*/ 3 w 102"/>
                  <a:gd name="T87" fmla="*/ 35 h 312"/>
                  <a:gd name="T88" fmla="*/ 6 w 102"/>
                  <a:gd name="T89" fmla="*/ 22 h 312"/>
                  <a:gd name="T90" fmla="*/ 6 w 102"/>
                  <a:gd name="T91" fmla="*/ 10 h 312"/>
                  <a:gd name="T92" fmla="*/ 12 w 102"/>
                  <a:gd name="T93" fmla="*/ 0 h 312"/>
                  <a:gd name="T94" fmla="*/ 51 w 102"/>
                  <a:gd name="T95" fmla="*/ 6 h 3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2" h="312">
                    <a:moveTo>
                      <a:pt x="51" y="6"/>
                    </a:moveTo>
                    <a:lnTo>
                      <a:pt x="47" y="16"/>
                    </a:lnTo>
                    <a:lnTo>
                      <a:pt x="44" y="19"/>
                    </a:lnTo>
                    <a:lnTo>
                      <a:pt x="44" y="26"/>
                    </a:lnTo>
                    <a:lnTo>
                      <a:pt x="39" y="43"/>
                    </a:lnTo>
                    <a:lnTo>
                      <a:pt x="30" y="65"/>
                    </a:lnTo>
                    <a:lnTo>
                      <a:pt x="24" y="81"/>
                    </a:lnTo>
                    <a:lnTo>
                      <a:pt x="21" y="97"/>
                    </a:lnTo>
                    <a:lnTo>
                      <a:pt x="21" y="110"/>
                    </a:lnTo>
                    <a:lnTo>
                      <a:pt x="21" y="120"/>
                    </a:lnTo>
                    <a:lnTo>
                      <a:pt x="24" y="133"/>
                    </a:lnTo>
                    <a:lnTo>
                      <a:pt x="27" y="140"/>
                    </a:lnTo>
                    <a:lnTo>
                      <a:pt x="36" y="152"/>
                    </a:lnTo>
                    <a:lnTo>
                      <a:pt x="44" y="165"/>
                    </a:lnTo>
                    <a:lnTo>
                      <a:pt x="57" y="178"/>
                    </a:lnTo>
                    <a:lnTo>
                      <a:pt x="77" y="201"/>
                    </a:lnTo>
                    <a:lnTo>
                      <a:pt x="89" y="221"/>
                    </a:lnTo>
                    <a:lnTo>
                      <a:pt x="95" y="230"/>
                    </a:lnTo>
                    <a:lnTo>
                      <a:pt x="98" y="240"/>
                    </a:lnTo>
                    <a:lnTo>
                      <a:pt x="101" y="256"/>
                    </a:lnTo>
                    <a:lnTo>
                      <a:pt x="101" y="269"/>
                    </a:lnTo>
                    <a:lnTo>
                      <a:pt x="98" y="279"/>
                    </a:lnTo>
                    <a:lnTo>
                      <a:pt x="95" y="298"/>
                    </a:lnTo>
                    <a:lnTo>
                      <a:pt x="89" y="311"/>
                    </a:lnTo>
                    <a:lnTo>
                      <a:pt x="69" y="292"/>
                    </a:lnTo>
                    <a:lnTo>
                      <a:pt x="74" y="279"/>
                    </a:lnTo>
                    <a:lnTo>
                      <a:pt x="77" y="265"/>
                    </a:lnTo>
                    <a:lnTo>
                      <a:pt x="81" y="253"/>
                    </a:lnTo>
                    <a:lnTo>
                      <a:pt x="81" y="240"/>
                    </a:lnTo>
                    <a:lnTo>
                      <a:pt x="81" y="227"/>
                    </a:lnTo>
                    <a:lnTo>
                      <a:pt x="74" y="211"/>
                    </a:lnTo>
                    <a:lnTo>
                      <a:pt x="71" y="201"/>
                    </a:lnTo>
                    <a:lnTo>
                      <a:pt x="66" y="195"/>
                    </a:lnTo>
                    <a:lnTo>
                      <a:pt x="54" y="184"/>
                    </a:lnTo>
                    <a:lnTo>
                      <a:pt x="39" y="168"/>
                    </a:lnTo>
                    <a:lnTo>
                      <a:pt x="27" y="156"/>
                    </a:lnTo>
                    <a:lnTo>
                      <a:pt x="21" y="146"/>
                    </a:lnTo>
                    <a:lnTo>
                      <a:pt x="12" y="127"/>
                    </a:lnTo>
                    <a:lnTo>
                      <a:pt x="3" y="113"/>
                    </a:lnTo>
                    <a:lnTo>
                      <a:pt x="0" y="103"/>
                    </a:lnTo>
                    <a:lnTo>
                      <a:pt x="0" y="84"/>
                    </a:lnTo>
                    <a:lnTo>
                      <a:pt x="0" y="65"/>
                    </a:lnTo>
                    <a:lnTo>
                      <a:pt x="0" y="52"/>
                    </a:lnTo>
                    <a:lnTo>
                      <a:pt x="3" y="35"/>
                    </a:lnTo>
                    <a:lnTo>
                      <a:pt x="6" y="22"/>
                    </a:lnTo>
                    <a:lnTo>
                      <a:pt x="6" y="10"/>
                    </a:lnTo>
                    <a:lnTo>
                      <a:pt x="12" y="0"/>
                    </a:lnTo>
                    <a:lnTo>
                      <a:pt x="51" y="6"/>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86" name="Freeform 57">
                <a:extLst>
                  <a:ext uri="{FF2B5EF4-FFF2-40B4-BE49-F238E27FC236}">
                    <a16:creationId xmlns:a16="http://schemas.microsoft.com/office/drawing/2014/main" id="{4730D29B-CA06-074F-BC9C-E40E2FF71E21}"/>
                  </a:ext>
                </a:extLst>
              </p:cNvPr>
              <p:cNvSpPr>
                <a:spLocks/>
              </p:cNvSpPr>
              <p:nvPr/>
            </p:nvSpPr>
            <p:spPr bwMode="auto">
              <a:xfrm>
                <a:off x="5449" y="3971"/>
                <a:ext cx="103" cy="313"/>
              </a:xfrm>
              <a:custGeom>
                <a:avLst/>
                <a:gdLst>
                  <a:gd name="T0" fmla="*/ 52 w 103"/>
                  <a:gd name="T1" fmla="*/ 7 h 313"/>
                  <a:gd name="T2" fmla="*/ 46 w 103"/>
                  <a:gd name="T3" fmla="*/ 16 h 313"/>
                  <a:gd name="T4" fmla="*/ 44 w 103"/>
                  <a:gd name="T5" fmla="*/ 26 h 313"/>
                  <a:gd name="T6" fmla="*/ 37 w 103"/>
                  <a:gd name="T7" fmla="*/ 43 h 313"/>
                  <a:gd name="T8" fmla="*/ 29 w 103"/>
                  <a:gd name="T9" fmla="*/ 65 h 313"/>
                  <a:gd name="T10" fmla="*/ 26 w 103"/>
                  <a:gd name="T11" fmla="*/ 78 h 313"/>
                  <a:gd name="T12" fmla="*/ 23 w 103"/>
                  <a:gd name="T13" fmla="*/ 97 h 313"/>
                  <a:gd name="T14" fmla="*/ 23 w 103"/>
                  <a:gd name="T15" fmla="*/ 110 h 313"/>
                  <a:gd name="T16" fmla="*/ 23 w 103"/>
                  <a:gd name="T17" fmla="*/ 121 h 313"/>
                  <a:gd name="T18" fmla="*/ 23 w 103"/>
                  <a:gd name="T19" fmla="*/ 134 h 313"/>
                  <a:gd name="T20" fmla="*/ 29 w 103"/>
                  <a:gd name="T21" fmla="*/ 140 h 313"/>
                  <a:gd name="T22" fmla="*/ 37 w 103"/>
                  <a:gd name="T23" fmla="*/ 153 h 313"/>
                  <a:gd name="T24" fmla="*/ 46 w 103"/>
                  <a:gd name="T25" fmla="*/ 166 h 313"/>
                  <a:gd name="T26" fmla="*/ 58 w 103"/>
                  <a:gd name="T27" fmla="*/ 178 h 313"/>
                  <a:gd name="T28" fmla="*/ 78 w 103"/>
                  <a:gd name="T29" fmla="*/ 202 h 313"/>
                  <a:gd name="T30" fmla="*/ 90 w 103"/>
                  <a:gd name="T31" fmla="*/ 218 h 313"/>
                  <a:gd name="T32" fmla="*/ 96 w 103"/>
                  <a:gd name="T33" fmla="*/ 231 h 313"/>
                  <a:gd name="T34" fmla="*/ 98 w 103"/>
                  <a:gd name="T35" fmla="*/ 240 h 313"/>
                  <a:gd name="T36" fmla="*/ 98 w 103"/>
                  <a:gd name="T37" fmla="*/ 256 h 313"/>
                  <a:gd name="T38" fmla="*/ 102 w 103"/>
                  <a:gd name="T39" fmla="*/ 266 h 313"/>
                  <a:gd name="T40" fmla="*/ 98 w 103"/>
                  <a:gd name="T41" fmla="*/ 280 h 313"/>
                  <a:gd name="T42" fmla="*/ 96 w 103"/>
                  <a:gd name="T43" fmla="*/ 299 h 313"/>
                  <a:gd name="T44" fmla="*/ 90 w 103"/>
                  <a:gd name="T45" fmla="*/ 312 h 313"/>
                  <a:gd name="T46" fmla="*/ 69 w 103"/>
                  <a:gd name="T47" fmla="*/ 292 h 313"/>
                  <a:gd name="T48" fmla="*/ 76 w 103"/>
                  <a:gd name="T49" fmla="*/ 280 h 313"/>
                  <a:gd name="T50" fmla="*/ 78 w 103"/>
                  <a:gd name="T51" fmla="*/ 266 h 313"/>
                  <a:gd name="T52" fmla="*/ 81 w 103"/>
                  <a:gd name="T53" fmla="*/ 253 h 313"/>
                  <a:gd name="T54" fmla="*/ 81 w 103"/>
                  <a:gd name="T55" fmla="*/ 240 h 313"/>
                  <a:gd name="T56" fmla="*/ 81 w 103"/>
                  <a:gd name="T57" fmla="*/ 227 h 313"/>
                  <a:gd name="T58" fmla="*/ 76 w 103"/>
                  <a:gd name="T59" fmla="*/ 211 h 313"/>
                  <a:gd name="T60" fmla="*/ 73 w 103"/>
                  <a:gd name="T61" fmla="*/ 202 h 313"/>
                  <a:gd name="T62" fmla="*/ 64 w 103"/>
                  <a:gd name="T63" fmla="*/ 194 h 313"/>
                  <a:gd name="T64" fmla="*/ 55 w 103"/>
                  <a:gd name="T65" fmla="*/ 185 h 313"/>
                  <a:gd name="T66" fmla="*/ 40 w 103"/>
                  <a:gd name="T67" fmla="*/ 169 h 313"/>
                  <a:gd name="T68" fmla="*/ 29 w 103"/>
                  <a:gd name="T69" fmla="*/ 156 h 313"/>
                  <a:gd name="T70" fmla="*/ 23 w 103"/>
                  <a:gd name="T71" fmla="*/ 146 h 313"/>
                  <a:gd name="T72" fmla="*/ 11 w 103"/>
                  <a:gd name="T73" fmla="*/ 127 h 313"/>
                  <a:gd name="T74" fmla="*/ 5 w 103"/>
                  <a:gd name="T75" fmla="*/ 110 h 313"/>
                  <a:gd name="T76" fmla="*/ 3 w 103"/>
                  <a:gd name="T77" fmla="*/ 104 h 313"/>
                  <a:gd name="T78" fmla="*/ 0 w 103"/>
                  <a:gd name="T79" fmla="*/ 85 h 313"/>
                  <a:gd name="T80" fmla="*/ 0 w 103"/>
                  <a:gd name="T81" fmla="*/ 65 h 313"/>
                  <a:gd name="T82" fmla="*/ 3 w 103"/>
                  <a:gd name="T83" fmla="*/ 49 h 313"/>
                  <a:gd name="T84" fmla="*/ 3 w 103"/>
                  <a:gd name="T85" fmla="*/ 36 h 313"/>
                  <a:gd name="T86" fmla="*/ 5 w 103"/>
                  <a:gd name="T87" fmla="*/ 23 h 313"/>
                  <a:gd name="T88" fmla="*/ 8 w 103"/>
                  <a:gd name="T89" fmla="*/ 10 h 313"/>
                  <a:gd name="T90" fmla="*/ 11 w 103"/>
                  <a:gd name="T91" fmla="*/ 0 h 313"/>
                  <a:gd name="T92" fmla="*/ 52 w 103"/>
                  <a:gd name="T93" fmla="*/ 7 h 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3" h="313">
                    <a:moveTo>
                      <a:pt x="52" y="7"/>
                    </a:moveTo>
                    <a:lnTo>
                      <a:pt x="46" y="16"/>
                    </a:lnTo>
                    <a:lnTo>
                      <a:pt x="44" y="26"/>
                    </a:lnTo>
                    <a:lnTo>
                      <a:pt x="37" y="43"/>
                    </a:lnTo>
                    <a:lnTo>
                      <a:pt x="29" y="65"/>
                    </a:lnTo>
                    <a:lnTo>
                      <a:pt x="26" y="78"/>
                    </a:lnTo>
                    <a:lnTo>
                      <a:pt x="23" y="97"/>
                    </a:lnTo>
                    <a:lnTo>
                      <a:pt x="23" y="110"/>
                    </a:lnTo>
                    <a:lnTo>
                      <a:pt x="23" y="121"/>
                    </a:lnTo>
                    <a:lnTo>
                      <a:pt x="23" y="134"/>
                    </a:lnTo>
                    <a:lnTo>
                      <a:pt x="29" y="140"/>
                    </a:lnTo>
                    <a:lnTo>
                      <a:pt x="37" y="153"/>
                    </a:lnTo>
                    <a:lnTo>
                      <a:pt x="46" y="166"/>
                    </a:lnTo>
                    <a:lnTo>
                      <a:pt x="58" y="178"/>
                    </a:lnTo>
                    <a:lnTo>
                      <a:pt x="78" y="202"/>
                    </a:lnTo>
                    <a:lnTo>
                      <a:pt x="90" y="218"/>
                    </a:lnTo>
                    <a:lnTo>
                      <a:pt x="96" y="231"/>
                    </a:lnTo>
                    <a:lnTo>
                      <a:pt x="98" y="240"/>
                    </a:lnTo>
                    <a:lnTo>
                      <a:pt x="98" y="256"/>
                    </a:lnTo>
                    <a:lnTo>
                      <a:pt x="102" y="266"/>
                    </a:lnTo>
                    <a:lnTo>
                      <a:pt x="98" y="280"/>
                    </a:lnTo>
                    <a:lnTo>
                      <a:pt x="96" y="299"/>
                    </a:lnTo>
                    <a:lnTo>
                      <a:pt x="90" y="312"/>
                    </a:lnTo>
                    <a:lnTo>
                      <a:pt x="69" y="292"/>
                    </a:lnTo>
                    <a:lnTo>
                      <a:pt x="76" y="280"/>
                    </a:lnTo>
                    <a:lnTo>
                      <a:pt x="78" y="266"/>
                    </a:lnTo>
                    <a:lnTo>
                      <a:pt x="81" y="253"/>
                    </a:lnTo>
                    <a:lnTo>
                      <a:pt x="81" y="240"/>
                    </a:lnTo>
                    <a:lnTo>
                      <a:pt x="81" y="227"/>
                    </a:lnTo>
                    <a:lnTo>
                      <a:pt x="76" y="211"/>
                    </a:lnTo>
                    <a:lnTo>
                      <a:pt x="73" y="202"/>
                    </a:lnTo>
                    <a:lnTo>
                      <a:pt x="64" y="194"/>
                    </a:lnTo>
                    <a:lnTo>
                      <a:pt x="55" y="185"/>
                    </a:lnTo>
                    <a:lnTo>
                      <a:pt x="40" y="169"/>
                    </a:lnTo>
                    <a:lnTo>
                      <a:pt x="29" y="156"/>
                    </a:lnTo>
                    <a:lnTo>
                      <a:pt x="23" y="146"/>
                    </a:lnTo>
                    <a:lnTo>
                      <a:pt x="11" y="127"/>
                    </a:lnTo>
                    <a:lnTo>
                      <a:pt x="5" y="110"/>
                    </a:lnTo>
                    <a:lnTo>
                      <a:pt x="3" y="104"/>
                    </a:lnTo>
                    <a:lnTo>
                      <a:pt x="0" y="85"/>
                    </a:lnTo>
                    <a:lnTo>
                      <a:pt x="0" y="65"/>
                    </a:lnTo>
                    <a:lnTo>
                      <a:pt x="3" y="49"/>
                    </a:lnTo>
                    <a:lnTo>
                      <a:pt x="3" y="36"/>
                    </a:lnTo>
                    <a:lnTo>
                      <a:pt x="5" y="23"/>
                    </a:lnTo>
                    <a:lnTo>
                      <a:pt x="8" y="10"/>
                    </a:lnTo>
                    <a:lnTo>
                      <a:pt x="11" y="0"/>
                    </a:lnTo>
                    <a:lnTo>
                      <a:pt x="52" y="7"/>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87" name="Freeform 58">
                <a:extLst>
                  <a:ext uri="{FF2B5EF4-FFF2-40B4-BE49-F238E27FC236}">
                    <a16:creationId xmlns:a16="http://schemas.microsoft.com/office/drawing/2014/main" id="{8F003760-20E9-FF4F-9CE7-0247EAC762CF}"/>
                  </a:ext>
                </a:extLst>
              </p:cNvPr>
              <p:cNvSpPr>
                <a:spLocks/>
              </p:cNvSpPr>
              <p:nvPr/>
            </p:nvSpPr>
            <p:spPr bwMode="auto">
              <a:xfrm>
                <a:off x="1045" y="3906"/>
                <a:ext cx="104" cy="309"/>
              </a:xfrm>
              <a:custGeom>
                <a:avLst/>
                <a:gdLst>
                  <a:gd name="T0" fmla="*/ 53 w 104"/>
                  <a:gd name="T1" fmla="*/ 6 h 309"/>
                  <a:gd name="T2" fmla="*/ 51 w 104"/>
                  <a:gd name="T3" fmla="*/ 16 h 309"/>
                  <a:gd name="T4" fmla="*/ 47 w 104"/>
                  <a:gd name="T5" fmla="*/ 16 h 309"/>
                  <a:gd name="T6" fmla="*/ 44 w 104"/>
                  <a:gd name="T7" fmla="*/ 22 h 309"/>
                  <a:gd name="T8" fmla="*/ 39 w 104"/>
                  <a:gd name="T9" fmla="*/ 42 h 309"/>
                  <a:gd name="T10" fmla="*/ 29 w 104"/>
                  <a:gd name="T11" fmla="*/ 65 h 309"/>
                  <a:gd name="T12" fmla="*/ 27 w 104"/>
                  <a:gd name="T13" fmla="*/ 77 h 309"/>
                  <a:gd name="T14" fmla="*/ 24 w 104"/>
                  <a:gd name="T15" fmla="*/ 97 h 309"/>
                  <a:gd name="T16" fmla="*/ 24 w 104"/>
                  <a:gd name="T17" fmla="*/ 106 h 309"/>
                  <a:gd name="T18" fmla="*/ 24 w 104"/>
                  <a:gd name="T19" fmla="*/ 120 h 309"/>
                  <a:gd name="T20" fmla="*/ 27 w 104"/>
                  <a:gd name="T21" fmla="*/ 130 h 309"/>
                  <a:gd name="T22" fmla="*/ 29 w 104"/>
                  <a:gd name="T23" fmla="*/ 139 h 309"/>
                  <a:gd name="T24" fmla="*/ 39 w 104"/>
                  <a:gd name="T25" fmla="*/ 149 h 309"/>
                  <a:gd name="T26" fmla="*/ 47 w 104"/>
                  <a:gd name="T27" fmla="*/ 162 h 309"/>
                  <a:gd name="T28" fmla="*/ 59 w 104"/>
                  <a:gd name="T29" fmla="*/ 178 h 309"/>
                  <a:gd name="T30" fmla="*/ 80 w 104"/>
                  <a:gd name="T31" fmla="*/ 201 h 309"/>
                  <a:gd name="T32" fmla="*/ 91 w 104"/>
                  <a:gd name="T33" fmla="*/ 217 h 309"/>
                  <a:gd name="T34" fmla="*/ 97 w 104"/>
                  <a:gd name="T35" fmla="*/ 227 h 309"/>
                  <a:gd name="T36" fmla="*/ 100 w 104"/>
                  <a:gd name="T37" fmla="*/ 239 h 309"/>
                  <a:gd name="T38" fmla="*/ 103 w 104"/>
                  <a:gd name="T39" fmla="*/ 252 h 309"/>
                  <a:gd name="T40" fmla="*/ 103 w 104"/>
                  <a:gd name="T41" fmla="*/ 265 h 309"/>
                  <a:gd name="T42" fmla="*/ 100 w 104"/>
                  <a:gd name="T43" fmla="*/ 279 h 309"/>
                  <a:gd name="T44" fmla="*/ 97 w 104"/>
                  <a:gd name="T45" fmla="*/ 295 h 309"/>
                  <a:gd name="T46" fmla="*/ 91 w 104"/>
                  <a:gd name="T47" fmla="*/ 308 h 309"/>
                  <a:gd name="T48" fmla="*/ 71 w 104"/>
                  <a:gd name="T49" fmla="*/ 288 h 309"/>
                  <a:gd name="T50" fmla="*/ 76 w 104"/>
                  <a:gd name="T51" fmla="*/ 279 h 309"/>
                  <a:gd name="T52" fmla="*/ 80 w 104"/>
                  <a:gd name="T53" fmla="*/ 262 h 309"/>
                  <a:gd name="T54" fmla="*/ 83 w 104"/>
                  <a:gd name="T55" fmla="*/ 252 h 309"/>
                  <a:gd name="T56" fmla="*/ 83 w 104"/>
                  <a:gd name="T57" fmla="*/ 236 h 309"/>
                  <a:gd name="T58" fmla="*/ 83 w 104"/>
                  <a:gd name="T59" fmla="*/ 227 h 309"/>
                  <a:gd name="T60" fmla="*/ 76 w 104"/>
                  <a:gd name="T61" fmla="*/ 211 h 309"/>
                  <a:gd name="T62" fmla="*/ 74 w 104"/>
                  <a:gd name="T63" fmla="*/ 201 h 309"/>
                  <a:gd name="T64" fmla="*/ 68 w 104"/>
                  <a:gd name="T65" fmla="*/ 190 h 309"/>
                  <a:gd name="T66" fmla="*/ 56 w 104"/>
                  <a:gd name="T67" fmla="*/ 181 h 309"/>
                  <a:gd name="T68" fmla="*/ 41 w 104"/>
                  <a:gd name="T69" fmla="*/ 168 h 309"/>
                  <a:gd name="T70" fmla="*/ 29 w 104"/>
                  <a:gd name="T71" fmla="*/ 155 h 309"/>
                  <a:gd name="T72" fmla="*/ 24 w 104"/>
                  <a:gd name="T73" fmla="*/ 146 h 309"/>
                  <a:gd name="T74" fmla="*/ 12 w 104"/>
                  <a:gd name="T75" fmla="*/ 126 h 309"/>
                  <a:gd name="T76" fmla="*/ 6 w 104"/>
                  <a:gd name="T77" fmla="*/ 109 h 309"/>
                  <a:gd name="T78" fmla="*/ 3 w 104"/>
                  <a:gd name="T79" fmla="*/ 100 h 309"/>
                  <a:gd name="T80" fmla="*/ 0 w 104"/>
                  <a:gd name="T81" fmla="*/ 84 h 309"/>
                  <a:gd name="T82" fmla="*/ 0 w 104"/>
                  <a:gd name="T83" fmla="*/ 61 h 309"/>
                  <a:gd name="T84" fmla="*/ 3 w 104"/>
                  <a:gd name="T85" fmla="*/ 49 h 309"/>
                  <a:gd name="T86" fmla="*/ 6 w 104"/>
                  <a:gd name="T87" fmla="*/ 35 h 309"/>
                  <a:gd name="T88" fmla="*/ 6 w 104"/>
                  <a:gd name="T89" fmla="*/ 22 h 309"/>
                  <a:gd name="T90" fmla="*/ 9 w 104"/>
                  <a:gd name="T91" fmla="*/ 9 h 309"/>
                  <a:gd name="T92" fmla="*/ 15 w 104"/>
                  <a:gd name="T93" fmla="*/ 0 h 309"/>
                  <a:gd name="T94" fmla="*/ 53 w 104"/>
                  <a:gd name="T95" fmla="*/ 6 h 3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4" h="309">
                    <a:moveTo>
                      <a:pt x="53" y="6"/>
                    </a:moveTo>
                    <a:lnTo>
                      <a:pt x="51" y="16"/>
                    </a:lnTo>
                    <a:lnTo>
                      <a:pt x="47" y="16"/>
                    </a:lnTo>
                    <a:lnTo>
                      <a:pt x="44" y="22"/>
                    </a:lnTo>
                    <a:lnTo>
                      <a:pt x="39" y="42"/>
                    </a:lnTo>
                    <a:lnTo>
                      <a:pt x="29" y="65"/>
                    </a:lnTo>
                    <a:lnTo>
                      <a:pt x="27" y="77"/>
                    </a:lnTo>
                    <a:lnTo>
                      <a:pt x="24" y="97"/>
                    </a:lnTo>
                    <a:lnTo>
                      <a:pt x="24" y="106"/>
                    </a:lnTo>
                    <a:lnTo>
                      <a:pt x="24" y="120"/>
                    </a:lnTo>
                    <a:lnTo>
                      <a:pt x="27" y="130"/>
                    </a:lnTo>
                    <a:lnTo>
                      <a:pt x="29" y="139"/>
                    </a:lnTo>
                    <a:lnTo>
                      <a:pt x="39" y="149"/>
                    </a:lnTo>
                    <a:lnTo>
                      <a:pt x="47" y="162"/>
                    </a:lnTo>
                    <a:lnTo>
                      <a:pt x="59" y="178"/>
                    </a:lnTo>
                    <a:lnTo>
                      <a:pt x="80" y="201"/>
                    </a:lnTo>
                    <a:lnTo>
                      <a:pt x="91" y="217"/>
                    </a:lnTo>
                    <a:lnTo>
                      <a:pt x="97" y="227"/>
                    </a:lnTo>
                    <a:lnTo>
                      <a:pt x="100" y="239"/>
                    </a:lnTo>
                    <a:lnTo>
                      <a:pt x="103" y="252"/>
                    </a:lnTo>
                    <a:lnTo>
                      <a:pt x="103" y="265"/>
                    </a:lnTo>
                    <a:lnTo>
                      <a:pt x="100" y="279"/>
                    </a:lnTo>
                    <a:lnTo>
                      <a:pt x="97" y="295"/>
                    </a:lnTo>
                    <a:lnTo>
                      <a:pt x="91" y="308"/>
                    </a:lnTo>
                    <a:lnTo>
                      <a:pt x="71" y="288"/>
                    </a:lnTo>
                    <a:lnTo>
                      <a:pt x="76" y="279"/>
                    </a:lnTo>
                    <a:lnTo>
                      <a:pt x="80" y="262"/>
                    </a:lnTo>
                    <a:lnTo>
                      <a:pt x="83" y="252"/>
                    </a:lnTo>
                    <a:lnTo>
                      <a:pt x="83" y="236"/>
                    </a:lnTo>
                    <a:lnTo>
                      <a:pt x="83" y="227"/>
                    </a:lnTo>
                    <a:lnTo>
                      <a:pt x="76" y="211"/>
                    </a:lnTo>
                    <a:lnTo>
                      <a:pt x="74" y="201"/>
                    </a:lnTo>
                    <a:lnTo>
                      <a:pt x="68" y="190"/>
                    </a:lnTo>
                    <a:lnTo>
                      <a:pt x="56" y="181"/>
                    </a:lnTo>
                    <a:lnTo>
                      <a:pt x="41" y="168"/>
                    </a:lnTo>
                    <a:lnTo>
                      <a:pt x="29" y="155"/>
                    </a:lnTo>
                    <a:lnTo>
                      <a:pt x="24" y="146"/>
                    </a:lnTo>
                    <a:lnTo>
                      <a:pt x="12" y="126"/>
                    </a:lnTo>
                    <a:lnTo>
                      <a:pt x="6" y="109"/>
                    </a:lnTo>
                    <a:lnTo>
                      <a:pt x="3" y="100"/>
                    </a:lnTo>
                    <a:lnTo>
                      <a:pt x="0" y="84"/>
                    </a:lnTo>
                    <a:lnTo>
                      <a:pt x="0" y="61"/>
                    </a:lnTo>
                    <a:lnTo>
                      <a:pt x="3" y="49"/>
                    </a:lnTo>
                    <a:lnTo>
                      <a:pt x="6" y="35"/>
                    </a:lnTo>
                    <a:lnTo>
                      <a:pt x="6" y="22"/>
                    </a:lnTo>
                    <a:lnTo>
                      <a:pt x="9" y="9"/>
                    </a:lnTo>
                    <a:lnTo>
                      <a:pt x="15" y="0"/>
                    </a:lnTo>
                    <a:lnTo>
                      <a:pt x="53" y="6"/>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88" name="Freeform 59">
                <a:extLst>
                  <a:ext uri="{FF2B5EF4-FFF2-40B4-BE49-F238E27FC236}">
                    <a16:creationId xmlns:a16="http://schemas.microsoft.com/office/drawing/2014/main" id="{DF59A527-626C-224C-ACE1-4D74075FC6EA}"/>
                  </a:ext>
                </a:extLst>
              </p:cNvPr>
              <p:cNvSpPr>
                <a:spLocks/>
              </p:cNvSpPr>
              <p:nvPr/>
            </p:nvSpPr>
            <p:spPr bwMode="auto">
              <a:xfrm>
                <a:off x="3307" y="0"/>
                <a:ext cx="102" cy="312"/>
              </a:xfrm>
              <a:custGeom>
                <a:avLst/>
                <a:gdLst>
                  <a:gd name="T0" fmla="*/ 52 w 102"/>
                  <a:gd name="T1" fmla="*/ 7 h 312"/>
                  <a:gd name="T2" fmla="*/ 50 w 102"/>
                  <a:gd name="T3" fmla="*/ 16 h 312"/>
                  <a:gd name="T4" fmla="*/ 46 w 102"/>
                  <a:gd name="T5" fmla="*/ 16 h 312"/>
                  <a:gd name="T6" fmla="*/ 46 w 102"/>
                  <a:gd name="T7" fmla="*/ 26 h 312"/>
                  <a:gd name="T8" fmla="*/ 38 w 102"/>
                  <a:gd name="T9" fmla="*/ 43 h 312"/>
                  <a:gd name="T10" fmla="*/ 32 w 102"/>
                  <a:gd name="T11" fmla="*/ 65 h 312"/>
                  <a:gd name="T12" fmla="*/ 26 w 102"/>
                  <a:gd name="T13" fmla="*/ 78 h 312"/>
                  <a:gd name="T14" fmla="*/ 23 w 102"/>
                  <a:gd name="T15" fmla="*/ 97 h 312"/>
                  <a:gd name="T16" fmla="*/ 23 w 102"/>
                  <a:gd name="T17" fmla="*/ 110 h 312"/>
                  <a:gd name="T18" fmla="*/ 23 w 102"/>
                  <a:gd name="T19" fmla="*/ 121 h 312"/>
                  <a:gd name="T20" fmla="*/ 26 w 102"/>
                  <a:gd name="T21" fmla="*/ 130 h 312"/>
                  <a:gd name="T22" fmla="*/ 29 w 102"/>
                  <a:gd name="T23" fmla="*/ 140 h 312"/>
                  <a:gd name="T24" fmla="*/ 38 w 102"/>
                  <a:gd name="T25" fmla="*/ 153 h 312"/>
                  <a:gd name="T26" fmla="*/ 46 w 102"/>
                  <a:gd name="T27" fmla="*/ 162 h 312"/>
                  <a:gd name="T28" fmla="*/ 58 w 102"/>
                  <a:gd name="T29" fmla="*/ 178 h 312"/>
                  <a:gd name="T30" fmla="*/ 78 w 102"/>
                  <a:gd name="T31" fmla="*/ 202 h 312"/>
                  <a:gd name="T32" fmla="*/ 89 w 102"/>
                  <a:gd name="T33" fmla="*/ 218 h 312"/>
                  <a:gd name="T34" fmla="*/ 96 w 102"/>
                  <a:gd name="T35" fmla="*/ 227 h 312"/>
                  <a:gd name="T36" fmla="*/ 98 w 102"/>
                  <a:gd name="T37" fmla="*/ 240 h 312"/>
                  <a:gd name="T38" fmla="*/ 101 w 102"/>
                  <a:gd name="T39" fmla="*/ 253 h 312"/>
                  <a:gd name="T40" fmla="*/ 101 w 102"/>
                  <a:gd name="T41" fmla="*/ 269 h 312"/>
                  <a:gd name="T42" fmla="*/ 98 w 102"/>
                  <a:gd name="T43" fmla="*/ 279 h 312"/>
                  <a:gd name="T44" fmla="*/ 96 w 102"/>
                  <a:gd name="T45" fmla="*/ 295 h 312"/>
                  <a:gd name="T46" fmla="*/ 89 w 102"/>
                  <a:gd name="T47" fmla="*/ 311 h 312"/>
                  <a:gd name="T48" fmla="*/ 69 w 102"/>
                  <a:gd name="T49" fmla="*/ 292 h 312"/>
                  <a:gd name="T50" fmla="*/ 75 w 102"/>
                  <a:gd name="T51" fmla="*/ 279 h 312"/>
                  <a:gd name="T52" fmla="*/ 78 w 102"/>
                  <a:gd name="T53" fmla="*/ 266 h 312"/>
                  <a:gd name="T54" fmla="*/ 81 w 102"/>
                  <a:gd name="T55" fmla="*/ 253 h 312"/>
                  <a:gd name="T56" fmla="*/ 81 w 102"/>
                  <a:gd name="T57" fmla="*/ 237 h 312"/>
                  <a:gd name="T58" fmla="*/ 81 w 102"/>
                  <a:gd name="T59" fmla="*/ 227 h 312"/>
                  <a:gd name="T60" fmla="*/ 75 w 102"/>
                  <a:gd name="T61" fmla="*/ 211 h 312"/>
                  <a:gd name="T62" fmla="*/ 72 w 102"/>
                  <a:gd name="T63" fmla="*/ 202 h 312"/>
                  <a:gd name="T64" fmla="*/ 67 w 102"/>
                  <a:gd name="T65" fmla="*/ 191 h 312"/>
                  <a:gd name="T66" fmla="*/ 55 w 102"/>
                  <a:gd name="T67" fmla="*/ 181 h 312"/>
                  <a:gd name="T68" fmla="*/ 41 w 102"/>
                  <a:gd name="T69" fmla="*/ 169 h 312"/>
                  <a:gd name="T70" fmla="*/ 29 w 102"/>
                  <a:gd name="T71" fmla="*/ 156 h 312"/>
                  <a:gd name="T72" fmla="*/ 23 w 102"/>
                  <a:gd name="T73" fmla="*/ 146 h 312"/>
                  <a:gd name="T74" fmla="*/ 14 w 102"/>
                  <a:gd name="T75" fmla="*/ 127 h 312"/>
                  <a:gd name="T76" fmla="*/ 6 w 102"/>
                  <a:gd name="T77" fmla="*/ 110 h 312"/>
                  <a:gd name="T78" fmla="*/ 3 w 102"/>
                  <a:gd name="T79" fmla="*/ 104 h 312"/>
                  <a:gd name="T80" fmla="*/ 0 w 102"/>
                  <a:gd name="T81" fmla="*/ 84 h 312"/>
                  <a:gd name="T82" fmla="*/ 0 w 102"/>
                  <a:gd name="T83" fmla="*/ 62 h 312"/>
                  <a:gd name="T84" fmla="*/ 3 w 102"/>
                  <a:gd name="T85" fmla="*/ 49 h 312"/>
                  <a:gd name="T86" fmla="*/ 6 w 102"/>
                  <a:gd name="T87" fmla="*/ 35 h 312"/>
                  <a:gd name="T88" fmla="*/ 6 w 102"/>
                  <a:gd name="T89" fmla="*/ 23 h 312"/>
                  <a:gd name="T90" fmla="*/ 9 w 102"/>
                  <a:gd name="T91" fmla="*/ 10 h 312"/>
                  <a:gd name="T92" fmla="*/ 14 w 102"/>
                  <a:gd name="T93" fmla="*/ 0 h 312"/>
                  <a:gd name="T94" fmla="*/ 52 w 102"/>
                  <a:gd name="T95" fmla="*/ 7 h 3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2" h="312">
                    <a:moveTo>
                      <a:pt x="52" y="7"/>
                    </a:moveTo>
                    <a:lnTo>
                      <a:pt x="50" y="16"/>
                    </a:lnTo>
                    <a:lnTo>
                      <a:pt x="46" y="16"/>
                    </a:lnTo>
                    <a:lnTo>
                      <a:pt x="46" y="26"/>
                    </a:lnTo>
                    <a:lnTo>
                      <a:pt x="38" y="43"/>
                    </a:lnTo>
                    <a:lnTo>
                      <a:pt x="32" y="65"/>
                    </a:lnTo>
                    <a:lnTo>
                      <a:pt x="26" y="78"/>
                    </a:lnTo>
                    <a:lnTo>
                      <a:pt x="23" y="97"/>
                    </a:lnTo>
                    <a:lnTo>
                      <a:pt x="23" y="110"/>
                    </a:lnTo>
                    <a:lnTo>
                      <a:pt x="23" y="121"/>
                    </a:lnTo>
                    <a:lnTo>
                      <a:pt x="26" y="130"/>
                    </a:lnTo>
                    <a:lnTo>
                      <a:pt x="29" y="140"/>
                    </a:lnTo>
                    <a:lnTo>
                      <a:pt x="38" y="153"/>
                    </a:lnTo>
                    <a:lnTo>
                      <a:pt x="46" y="162"/>
                    </a:lnTo>
                    <a:lnTo>
                      <a:pt x="58" y="178"/>
                    </a:lnTo>
                    <a:lnTo>
                      <a:pt x="78" y="202"/>
                    </a:lnTo>
                    <a:lnTo>
                      <a:pt x="89" y="218"/>
                    </a:lnTo>
                    <a:lnTo>
                      <a:pt x="96" y="227"/>
                    </a:lnTo>
                    <a:lnTo>
                      <a:pt x="98" y="240"/>
                    </a:lnTo>
                    <a:lnTo>
                      <a:pt x="101" y="253"/>
                    </a:lnTo>
                    <a:lnTo>
                      <a:pt x="101" y="269"/>
                    </a:lnTo>
                    <a:lnTo>
                      <a:pt x="98" y="279"/>
                    </a:lnTo>
                    <a:lnTo>
                      <a:pt x="96" y="295"/>
                    </a:lnTo>
                    <a:lnTo>
                      <a:pt x="89" y="311"/>
                    </a:lnTo>
                    <a:lnTo>
                      <a:pt x="69" y="292"/>
                    </a:lnTo>
                    <a:lnTo>
                      <a:pt x="75" y="279"/>
                    </a:lnTo>
                    <a:lnTo>
                      <a:pt x="78" y="266"/>
                    </a:lnTo>
                    <a:lnTo>
                      <a:pt x="81" y="253"/>
                    </a:lnTo>
                    <a:lnTo>
                      <a:pt x="81" y="237"/>
                    </a:lnTo>
                    <a:lnTo>
                      <a:pt x="81" y="227"/>
                    </a:lnTo>
                    <a:lnTo>
                      <a:pt x="75" y="211"/>
                    </a:lnTo>
                    <a:lnTo>
                      <a:pt x="72" y="202"/>
                    </a:lnTo>
                    <a:lnTo>
                      <a:pt x="67" y="191"/>
                    </a:lnTo>
                    <a:lnTo>
                      <a:pt x="55" y="181"/>
                    </a:lnTo>
                    <a:lnTo>
                      <a:pt x="41" y="169"/>
                    </a:lnTo>
                    <a:lnTo>
                      <a:pt x="29" y="156"/>
                    </a:lnTo>
                    <a:lnTo>
                      <a:pt x="23" y="146"/>
                    </a:lnTo>
                    <a:lnTo>
                      <a:pt x="14" y="127"/>
                    </a:lnTo>
                    <a:lnTo>
                      <a:pt x="6" y="110"/>
                    </a:lnTo>
                    <a:lnTo>
                      <a:pt x="3" y="104"/>
                    </a:lnTo>
                    <a:lnTo>
                      <a:pt x="0" y="84"/>
                    </a:lnTo>
                    <a:lnTo>
                      <a:pt x="0" y="62"/>
                    </a:lnTo>
                    <a:lnTo>
                      <a:pt x="3" y="49"/>
                    </a:lnTo>
                    <a:lnTo>
                      <a:pt x="6" y="35"/>
                    </a:lnTo>
                    <a:lnTo>
                      <a:pt x="6" y="23"/>
                    </a:lnTo>
                    <a:lnTo>
                      <a:pt x="9" y="10"/>
                    </a:lnTo>
                    <a:lnTo>
                      <a:pt x="14" y="0"/>
                    </a:lnTo>
                    <a:lnTo>
                      <a:pt x="52" y="7"/>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89" name="Freeform 60">
                <a:extLst>
                  <a:ext uri="{FF2B5EF4-FFF2-40B4-BE49-F238E27FC236}">
                    <a16:creationId xmlns:a16="http://schemas.microsoft.com/office/drawing/2014/main" id="{C3DAF243-CBA4-AB49-8D31-90EA3961790F}"/>
                  </a:ext>
                </a:extLst>
              </p:cNvPr>
              <p:cNvSpPr>
                <a:spLocks/>
              </p:cNvSpPr>
              <p:nvPr/>
            </p:nvSpPr>
            <p:spPr bwMode="auto">
              <a:xfrm>
                <a:off x="2412" y="3901"/>
                <a:ext cx="58" cy="102"/>
              </a:xfrm>
              <a:custGeom>
                <a:avLst/>
                <a:gdLst>
                  <a:gd name="T0" fmla="*/ 16 w 58"/>
                  <a:gd name="T1" fmla="*/ 101 h 102"/>
                  <a:gd name="T2" fmla="*/ 0 w 58"/>
                  <a:gd name="T3" fmla="*/ 0 h 102"/>
                  <a:gd name="T4" fmla="*/ 57 w 58"/>
                  <a:gd name="T5" fmla="*/ 52 h 102"/>
                  <a:gd name="T6" fmla="*/ 16 w 58"/>
                  <a:gd name="T7" fmla="*/ 101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 h="102">
                    <a:moveTo>
                      <a:pt x="16" y="101"/>
                    </a:moveTo>
                    <a:lnTo>
                      <a:pt x="0" y="0"/>
                    </a:lnTo>
                    <a:lnTo>
                      <a:pt x="57" y="52"/>
                    </a:lnTo>
                    <a:lnTo>
                      <a:pt x="16" y="101"/>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90" name="Freeform 61">
                <a:extLst>
                  <a:ext uri="{FF2B5EF4-FFF2-40B4-BE49-F238E27FC236}">
                    <a16:creationId xmlns:a16="http://schemas.microsoft.com/office/drawing/2014/main" id="{F660F8E9-7304-3B46-B8A5-F835B7BB2AAA}"/>
                  </a:ext>
                </a:extLst>
              </p:cNvPr>
              <p:cNvSpPr>
                <a:spLocks/>
              </p:cNvSpPr>
              <p:nvPr/>
            </p:nvSpPr>
            <p:spPr bwMode="auto">
              <a:xfrm>
                <a:off x="2972" y="63"/>
                <a:ext cx="56" cy="102"/>
              </a:xfrm>
              <a:custGeom>
                <a:avLst/>
                <a:gdLst>
                  <a:gd name="T0" fmla="*/ 14 w 56"/>
                  <a:gd name="T1" fmla="*/ 101 h 102"/>
                  <a:gd name="T2" fmla="*/ 0 w 56"/>
                  <a:gd name="T3" fmla="*/ 0 h 102"/>
                  <a:gd name="T4" fmla="*/ 55 w 56"/>
                  <a:gd name="T5" fmla="*/ 51 h 102"/>
                  <a:gd name="T6" fmla="*/ 14 w 56"/>
                  <a:gd name="T7" fmla="*/ 101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 h="102">
                    <a:moveTo>
                      <a:pt x="14" y="101"/>
                    </a:moveTo>
                    <a:lnTo>
                      <a:pt x="0" y="0"/>
                    </a:lnTo>
                    <a:lnTo>
                      <a:pt x="55" y="51"/>
                    </a:lnTo>
                    <a:lnTo>
                      <a:pt x="14" y="101"/>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91" name="Freeform 62">
                <a:extLst>
                  <a:ext uri="{FF2B5EF4-FFF2-40B4-BE49-F238E27FC236}">
                    <a16:creationId xmlns:a16="http://schemas.microsoft.com/office/drawing/2014/main" id="{81D461A7-9CEA-C245-9A8F-1FC27350F1CC}"/>
                  </a:ext>
                </a:extLst>
              </p:cNvPr>
              <p:cNvSpPr>
                <a:spLocks/>
              </p:cNvSpPr>
              <p:nvPr/>
            </p:nvSpPr>
            <p:spPr bwMode="auto">
              <a:xfrm>
                <a:off x="212" y="884"/>
                <a:ext cx="59" cy="101"/>
              </a:xfrm>
              <a:custGeom>
                <a:avLst/>
                <a:gdLst>
                  <a:gd name="T0" fmla="*/ 16 w 59"/>
                  <a:gd name="T1" fmla="*/ 100 h 101"/>
                  <a:gd name="T2" fmla="*/ 0 w 59"/>
                  <a:gd name="T3" fmla="*/ 0 h 101"/>
                  <a:gd name="T4" fmla="*/ 58 w 59"/>
                  <a:gd name="T5" fmla="*/ 51 h 101"/>
                  <a:gd name="T6" fmla="*/ 16 w 59"/>
                  <a:gd name="T7" fmla="*/ 100 h 1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101">
                    <a:moveTo>
                      <a:pt x="16" y="100"/>
                    </a:moveTo>
                    <a:lnTo>
                      <a:pt x="0" y="0"/>
                    </a:lnTo>
                    <a:lnTo>
                      <a:pt x="58" y="51"/>
                    </a:lnTo>
                    <a:lnTo>
                      <a:pt x="16" y="10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92" name="Freeform 63">
                <a:extLst>
                  <a:ext uri="{FF2B5EF4-FFF2-40B4-BE49-F238E27FC236}">
                    <a16:creationId xmlns:a16="http://schemas.microsoft.com/office/drawing/2014/main" id="{2E7F8942-5092-864E-8496-B8E694DD4D8C}"/>
                  </a:ext>
                </a:extLst>
              </p:cNvPr>
              <p:cNvSpPr>
                <a:spLocks/>
              </p:cNvSpPr>
              <p:nvPr/>
            </p:nvSpPr>
            <p:spPr bwMode="auto">
              <a:xfrm>
                <a:off x="1452" y="115"/>
                <a:ext cx="53" cy="68"/>
              </a:xfrm>
              <a:custGeom>
                <a:avLst/>
                <a:gdLst>
                  <a:gd name="T0" fmla="*/ 30 w 53"/>
                  <a:gd name="T1" fmla="*/ 0 h 68"/>
                  <a:gd name="T2" fmla="*/ 0 w 53"/>
                  <a:gd name="T3" fmla="*/ 18 h 68"/>
                  <a:gd name="T4" fmla="*/ 14 w 53"/>
                  <a:gd name="T5" fmla="*/ 67 h 68"/>
                  <a:gd name="T6" fmla="*/ 52 w 53"/>
                  <a:gd name="T7" fmla="*/ 42 h 68"/>
                  <a:gd name="T8" fmla="*/ 30 w 53"/>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68">
                    <a:moveTo>
                      <a:pt x="30" y="0"/>
                    </a:moveTo>
                    <a:lnTo>
                      <a:pt x="0" y="18"/>
                    </a:lnTo>
                    <a:lnTo>
                      <a:pt x="14" y="67"/>
                    </a:lnTo>
                    <a:lnTo>
                      <a:pt x="52" y="42"/>
                    </a:lnTo>
                    <a:lnTo>
                      <a:pt x="30"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93" name="Freeform 64">
                <a:extLst>
                  <a:ext uri="{FF2B5EF4-FFF2-40B4-BE49-F238E27FC236}">
                    <a16:creationId xmlns:a16="http://schemas.microsoft.com/office/drawing/2014/main" id="{1C062978-4B44-CD4B-93C4-25F344F1B537}"/>
                  </a:ext>
                </a:extLst>
              </p:cNvPr>
              <p:cNvSpPr>
                <a:spLocks/>
              </p:cNvSpPr>
              <p:nvPr/>
            </p:nvSpPr>
            <p:spPr bwMode="auto">
              <a:xfrm>
                <a:off x="4571" y="216"/>
                <a:ext cx="55" cy="66"/>
              </a:xfrm>
              <a:custGeom>
                <a:avLst/>
                <a:gdLst>
                  <a:gd name="T0" fmla="*/ 30 w 55"/>
                  <a:gd name="T1" fmla="*/ 0 h 66"/>
                  <a:gd name="T2" fmla="*/ 0 w 55"/>
                  <a:gd name="T3" fmla="*/ 18 h 66"/>
                  <a:gd name="T4" fmla="*/ 16 w 55"/>
                  <a:gd name="T5" fmla="*/ 65 h 66"/>
                  <a:gd name="T6" fmla="*/ 54 w 55"/>
                  <a:gd name="T7" fmla="*/ 42 h 66"/>
                  <a:gd name="T8" fmla="*/ 30 w 55"/>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66">
                    <a:moveTo>
                      <a:pt x="30" y="0"/>
                    </a:moveTo>
                    <a:lnTo>
                      <a:pt x="0" y="18"/>
                    </a:lnTo>
                    <a:lnTo>
                      <a:pt x="16" y="65"/>
                    </a:lnTo>
                    <a:lnTo>
                      <a:pt x="54" y="42"/>
                    </a:lnTo>
                    <a:lnTo>
                      <a:pt x="30"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94" name="Freeform 65">
                <a:extLst>
                  <a:ext uri="{FF2B5EF4-FFF2-40B4-BE49-F238E27FC236}">
                    <a16:creationId xmlns:a16="http://schemas.microsoft.com/office/drawing/2014/main" id="{F74916B2-926A-D54A-AC80-41D525C6BBEB}"/>
                  </a:ext>
                </a:extLst>
              </p:cNvPr>
              <p:cNvSpPr>
                <a:spLocks/>
              </p:cNvSpPr>
              <p:nvPr/>
            </p:nvSpPr>
            <p:spPr bwMode="auto">
              <a:xfrm>
                <a:off x="5490" y="2335"/>
                <a:ext cx="57" cy="69"/>
              </a:xfrm>
              <a:custGeom>
                <a:avLst/>
                <a:gdLst>
                  <a:gd name="T0" fmla="*/ 31 w 57"/>
                  <a:gd name="T1" fmla="*/ 0 h 69"/>
                  <a:gd name="T2" fmla="*/ 0 w 57"/>
                  <a:gd name="T3" fmla="*/ 21 h 69"/>
                  <a:gd name="T4" fmla="*/ 17 w 57"/>
                  <a:gd name="T5" fmla="*/ 68 h 69"/>
                  <a:gd name="T6" fmla="*/ 56 w 57"/>
                  <a:gd name="T7" fmla="*/ 44 h 69"/>
                  <a:gd name="T8" fmla="*/ 31 w 57"/>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69">
                    <a:moveTo>
                      <a:pt x="31" y="0"/>
                    </a:moveTo>
                    <a:lnTo>
                      <a:pt x="0" y="21"/>
                    </a:lnTo>
                    <a:lnTo>
                      <a:pt x="17" y="68"/>
                    </a:lnTo>
                    <a:lnTo>
                      <a:pt x="56" y="44"/>
                    </a:lnTo>
                    <a:lnTo>
                      <a:pt x="31"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1095" name="Freeform 66">
                <a:extLst>
                  <a:ext uri="{FF2B5EF4-FFF2-40B4-BE49-F238E27FC236}">
                    <a16:creationId xmlns:a16="http://schemas.microsoft.com/office/drawing/2014/main" id="{1C3C6F8A-F893-3A46-BB03-CA7190107BA2}"/>
                  </a:ext>
                </a:extLst>
              </p:cNvPr>
              <p:cNvSpPr>
                <a:spLocks/>
              </p:cNvSpPr>
              <p:nvPr/>
            </p:nvSpPr>
            <p:spPr bwMode="auto">
              <a:xfrm>
                <a:off x="5631" y="1402"/>
                <a:ext cx="58" cy="65"/>
              </a:xfrm>
              <a:custGeom>
                <a:avLst/>
                <a:gdLst>
                  <a:gd name="T0" fmla="*/ 31 w 58"/>
                  <a:gd name="T1" fmla="*/ 0 h 65"/>
                  <a:gd name="T2" fmla="*/ 0 w 58"/>
                  <a:gd name="T3" fmla="*/ 17 h 65"/>
                  <a:gd name="T4" fmla="*/ 17 w 58"/>
                  <a:gd name="T5" fmla="*/ 64 h 65"/>
                  <a:gd name="T6" fmla="*/ 57 w 58"/>
                  <a:gd name="T7" fmla="*/ 41 h 65"/>
                  <a:gd name="T8" fmla="*/ 31 w 58"/>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65">
                    <a:moveTo>
                      <a:pt x="31" y="0"/>
                    </a:moveTo>
                    <a:lnTo>
                      <a:pt x="0" y="17"/>
                    </a:lnTo>
                    <a:lnTo>
                      <a:pt x="17" y="64"/>
                    </a:lnTo>
                    <a:lnTo>
                      <a:pt x="57" y="41"/>
                    </a:lnTo>
                    <a:lnTo>
                      <a:pt x="31" y="0"/>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2" name="Freeform 67">
                <a:extLst>
                  <a:ext uri="{FF2B5EF4-FFF2-40B4-BE49-F238E27FC236}">
                    <a16:creationId xmlns:a16="http://schemas.microsoft.com/office/drawing/2014/main" id="{BB2296E7-029C-0645-842C-1BECC92B1804}"/>
                  </a:ext>
                </a:extLst>
              </p:cNvPr>
              <p:cNvSpPr>
                <a:spLocks/>
              </p:cNvSpPr>
              <p:nvPr/>
            </p:nvSpPr>
            <p:spPr bwMode="auto">
              <a:xfrm>
                <a:off x="0" y="1366"/>
                <a:ext cx="60" cy="102"/>
              </a:xfrm>
              <a:custGeom>
                <a:avLst/>
                <a:gdLst>
                  <a:gd name="T0" fmla="*/ 17 w 60"/>
                  <a:gd name="T1" fmla="*/ 101 h 102"/>
                  <a:gd name="T2" fmla="*/ 0 w 60"/>
                  <a:gd name="T3" fmla="*/ 0 h 102"/>
                  <a:gd name="T4" fmla="*/ 59 w 60"/>
                  <a:gd name="T5" fmla="*/ 52 h 102"/>
                  <a:gd name="T6" fmla="*/ 17 w 60"/>
                  <a:gd name="T7" fmla="*/ 101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02">
                    <a:moveTo>
                      <a:pt x="17" y="101"/>
                    </a:moveTo>
                    <a:lnTo>
                      <a:pt x="0" y="0"/>
                    </a:lnTo>
                    <a:lnTo>
                      <a:pt x="59" y="52"/>
                    </a:lnTo>
                    <a:lnTo>
                      <a:pt x="17" y="101"/>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sp>
            <p:nvSpPr>
              <p:cNvPr id="3" name="Freeform 68">
                <a:extLst>
                  <a:ext uri="{FF2B5EF4-FFF2-40B4-BE49-F238E27FC236}">
                    <a16:creationId xmlns:a16="http://schemas.microsoft.com/office/drawing/2014/main" id="{38955EB6-C285-404F-A339-408B8E0F4AA0}"/>
                  </a:ext>
                </a:extLst>
              </p:cNvPr>
              <p:cNvSpPr>
                <a:spLocks/>
              </p:cNvSpPr>
              <p:nvPr/>
            </p:nvSpPr>
            <p:spPr bwMode="auto">
              <a:xfrm>
                <a:off x="196" y="1205"/>
                <a:ext cx="59" cy="105"/>
              </a:xfrm>
              <a:custGeom>
                <a:avLst/>
                <a:gdLst>
                  <a:gd name="T0" fmla="*/ 17 w 59"/>
                  <a:gd name="T1" fmla="*/ 104 h 105"/>
                  <a:gd name="T2" fmla="*/ 0 w 59"/>
                  <a:gd name="T3" fmla="*/ 0 h 105"/>
                  <a:gd name="T4" fmla="*/ 58 w 59"/>
                  <a:gd name="T5" fmla="*/ 54 h 105"/>
                  <a:gd name="T6" fmla="*/ 17 w 59"/>
                  <a:gd name="T7" fmla="*/ 104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105">
                    <a:moveTo>
                      <a:pt x="17" y="104"/>
                    </a:moveTo>
                    <a:lnTo>
                      <a:pt x="0" y="0"/>
                    </a:lnTo>
                    <a:lnTo>
                      <a:pt x="58" y="54"/>
                    </a:lnTo>
                    <a:lnTo>
                      <a:pt x="17" y="104"/>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grpSp>
        <p:sp>
          <p:nvSpPr>
            <p:cNvPr id="1030" name="Freeform 70">
              <a:extLst>
                <a:ext uri="{FF2B5EF4-FFF2-40B4-BE49-F238E27FC236}">
                  <a16:creationId xmlns:a16="http://schemas.microsoft.com/office/drawing/2014/main" id="{DE6FA7D9-1192-DD46-B90B-D711243C16AA}"/>
                </a:ext>
              </a:extLst>
            </p:cNvPr>
            <p:cNvSpPr>
              <a:spLocks/>
            </p:cNvSpPr>
            <p:nvPr/>
          </p:nvSpPr>
          <p:spPr bwMode="auto">
            <a:xfrm>
              <a:off x="373" y="786"/>
              <a:ext cx="104" cy="309"/>
            </a:xfrm>
            <a:custGeom>
              <a:avLst/>
              <a:gdLst>
                <a:gd name="T0" fmla="*/ 53 w 104"/>
                <a:gd name="T1" fmla="*/ 6 h 309"/>
                <a:gd name="T2" fmla="*/ 51 w 104"/>
                <a:gd name="T3" fmla="*/ 16 h 309"/>
                <a:gd name="T4" fmla="*/ 47 w 104"/>
                <a:gd name="T5" fmla="*/ 16 h 309"/>
                <a:gd name="T6" fmla="*/ 44 w 104"/>
                <a:gd name="T7" fmla="*/ 22 h 309"/>
                <a:gd name="T8" fmla="*/ 39 w 104"/>
                <a:gd name="T9" fmla="*/ 42 h 309"/>
                <a:gd name="T10" fmla="*/ 29 w 104"/>
                <a:gd name="T11" fmla="*/ 65 h 309"/>
                <a:gd name="T12" fmla="*/ 27 w 104"/>
                <a:gd name="T13" fmla="*/ 77 h 309"/>
                <a:gd name="T14" fmla="*/ 24 w 104"/>
                <a:gd name="T15" fmla="*/ 97 h 309"/>
                <a:gd name="T16" fmla="*/ 24 w 104"/>
                <a:gd name="T17" fmla="*/ 106 h 309"/>
                <a:gd name="T18" fmla="*/ 24 w 104"/>
                <a:gd name="T19" fmla="*/ 120 h 309"/>
                <a:gd name="T20" fmla="*/ 27 w 104"/>
                <a:gd name="T21" fmla="*/ 130 h 309"/>
                <a:gd name="T22" fmla="*/ 29 w 104"/>
                <a:gd name="T23" fmla="*/ 139 h 309"/>
                <a:gd name="T24" fmla="*/ 39 w 104"/>
                <a:gd name="T25" fmla="*/ 149 h 309"/>
                <a:gd name="T26" fmla="*/ 47 w 104"/>
                <a:gd name="T27" fmla="*/ 162 h 309"/>
                <a:gd name="T28" fmla="*/ 59 w 104"/>
                <a:gd name="T29" fmla="*/ 178 h 309"/>
                <a:gd name="T30" fmla="*/ 80 w 104"/>
                <a:gd name="T31" fmla="*/ 201 h 309"/>
                <a:gd name="T32" fmla="*/ 91 w 104"/>
                <a:gd name="T33" fmla="*/ 217 h 309"/>
                <a:gd name="T34" fmla="*/ 97 w 104"/>
                <a:gd name="T35" fmla="*/ 227 h 309"/>
                <a:gd name="T36" fmla="*/ 100 w 104"/>
                <a:gd name="T37" fmla="*/ 239 h 309"/>
                <a:gd name="T38" fmla="*/ 103 w 104"/>
                <a:gd name="T39" fmla="*/ 252 h 309"/>
                <a:gd name="T40" fmla="*/ 103 w 104"/>
                <a:gd name="T41" fmla="*/ 265 h 309"/>
                <a:gd name="T42" fmla="*/ 100 w 104"/>
                <a:gd name="T43" fmla="*/ 279 h 309"/>
                <a:gd name="T44" fmla="*/ 97 w 104"/>
                <a:gd name="T45" fmla="*/ 295 h 309"/>
                <a:gd name="T46" fmla="*/ 91 w 104"/>
                <a:gd name="T47" fmla="*/ 308 h 309"/>
                <a:gd name="T48" fmla="*/ 71 w 104"/>
                <a:gd name="T49" fmla="*/ 288 h 309"/>
                <a:gd name="T50" fmla="*/ 76 w 104"/>
                <a:gd name="T51" fmla="*/ 279 h 309"/>
                <a:gd name="T52" fmla="*/ 80 w 104"/>
                <a:gd name="T53" fmla="*/ 262 h 309"/>
                <a:gd name="T54" fmla="*/ 83 w 104"/>
                <a:gd name="T55" fmla="*/ 252 h 309"/>
                <a:gd name="T56" fmla="*/ 83 w 104"/>
                <a:gd name="T57" fmla="*/ 236 h 309"/>
                <a:gd name="T58" fmla="*/ 83 w 104"/>
                <a:gd name="T59" fmla="*/ 227 h 309"/>
                <a:gd name="T60" fmla="*/ 76 w 104"/>
                <a:gd name="T61" fmla="*/ 211 h 309"/>
                <a:gd name="T62" fmla="*/ 74 w 104"/>
                <a:gd name="T63" fmla="*/ 201 h 309"/>
                <a:gd name="T64" fmla="*/ 68 w 104"/>
                <a:gd name="T65" fmla="*/ 190 h 309"/>
                <a:gd name="T66" fmla="*/ 56 w 104"/>
                <a:gd name="T67" fmla="*/ 181 h 309"/>
                <a:gd name="T68" fmla="*/ 41 w 104"/>
                <a:gd name="T69" fmla="*/ 168 h 309"/>
                <a:gd name="T70" fmla="*/ 29 w 104"/>
                <a:gd name="T71" fmla="*/ 155 h 309"/>
                <a:gd name="T72" fmla="*/ 24 w 104"/>
                <a:gd name="T73" fmla="*/ 146 h 309"/>
                <a:gd name="T74" fmla="*/ 12 w 104"/>
                <a:gd name="T75" fmla="*/ 126 h 309"/>
                <a:gd name="T76" fmla="*/ 6 w 104"/>
                <a:gd name="T77" fmla="*/ 109 h 309"/>
                <a:gd name="T78" fmla="*/ 3 w 104"/>
                <a:gd name="T79" fmla="*/ 100 h 309"/>
                <a:gd name="T80" fmla="*/ 0 w 104"/>
                <a:gd name="T81" fmla="*/ 84 h 309"/>
                <a:gd name="T82" fmla="*/ 0 w 104"/>
                <a:gd name="T83" fmla="*/ 61 h 309"/>
                <a:gd name="T84" fmla="*/ 3 w 104"/>
                <a:gd name="T85" fmla="*/ 49 h 309"/>
                <a:gd name="T86" fmla="*/ 6 w 104"/>
                <a:gd name="T87" fmla="*/ 35 h 309"/>
                <a:gd name="T88" fmla="*/ 6 w 104"/>
                <a:gd name="T89" fmla="*/ 22 h 309"/>
                <a:gd name="T90" fmla="*/ 9 w 104"/>
                <a:gd name="T91" fmla="*/ 9 h 309"/>
                <a:gd name="T92" fmla="*/ 15 w 104"/>
                <a:gd name="T93" fmla="*/ 0 h 309"/>
                <a:gd name="T94" fmla="*/ 53 w 104"/>
                <a:gd name="T95" fmla="*/ 6 h 3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4" h="309">
                  <a:moveTo>
                    <a:pt x="53" y="6"/>
                  </a:moveTo>
                  <a:lnTo>
                    <a:pt x="51" y="16"/>
                  </a:lnTo>
                  <a:lnTo>
                    <a:pt x="47" y="16"/>
                  </a:lnTo>
                  <a:lnTo>
                    <a:pt x="44" y="22"/>
                  </a:lnTo>
                  <a:lnTo>
                    <a:pt x="39" y="42"/>
                  </a:lnTo>
                  <a:lnTo>
                    <a:pt x="29" y="65"/>
                  </a:lnTo>
                  <a:lnTo>
                    <a:pt x="27" y="77"/>
                  </a:lnTo>
                  <a:lnTo>
                    <a:pt x="24" y="97"/>
                  </a:lnTo>
                  <a:lnTo>
                    <a:pt x="24" y="106"/>
                  </a:lnTo>
                  <a:lnTo>
                    <a:pt x="24" y="120"/>
                  </a:lnTo>
                  <a:lnTo>
                    <a:pt x="27" y="130"/>
                  </a:lnTo>
                  <a:lnTo>
                    <a:pt x="29" y="139"/>
                  </a:lnTo>
                  <a:lnTo>
                    <a:pt x="39" y="149"/>
                  </a:lnTo>
                  <a:lnTo>
                    <a:pt x="47" y="162"/>
                  </a:lnTo>
                  <a:lnTo>
                    <a:pt x="59" y="178"/>
                  </a:lnTo>
                  <a:lnTo>
                    <a:pt x="80" y="201"/>
                  </a:lnTo>
                  <a:lnTo>
                    <a:pt x="91" y="217"/>
                  </a:lnTo>
                  <a:lnTo>
                    <a:pt x="97" y="227"/>
                  </a:lnTo>
                  <a:lnTo>
                    <a:pt x="100" y="239"/>
                  </a:lnTo>
                  <a:lnTo>
                    <a:pt x="103" y="252"/>
                  </a:lnTo>
                  <a:lnTo>
                    <a:pt x="103" y="265"/>
                  </a:lnTo>
                  <a:lnTo>
                    <a:pt x="100" y="279"/>
                  </a:lnTo>
                  <a:lnTo>
                    <a:pt x="97" y="295"/>
                  </a:lnTo>
                  <a:lnTo>
                    <a:pt x="91" y="308"/>
                  </a:lnTo>
                  <a:lnTo>
                    <a:pt x="71" y="288"/>
                  </a:lnTo>
                  <a:lnTo>
                    <a:pt x="76" y="279"/>
                  </a:lnTo>
                  <a:lnTo>
                    <a:pt x="80" y="262"/>
                  </a:lnTo>
                  <a:lnTo>
                    <a:pt x="83" y="252"/>
                  </a:lnTo>
                  <a:lnTo>
                    <a:pt x="83" y="236"/>
                  </a:lnTo>
                  <a:lnTo>
                    <a:pt x="83" y="227"/>
                  </a:lnTo>
                  <a:lnTo>
                    <a:pt x="76" y="211"/>
                  </a:lnTo>
                  <a:lnTo>
                    <a:pt x="74" y="201"/>
                  </a:lnTo>
                  <a:lnTo>
                    <a:pt x="68" y="190"/>
                  </a:lnTo>
                  <a:lnTo>
                    <a:pt x="56" y="181"/>
                  </a:lnTo>
                  <a:lnTo>
                    <a:pt x="41" y="168"/>
                  </a:lnTo>
                  <a:lnTo>
                    <a:pt x="29" y="155"/>
                  </a:lnTo>
                  <a:lnTo>
                    <a:pt x="24" y="146"/>
                  </a:lnTo>
                  <a:lnTo>
                    <a:pt x="12" y="126"/>
                  </a:lnTo>
                  <a:lnTo>
                    <a:pt x="6" y="109"/>
                  </a:lnTo>
                  <a:lnTo>
                    <a:pt x="3" y="100"/>
                  </a:lnTo>
                  <a:lnTo>
                    <a:pt x="0" y="84"/>
                  </a:lnTo>
                  <a:lnTo>
                    <a:pt x="0" y="61"/>
                  </a:lnTo>
                  <a:lnTo>
                    <a:pt x="3" y="49"/>
                  </a:lnTo>
                  <a:lnTo>
                    <a:pt x="6" y="35"/>
                  </a:lnTo>
                  <a:lnTo>
                    <a:pt x="6" y="22"/>
                  </a:lnTo>
                  <a:lnTo>
                    <a:pt x="9" y="9"/>
                  </a:lnTo>
                  <a:lnTo>
                    <a:pt x="15" y="0"/>
                  </a:lnTo>
                  <a:lnTo>
                    <a:pt x="53" y="6"/>
                  </a:lnTo>
                </a:path>
              </a:pathLst>
            </a:custGeom>
            <a:solidFill>
              <a:schemeClr val="folHlink"/>
            </a:solidFill>
            <a:ln>
              <a:noFill/>
            </a:ln>
            <a:effectLst>
              <a:outerShdw dist="35921" dir="2700000" algn="ctr" rotWithShape="0">
                <a:schemeClr val="bg2">
                  <a:alpha val="50000"/>
                </a:schemeClr>
              </a:outerShdw>
            </a:effectLst>
            <a:extLst>
              <a:ext uri="{91240B29-F687-4F45-9708-019B960494DF}">
                <a14:hiddenLine xmlns:a14="http://schemas.microsoft.com/office/drawing/2010/main" w="127000" cap="rnd" cmpd="sng">
                  <a:solidFill>
                    <a:srgbClr val="000000"/>
                  </a:solidFill>
                  <a:prstDash val="solid"/>
                  <a:round/>
                  <a:headEnd type="none" w="med" len="med"/>
                  <a:tailEnd type="none" w="med" len="med"/>
                </a14:hiddenLine>
              </a:ext>
            </a:extLst>
          </p:spPr>
          <p:txBody>
            <a:bodyPr/>
            <a:lstStyle/>
            <a:p>
              <a:endParaRPr lang="en-US" sz="1800"/>
            </a:p>
          </p:txBody>
        </p:sp>
      </p:grpSp>
      <p:sp>
        <p:nvSpPr>
          <p:cNvPr id="1096" name="Rectangle 72">
            <a:extLst>
              <a:ext uri="{FF2B5EF4-FFF2-40B4-BE49-F238E27FC236}">
                <a16:creationId xmlns:a16="http://schemas.microsoft.com/office/drawing/2014/main" id="{9B51D8C6-38A2-E342-830C-A6F7272F80A2}"/>
              </a:ext>
            </a:extLst>
          </p:cNvPr>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97" name="Rectangle 73">
            <a:extLst>
              <a:ext uri="{FF2B5EF4-FFF2-40B4-BE49-F238E27FC236}">
                <a16:creationId xmlns:a16="http://schemas.microsoft.com/office/drawing/2014/main" id="{A28E33B0-F820-0648-AD5B-818551EAB493}"/>
              </a:ext>
            </a:extLst>
          </p:cNvPr>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866881507"/>
      </p:ext>
    </p:extLst>
  </p:cSld>
  <p:clrMap bg1="dk2" tx1="lt1" bg2="dk1"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fade">
                                      <p:cBhvr>
                                        <p:cTn id="7" dur="2000"/>
                                        <p:tgtEl>
                                          <p:spTgt spid="10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97">
                                            <p:txEl>
                                              <p:pRg st="0" end="0"/>
                                            </p:txEl>
                                          </p:spTgt>
                                        </p:tgtEl>
                                        <p:attrNameLst>
                                          <p:attrName>style.visibility</p:attrName>
                                        </p:attrNameLst>
                                      </p:cBhvr>
                                      <p:to>
                                        <p:strVal val="visible"/>
                                      </p:to>
                                    </p:set>
                                    <p:animEffect transition="in" filter="fade">
                                      <p:cBhvr>
                                        <p:cTn id="12" dur="2000"/>
                                        <p:tgtEl>
                                          <p:spTgt spid="109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97">
                                            <p:txEl>
                                              <p:pRg st="1" end="1"/>
                                            </p:txEl>
                                          </p:spTgt>
                                        </p:tgtEl>
                                        <p:attrNameLst>
                                          <p:attrName>style.visibility</p:attrName>
                                        </p:attrNameLst>
                                      </p:cBhvr>
                                      <p:to>
                                        <p:strVal val="visible"/>
                                      </p:to>
                                    </p:set>
                                    <p:animEffect transition="in" filter="fade">
                                      <p:cBhvr>
                                        <p:cTn id="15" dur="2000"/>
                                        <p:tgtEl>
                                          <p:spTgt spid="109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97">
                                            <p:txEl>
                                              <p:pRg st="2" end="2"/>
                                            </p:txEl>
                                          </p:spTgt>
                                        </p:tgtEl>
                                        <p:attrNameLst>
                                          <p:attrName>style.visibility</p:attrName>
                                        </p:attrNameLst>
                                      </p:cBhvr>
                                      <p:to>
                                        <p:strVal val="visible"/>
                                      </p:to>
                                    </p:set>
                                    <p:animEffect transition="in" filter="fade">
                                      <p:cBhvr>
                                        <p:cTn id="18" dur="2000"/>
                                        <p:tgtEl>
                                          <p:spTgt spid="1097">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97">
                                            <p:txEl>
                                              <p:pRg st="3" end="3"/>
                                            </p:txEl>
                                          </p:spTgt>
                                        </p:tgtEl>
                                        <p:attrNameLst>
                                          <p:attrName>style.visibility</p:attrName>
                                        </p:attrNameLst>
                                      </p:cBhvr>
                                      <p:to>
                                        <p:strVal val="visible"/>
                                      </p:to>
                                    </p:set>
                                    <p:animEffect transition="in" filter="fade">
                                      <p:cBhvr>
                                        <p:cTn id="21" dur="2000"/>
                                        <p:tgtEl>
                                          <p:spTgt spid="1097">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97">
                                            <p:txEl>
                                              <p:pRg st="4" end="4"/>
                                            </p:txEl>
                                          </p:spTgt>
                                        </p:tgtEl>
                                        <p:attrNameLst>
                                          <p:attrName>style.visibility</p:attrName>
                                        </p:attrNameLst>
                                      </p:cBhvr>
                                      <p:to>
                                        <p:strVal val="visible"/>
                                      </p:to>
                                    </p:set>
                                    <p:animEffect transition="in" filter="fade">
                                      <p:cBhvr>
                                        <p:cTn id="24" dur="2000"/>
                                        <p:tgtEl>
                                          <p:spTgt spid="10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 grpId="0"/>
      <p:bldP spid="1097" grpId="0" build="p">
        <p:tmplLst>
          <p:tmpl lvl="1">
            <p:tnLst>
              <p:par>
                <p:cTn presetID="10" presetClass="entr" presetSubtype="0" fill="hold" nodeType="clickEffect">
                  <p:stCondLst>
                    <p:cond delay="0"/>
                  </p:stCondLst>
                  <p:childTnLst>
                    <p:set>
                      <p:cBhvr>
                        <p:cTn dur="1" fill="hold">
                          <p:stCondLst>
                            <p:cond delay="0"/>
                          </p:stCondLst>
                        </p:cTn>
                        <p:tgtEl>
                          <p:spTgt spid="1097"/>
                        </p:tgtEl>
                        <p:attrNameLst>
                          <p:attrName>style.visibility</p:attrName>
                        </p:attrNameLst>
                      </p:cBhvr>
                      <p:to>
                        <p:strVal val="visible"/>
                      </p:to>
                    </p:set>
                    <p:animEffect transition="in" filter="fade">
                      <p:cBhvr>
                        <p:cTn dur="2000"/>
                        <p:tgtEl>
                          <p:spTgt spid="109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97"/>
                        </p:tgtEl>
                        <p:attrNameLst>
                          <p:attrName>style.visibility</p:attrName>
                        </p:attrNameLst>
                      </p:cBhvr>
                      <p:to>
                        <p:strVal val="visible"/>
                      </p:to>
                    </p:set>
                    <p:animEffect transition="in" filter="fade">
                      <p:cBhvr>
                        <p:cTn dur="2000"/>
                        <p:tgtEl>
                          <p:spTgt spid="109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97"/>
                        </p:tgtEl>
                        <p:attrNameLst>
                          <p:attrName>style.visibility</p:attrName>
                        </p:attrNameLst>
                      </p:cBhvr>
                      <p:to>
                        <p:strVal val="visible"/>
                      </p:to>
                    </p:set>
                    <p:animEffect transition="in" filter="fade">
                      <p:cBhvr>
                        <p:cTn dur="2000"/>
                        <p:tgtEl>
                          <p:spTgt spid="109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097"/>
                        </p:tgtEl>
                        <p:attrNameLst>
                          <p:attrName>style.visibility</p:attrName>
                        </p:attrNameLst>
                      </p:cBhvr>
                      <p:to>
                        <p:strVal val="visible"/>
                      </p:to>
                    </p:set>
                    <p:animEffect transition="in" filter="fade">
                      <p:cBhvr>
                        <p:cTn dur="2000"/>
                        <p:tgtEl>
                          <p:spTgt spid="109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097"/>
                        </p:tgtEl>
                        <p:attrNameLst>
                          <p:attrName>style.visibility</p:attrName>
                        </p:attrNameLst>
                      </p:cBhvr>
                      <p:to>
                        <p:strVal val="visible"/>
                      </p:to>
                    </p:set>
                    <p:animEffect transition="in" filter="fade">
                      <p:cBhvr>
                        <p:cTn dur="2000"/>
                        <p:tgtEl>
                          <p:spTgt spid="1097"/>
                        </p:tgtEl>
                      </p:cBhvr>
                    </p:animEffect>
                  </p:childTnLst>
                </p:cTn>
              </p:par>
            </p:tnLst>
          </p:tmpl>
        </p:tmplLst>
      </p:bldP>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lr>
          <a:schemeClr val="tx2"/>
        </a:buClr>
        <a:buSzPct val="75000"/>
        <a:buFont typeface="Monotype Sorts" pitchFamily="2" charset="2"/>
        <a:buChar char="u"/>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latin typeface="+mn-lt"/>
        </a:defRPr>
      </a:lvl2pPr>
      <a:lvl3pPr marL="1143000" indent="-228600" algn="l" rtl="0" eaLnBrk="0" fontAlgn="base" hangingPunct="0">
        <a:spcBef>
          <a:spcPct val="20000"/>
        </a:spcBef>
        <a:spcAft>
          <a:spcPct val="0"/>
        </a:spcAft>
        <a:buClr>
          <a:schemeClr val="tx2"/>
        </a:buClr>
        <a:buSzPct val="100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100000"/>
        <a:buChar char="•"/>
        <a:defRPr sz="2000">
          <a:solidFill>
            <a:schemeClr val="tx1"/>
          </a:solidFill>
          <a:latin typeface="+mn-lt"/>
        </a:defRPr>
      </a:lvl5pPr>
      <a:lvl6pPr marL="2514600" indent="-228600" algn="l" rtl="0" eaLnBrk="0" fontAlgn="base" hangingPunct="0">
        <a:spcBef>
          <a:spcPct val="20000"/>
        </a:spcBef>
        <a:spcAft>
          <a:spcPct val="0"/>
        </a:spcAft>
        <a:buClr>
          <a:schemeClr val="hlink"/>
        </a:buClr>
        <a:buSzPct val="100000"/>
        <a:buChar char="•"/>
        <a:defRPr sz="2000">
          <a:solidFill>
            <a:schemeClr val="tx1"/>
          </a:solidFill>
          <a:latin typeface="+mn-lt"/>
        </a:defRPr>
      </a:lvl6pPr>
      <a:lvl7pPr marL="2971800" indent="-228600" algn="l" rtl="0" eaLnBrk="0" fontAlgn="base" hangingPunct="0">
        <a:spcBef>
          <a:spcPct val="20000"/>
        </a:spcBef>
        <a:spcAft>
          <a:spcPct val="0"/>
        </a:spcAft>
        <a:buClr>
          <a:schemeClr val="hlink"/>
        </a:buClr>
        <a:buSzPct val="100000"/>
        <a:buChar char="•"/>
        <a:defRPr sz="2000">
          <a:solidFill>
            <a:schemeClr val="tx1"/>
          </a:solidFill>
          <a:latin typeface="+mn-lt"/>
        </a:defRPr>
      </a:lvl7pPr>
      <a:lvl8pPr marL="3429000" indent="-228600" algn="l" rtl="0" eaLnBrk="0" fontAlgn="base" hangingPunct="0">
        <a:spcBef>
          <a:spcPct val="20000"/>
        </a:spcBef>
        <a:spcAft>
          <a:spcPct val="0"/>
        </a:spcAft>
        <a:buClr>
          <a:schemeClr val="hlink"/>
        </a:buClr>
        <a:buSzPct val="100000"/>
        <a:buChar char="•"/>
        <a:defRPr sz="2000">
          <a:solidFill>
            <a:schemeClr val="tx1"/>
          </a:solidFill>
          <a:latin typeface="+mn-lt"/>
        </a:defRPr>
      </a:lvl8pPr>
      <a:lvl9pPr marL="3886200" indent="-228600" algn="l" rtl="0" eaLnBrk="0" fontAlgn="base" hangingPunct="0">
        <a:spcBef>
          <a:spcPct val="20000"/>
        </a:spcBef>
        <a:spcAft>
          <a:spcPct val="0"/>
        </a:spcAft>
        <a:buClr>
          <a:schemeClr val="hlink"/>
        </a:buClr>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upload.wikimedia.org/wikipedia/commons/2/21/John_Muir_1964_Issue-5c.jpg"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1.jpeg"/><Relationship Id="rId5" Type="http://schemas.openxmlformats.org/officeDocument/2006/relationships/hyperlink" Target="http://upload.wikimedia.org/wikipedia/commons/3/32/California_quarter%2C_reverse_side%2C_2005.jpg" TargetMode="Externa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hyperlink" Target="http://www.pbs.org/nationalparks/watch-video/#857"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hyperlink" Target="http://upload.wikimedia.org/wikipedia/commons/2/2e/Presenting_Seattle_recall_petitions_1910.jpg"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notesSlide" Target="../notesSlides/notesSlide18.xml"/><Relationship Id="rId7" Type="http://schemas.openxmlformats.org/officeDocument/2006/relationships/hyperlink" Target="http://upload.wikimedia.org/wikipedia/commons/8/89/AddieCard05282vLewisHine.jpg" TargetMode="External"/><Relationship Id="rId2" Type="http://schemas.openxmlformats.org/officeDocument/2006/relationships/slideLayout" Target="../slideLayouts/slideLayout26.xml"/><Relationship Id="rId1" Type="http://schemas.openxmlformats.org/officeDocument/2006/relationships/vmlDrawing" Target="../drawings/vmlDrawing1.vml"/><Relationship Id="rId6" Type="http://schemas.openxmlformats.org/officeDocument/2006/relationships/image" Target="../media/image33.jpeg"/><Relationship Id="rId5" Type="http://schemas.openxmlformats.org/officeDocument/2006/relationships/image" Target="../media/image32.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upload.wikimedia.org/wikipedia/commons/9/97/Pennsylvania_breaker_boys_1911.jpg" TargetMode="External"/><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36.jpeg"/><Relationship Id="rId5" Type="http://schemas.openxmlformats.org/officeDocument/2006/relationships/hyperlink" Target="http://upload.wikimedia.org/wikipedia/commons/0/0b/Breaker_boys%2C_Eagle_Hill_colliery%2C_eastern_PA_1.jpg" TargetMode="External"/><Relationship Id="rId4" Type="http://schemas.openxmlformats.org/officeDocument/2006/relationships/image" Target="../media/image35.jpe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hyperlink" Target="http://upload.wikimedia.org/wikipedia/commons/3/31/Triangle_Shirtwaist_coffins.jpg" TargetMode="External"/><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hyperlink" Target="http://www.schooltube.com/video/7d99103d6b2ed295c3eb/Upton-Sinclairs-The-Jungle" TargetMode="External"/><Relationship Id="rId7"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upload.wikimedia.org/wikipedia/commons/9/90/Upton_Beall_Sinclair_Jr.jpg" TargetMode="External"/><Relationship Id="rId5" Type="http://schemas.openxmlformats.org/officeDocument/2006/relationships/image" Target="../media/image38.jpeg"/><Relationship Id="rId4" Type="http://schemas.openxmlformats.org/officeDocument/2006/relationships/hyperlink" Target="http://upload.wikimedia.org/wikipedia/commons/5/52/Chicago_meat_inspection_swift_co_1906.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0.jpe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file:////upload.wikimedia.org/wikipedia/commons/a/a2/The_Drunkard%2527s_Progress_-_Color.jpg"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46.jpeg"/><Relationship Id="rId5" Type="http://schemas.openxmlformats.org/officeDocument/2006/relationships/hyperlink" Target="http://www.google.com/url?sa=i&amp;rct=j&amp;q=&amp;esrc=s&amp;frm=1&amp;source=images&amp;cd=&amp;cad=rja&amp;docid=l7_n759mOTzXCM&amp;tbnid=_CboSHpinrDxvM:&amp;ved=0CAUQjRw&amp;url=http%3A%2F%2Fwww.ebay.com%2Fitm%2F1800s-DRUNKARDS-PROGRESS-ALCOHOLISM-POSTER-NINE-STEPS-DESTRUCTION-PRINT-1061-%2F370914001716&amp;ei=JSRfUuqKO4j09gSHu4CAAQ&amp;bvm=bv.54176721,d.eWU&amp;psig=AFQjCNFECo-RacFUJJEoQwobpL7GUoYfHg&amp;ust=1382053132913914" TargetMode="Externa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hyperlink" Target="http://upload.wikimedia.org/wikipedia/commons/6/6f/Prohibition.jpg"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hyperlink" Target="file:///upload.wikimedia.org/wikipedia/commons/e/e2/Detroit_police_prohibition.jpg" TargetMode="External"/><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2.jpeg"/><Relationship Id="rId5" Type="http://schemas.openxmlformats.org/officeDocument/2006/relationships/hyperlink" Target="file:///upload.wikimedia.org/wikipedia/en/5/5c/Valentine_Day_massacre.jpg" TargetMode="External"/><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56.jpeg"/><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3" Type="http://schemas.openxmlformats.org/officeDocument/2006/relationships/hyperlink" Target="http://upload.wikimedia.org/wikipedia/en/1/10/Naacplogo.png" TargetMode="External"/><Relationship Id="rId7"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8.jpeg"/><Relationship Id="rId5" Type="http://schemas.openxmlformats.org/officeDocument/2006/relationships/hyperlink" Target="http://en.wikipedia.org/wiki/File:WEB_DuBois_1918.jpg" TargetMode="Externa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http://upload.wikimedia.org/wikipedia/commons/5/52/Nellie_Bly_2.jpg" TargetMode="External"/><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png"/><Relationship Id="rId11" Type="http://schemas.openxmlformats.org/officeDocument/2006/relationships/image" Target="../media/image14.jpeg"/><Relationship Id="rId5" Type="http://schemas.openxmlformats.org/officeDocument/2006/relationships/image" Target="../media/image1.png"/><Relationship Id="rId10" Type="http://schemas.openxmlformats.org/officeDocument/2006/relationships/image" Target="../media/image13.jpeg"/><Relationship Id="rId4" Type="http://schemas.openxmlformats.org/officeDocument/2006/relationships/image" Target="../media/image10.jpeg"/><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71.jpeg"/><Relationship Id="rId7"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hyperlink" Target="http://upload.wikimedia.org/wikipedia/commons/d/df/Theodore_Roosevelt_circa_1902.jpg" TargetMode="External"/><Relationship Id="rId5" Type="http://schemas.openxmlformats.org/officeDocument/2006/relationships/image" Target="../media/image72.jpeg"/><Relationship Id="rId4" Type="http://schemas.openxmlformats.org/officeDocument/2006/relationships/hyperlink" Target="http://upload.wikimedia.org/wikipedia/commons/c/c7/Alfred-Thayer-Mahan.jpg" TargetMode="External"/><Relationship Id="rId9" Type="http://schemas.openxmlformats.org/officeDocument/2006/relationships/image" Target="../media/image75.jpeg"/></Relationships>
</file>

<file path=ppt/slides/_rels/slide42.xml.rels><?xml version="1.0" encoding="UTF-8" standalone="yes"?>
<Relationships xmlns="http://schemas.openxmlformats.org/package/2006/relationships"><Relationship Id="rId3" Type="http://schemas.openxmlformats.org/officeDocument/2006/relationships/hyperlink" Target="http://upload.wikimedia.org/wikipedia/commons/0/09/Andrew_Carnegie%2C_three-quarter_length_portrait%2C_seated%2C_facing_slightly_left%2C_1913-crop.jpg" TargetMode="External"/><Relationship Id="rId7" Type="http://schemas.openxmlformats.org/officeDocument/2006/relationships/image" Target="../media/image78.jpeg"/><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image" Target="../media/image77.jpeg"/><Relationship Id="rId5" Type="http://schemas.openxmlformats.org/officeDocument/2006/relationships/hyperlink" Target="http://upload.wikimedia.org/wikipedia/commons/8/84/Twain1909.jpg" TargetMode="External"/><Relationship Id="rId4" Type="http://schemas.openxmlformats.org/officeDocument/2006/relationships/image" Target="../media/image76.jpeg"/></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87.jpeg"/></Relationships>
</file>

<file path=ppt/slides/_rels/slide48.xml.rels><?xml version="1.0" encoding="UTF-8" standalone="yes"?>
<Relationships xmlns="http://schemas.openxmlformats.org/package/2006/relationships"><Relationship Id="rId3" Type="http://schemas.openxmlformats.org/officeDocument/2006/relationships/hyperlink" Target="http://www.brtprojects.org/cyberschool/history/images2/territory.jpg"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88.jpeg"/></Relationships>
</file>

<file path=ppt/slides/_rels/slide49.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hyperlink" Target="http://upload.wikimedia.org/wikipedia/commons/8/8c/Map_of_USA_AK_full.png" TargetMode="External"/><Relationship Id="rId7" Type="http://schemas.openxmlformats.org/officeDocument/2006/relationships/hyperlink" Target="http://upload.wikimedia.org/wikipedia/commons/b/b7/William_Henry_Seward_-_edited.jpg"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 Id="rId6" Type="http://schemas.openxmlformats.org/officeDocument/2006/relationships/image" Target="../media/image90.png"/><Relationship Id="rId5" Type="http://schemas.openxmlformats.org/officeDocument/2006/relationships/hyperlink" Target="http://upload.wikimedia.org/wikipedia/commons/8/83/AlaskaStateSealTransparent.png" TargetMode="External"/><Relationship Id="rId10" Type="http://schemas.openxmlformats.org/officeDocument/2006/relationships/image" Target="../media/image92.png"/><Relationship Id="rId4" Type="http://schemas.openxmlformats.org/officeDocument/2006/relationships/image" Target="../media/image89.png"/><Relationship Id="rId9" Type="http://schemas.openxmlformats.org/officeDocument/2006/relationships/hyperlink" Target="http://upload.wikimedia.org/wikipedia/commons/e/e6/Flag_of_Alaska.sv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0.xml"/><Relationship Id="rId1" Type="http://schemas.openxmlformats.org/officeDocument/2006/relationships/slideLayout" Target="../slideLayouts/slideLayout33.xml"/><Relationship Id="rId5" Type="http://schemas.openxmlformats.org/officeDocument/2006/relationships/image" Target="../media/image94.png"/><Relationship Id="rId4" Type="http://schemas.openxmlformats.org/officeDocument/2006/relationships/hyperlink" Target="http://upload.wikimedia.org/wikipedia/commons/4/4e/Alaska-Size.p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upload.wikimedia.org/wikipedia/commons/8/8f/Trans-Alaska_Pipeline_System_Luca_Galuzzi_2005.jpg" TargetMode="External"/><Relationship Id="rId2" Type="http://schemas.openxmlformats.org/officeDocument/2006/relationships/notesSlide" Target="../notesSlides/notesSlide51.xml"/><Relationship Id="rId1" Type="http://schemas.openxmlformats.org/officeDocument/2006/relationships/slideLayout" Target="../slideLayouts/slideLayout28.xml"/><Relationship Id="rId6" Type="http://schemas.openxmlformats.org/officeDocument/2006/relationships/image" Target="../media/image96.jpeg"/><Relationship Id="rId5" Type="http://schemas.openxmlformats.org/officeDocument/2006/relationships/hyperlink" Target="http://upload.wikimedia.org/wikipedia/commons/3/36/Trans_alaska_international.jpg" TargetMode="External"/><Relationship Id="rId4" Type="http://schemas.openxmlformats.org/officeDocument/2006/relationships/image" Target="../media/image95.jpe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7.jpeg"/><Relationship Id="rId7" Type="http://schemas.openxmlformats.org/officeDocument/2006/relationships/hyperlink" Target="http://upload.wikimedia.org/wikipedia/commons/e/ef/Flag_of_Hawaii.svg" TargetMode="External"/><Relationship Id="rId2" Type="http://schemas.openxmlformats.org/officeDocument/2006/relationships/notesSlide" Target="../notesSlides/notesSlide52.xml"/><Relationship Id="rId1" Type="http://schemas.openxmlformats.org/officeDocument/2006/relationships/slideLayout" Target="../slideLayouts/slideLayout28.xml"/><Relationship Id="rId6" Type="http://schemas.openxmlformats.org/officeDocument/2006/relationships/image" Target="../media/image99.png"/><Relationship Id="rId5" Type="http://schemas.openxmlformats.org/officeDocument/2006/relationships/hyperlink" Target="http://upload.wikimedia.org/wikipedia/commons/d/d8/Hawaiistateseal.png" TargetMode="External"/><Relationship Id="rId4" Type="http://schemas.openxmlformats.org/officeDocument/2006/relationships/image" Target="../media/image98.jpeg"/></Relationships>
</file>

<file path=ppt/slides/_rels/slide53.xml.rels><?xml version="1.0" encoding="UTF-8" standalone="yes"?>
<Relationships xmlns="http://schemas.openxmlformats.org/package/2006/relationships"><Relationship Id="rId3" Type="http://schemas.openxmlformats.org/officeDocument/2006/relationships/hyperlink" Target="file:///upload.wikimedia.org/wikipedia/commons/f/f4/DolePineapplePlantation.jpg" TargetMode="External"/><Relationship Id="rId2" Type="http://schemas.openxmlformats.org/officeDocument/2006/relationships/notesSlide" Target="../notesSlides/notesSlide53.xml"/><Relationship Id="rId1" Type="http://schemas.openxmlformats.org/officeDocument/2006/relationships/slideLayout" Target="../slideLayouts/slideLayout33.xml"/><Relationship Id="rId6" Type="http://schemas.openxmlformats.org/officeDocument/2006/relationships/image" Target="../media/image102.png"/><Relationship Id="rId5" Type="http://schemas.openxmlformats.org/officeDocument/2006/relationships/hyperlink" Target="file:///upload.wikimedia.org/wikipedia/en/f/f4/Dole_Logo.svg" TargetMode="External"/><Relationship Id="rId4" Type="http://schemas.openxmlformats.org/officeDocument/2006/relationships/image" Target="../media/image101.jpeg"/></Relationships>
</file>

<file path=ppt/slides/_rels/slide54.xml.rels><?xml version="1.0" encoding="UTF-8" standalone="yes"?>
<Relationships xmlns="http://schemas.openxmlformats.org/package/2006/relationships"><Relationship Id="rId3" Type="http://schemas.openxmlformats.org/officeDocument/2006/relationships/hyperlink" Target="http://upload.wikimedia.org/wikipedia/commons/0/02/Liliuokalani.jpg" TargetMode="External"/><Relationship Id="rId2" Type="http://schemas.openxmlformats.org/officeDocument/2006/relationships/notesSlide" Target="../notesSlides/notesSlide54.xml"/><Relationship Id="rId1" Type="http://schemas.openxmlformats.org/officeDocument/2006/relationships/slideLayout" Target="../slideLayouts/slideLayout28.xml"/><Relationship Id="rId4" Type="http://schemas.openxmlformats.org/officeDocument/2006/relationships/image" Target="../media/image103.jpeg"/></Relationships>
</file>

<file path=ppt/slides/_rels/slide55.xml.rels><?xml version="1.0" encoding="UTF-8" standalone="yes"?>
<Relationships xmlns="http://schemas.openxmlformats.org/package/2006/relationships"><Relationship Id="rId3" Type="http://schemas.openxmlformats.org/officeDocument/2006/relationships/hyperlink" Target="http://upload.wikimedia.org/wikipedia/en/7/77/Ustroopshawaiirevolution.jpg" TargetMode="External"/><Relationship Id="rId2" Type="http://schemas.openxmlformats.org/officeDocument/2006/relationships/notesSlide" Target="../notesSlides/notesSlide55.xml"/><Relationship Id="rId1" Type="http://schemas.openxmlformats.org/officeDocument/2006/relationships/slideLayout" Target="../slideLayouts/slideLayout33.xml"/><Relationship Id="rId4" Type="http://schemas.openxmlformats.org/officeDocument/2006/relationships/image" Target="../media/image104.jpeg"/></Relationships>
</file>

<file path=ppt/slides/_rels/slide5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6.xml"/><Relationship Id="rId1" Type="http://schemas.openxmlformats.org/officeDocument/2006/relationships/slideLayout" Target="../slideLayouts/slideLayout28.xml"/><Relationship Id="rId4" Type="http://schemas.openxmlformats.org/officeDocument/2006/relationships/image" Target="../media/image106.jpeg"/></Relationships>
</file>

<file path=ppt/slides/_rels/slide57.xml.rels><?xml version="1.0" encoding="UTF-8" standalone="yes"?>
<Relationships xmlns="http://schemas.openxmlformats.org/package/2006/relationships"><Relationship Id="rId3" Type="http://schemas.openxmlformats.org/officeDocument/2006/relationships/hyperlink" Target="http://upload.wikimedia.org/wikipedia/commons/c/c3/Charge_of_the_Rough_Riders_at_San_Juan_Hill.JPG" TargetMode="External"/><Relationship Id="rId2" Type="http://schemas.openxmlformats.org/officeDocument/2006/relationships/notesSlide" Target="../notesSlides/notesSlide57.xml"/><Relationship Id="rId1" Type="http://schemas.openxmlformats.org/officeDocument/2006/relationships/slideLayout" Target="../slideLayouts/slideLayout27.xml"/><Relationship Id="rId4" Type="http://schemas.openxmlformats.org/officeDocument/2006/relationships/image" Target="../media/image107.jpeg"/></Relationships>
</file>

<file path=ppt/slides/_rels/slide5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3" Type="http://schemas.openxmlformats.org/officeDocument/2006/relationships/hyperlink" Target="http://upload.wikimedia.org/wikipedia/commons/7/7e/La_fallera_de_l%27oncle_Sam.JPG" TargetMode="External"/><Relationship Id="rId2" Type="http://schemas.openxmlformats.org/officeDocument/2006/relationships/notesSlide" Target="../notesSlides/notesSlide58.xml"/><Relationship Id="rId1" Type="http://schemas.openxmlformats.org/officeDocument/2006/relationships/slideLayout" Target="../slideLayouts/slideLayout27.xml"/><Relationship Id="rId4" Type="http://schemas.openxmlformats.org/officeDocument/2006/relationships/image" Target="../media/image109.jpeg"/></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TvZP93XqyTw"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3" Type="http://schemas.openxmlformats.org/officeDocument/2006/relationships/hyperlink" Target="http://upload.wikimedia.org/wikipedia/en/4/43/Valeriano_Weyler.gif"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LFKtkO8nLXtCnM&amp;tbnid=x4LSdhJpzCzKsM:&amp;ved=0CAUQjRw&amp;url=http%3A%2F%2Fwww.latinamericanstudies.org%2Freconcentrado.htm&amp;ei=wP5mUvObHoLK9QSorYCICA&amp;bvm=bv.55123115,d.eWU&amp;psig=AFQjCNFij_VeT4kB6wxlefEApNSwYBPzZQ&amp;ust=1382567938362716" TargetMode="External"/><Relationship Id="rId2" Type="http://schemas.openxmlformats.org/officeDocument/2006/relationships/notesSlide" Target="../notesSlides/notesSlide60.xml"/><Relationship Id="rId1" Type="http://schemas.openxmlformats.org/officeDocument/2006/relationships/slideLayout" Target="../slideLayouts/slideLayout33.xml"/><Relationship Id="rId6" Type="http://schemas.openxmlformats.org/officeDocument/2006/relationships/image" Target="../media/image113.jpeg"/><Relationship Id="rId5" Type="http://schemas.openxmlformats.org/officeDocument/2006/relationships/hyperlink" Target="http://www.google.com/url?sa=i&amp;rct=j&amp;q=&amp;esrc=s&amp;frm=1&amp;source=images&amp;cd=&amp;cad=rja&amp;docid=v7-vwNBr-Gg5fM&amp;tbnid=2UV_gmCyTmmJHM:&amp;ved=0CAUQjRw&amp;url=http%3A%2F%2Fwww.authentichistory.com%2F1898-1913%2F4-imperialism%2F2-saw%2F1-prelude%2Findex.html&amp;ei=o_9mUsy5O4ec8wToz4G4Bg&amp;bvm=bv.55123115,d.eWU&amp;psig=AFQjCNF5ebZsVDhRCWJwBrSGmnV445oChA&amp;ust=1382568202683442" TargetMode="External"/><Relationship Id="rId4" Type="http://schemas.openxmlformats.org/officeDocument/2006/relationships/image" Target="../media/image112.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7.xml"/><Relationship Id="rId1" Type="http://schemas.openxmlformats.org/officeDocument/2006/relationships/vmlDrawing" Target="../drawings/vmlDrawing2.vml"/><Relationship Id="rId5" Type="http://schemas.openxmlformats.org/officeDocument/2006/relationships/image" Target="../media/image114.png"/><Relationship Id="rId4" Type="http://schemas.openxmlformats.org/officeDocument/2006/relationships/oleObject" Target="../embeddings/oleObject2.bin"/></Relationships>
</file>

<file path=ppt/slides/_rels/slide63.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hyperlink" Target="http://upload.wikimedia.org/wikipedia/commons/9/95/Cannes-sucre-Georgi.jpg" TargetMode="External"/><Relationship Id="rId7" Type="http://schemas.openxmlformats.org/officeDocument/2006/relationships/hyperlink" Target="http://upload.wikimedia.org/wikipedia/commons/2/29/Cut_sugarcane.jpg" TargetMode="External"/><Relationship Id="rId2" Type="http://schemas.openxmlformats.org/officeDocument/2006/relationships/notesSlide" Target="../notesSlides/notesSlide62.xml"/><Relationship Id="rId1" Type="http://schemas.openxmlformats.org/officeDocument/2006/relationships/slideLayout" Target="../slideLayouts/slideLayout28.xml"/><Relationship Id="rId6" Type="http://schemas.openxmlformats.org/officeDocument/2006/relationships/image" Target="../media/image116.jpeg"/><Relationship Id="rId5" Type="http://schemas.openxmlformats.org/officeDocument/2006/relationships/hyperlink" Target="http://upload.wikimedia.org/wikipedia/commons/a/ae/Nicotiana_Tobacco_Plants_1909px.jpg" TargetMode="External"/><Relationship Id="rId4" Type="http://schemas.openxmlformats.org/officeDocument/2006/relationships/image" Target="../media/image115.jpeg"/></Relationships>
</file>

<file path=ppt/slides/_rels/slide64.xml.rels><?xml version="1.0" encoding="UTF-8" standalone="yes"?>
<Relationships xmlns="http://schemas.openxmlformats.org/package/2006/relationships"><Relationship Id="rId3" Type="http://schemas.openxmlformats.org/officeDocument/2006/relationships/hyperlink" Target="http://upload.wikimedia.org/wikipedia/commons/9/9d/USSMaine.jpg" TargetMode="External"/><Relationship Id="rId2" Type="http://schemas.openxmlformats.org/officeDocument/2006/relationships/notesSlide" Target="../notesSlides/notesSlide63.xml"/><Relationship Id="rId1" Type="http://schemas.openxmlformats.org/officeDocument/2006/relationships/slideLayout" Target="../slideLayouts/slideLayout28.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7.xml"/><Relationship Id="rId1" Type="http://schemas.openxmlformats.org/officeDocument/2006/relationships/vmlDrawing" Target="../drawings/vmlDrawing3.vml"/><Relationship Id="rId5" Type="http://schemas.openxmlformats.org/officeDocument/2006/relationships/image" Target="../media/image121.png"/><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3" Type="http://schemas.openxmlformats.org/officeDocument/2006/relationships/hyperlink" Target="http://upload.wikimedia.org/wikipedia/commons/4/49/JosephPulitzerPinceNeznpsgov.jpg" TargetMode="External"/><Relationship Id="rId2" Type="http://schemas.openxmlformats.org/officeDocument/2006/relationships/notesSlide" Target="../notesSlides/notesSlide65.xml"/><Relationship Id="rId1" Type="http://schemas.openxmlformats.org/officeDocument/2006/relationships/slideLayout" Target="../slideLayouts/slideLayout28.xml"/><Relationship Id="rId6" Type="http://schemas.openxmlformats.org/officeDocument/2006/relationships/image" Target="../media/image123.jpeg"/><Relationship Id="rId5" Type="http://schemas.openxmlformats.org/officeDocument/2006/relationships/hyperlink" Target="http://upload.wikimedia.org/wikipedia/commons/4/40/William_Randolph_Hearst_cph_3a49373.jpg" TargetMode="External"/><Relationship Id="rId4" Type="http://schemas.openxmlformats.org/officeDocument/2006/relationships/image" Target="../media/image122.jpeg"/></Relationships>
</file>

<file path=ppt/slides/_rels/slide67.xml.rels><?xml version="1.0" encoding="UTF-8" standalone="yes"?>
<Relationships xmlns="http://schemas.openxmlformats.org/package/2006/relationships"><Relationship Id="rId3" Type="http://schemas.openxmlformats.org/officeDocument/2006/relationships/hyperlink" Target="http://upload.wikimedia.org/wikipedia/commons/e/e8/World98.jpg" TargetMode="External"/><Relationship Id="rId2" Type="http://schemas.openxmlformats.org/officeDocument/2006/relationships/notesSlide" Target="../notesSlides/notesSlide66.xml"/><Relationship Id="rId1" Type="http://schemas.openxmlformats.org/officeDocument/2006/relationships/slideLayout" Target="../slideLayouts/slideLayout33.xml"/><Relationship Id="rId6" Type="http://schemas.openxmlformats.org/officeDocument/2006/relationships/image" Target="../media/image125.png"/><Relationship Id="rId5" Type="http://schemas.openxmlformats.org/officeDocument/2006/relationships/hyperlink" Target="http://upload.wikimedia.org/wikipedia/commons/1/1f/Journal98.gif" TargetMode="External"/><Relationship Id="rId4" Type="http://schemas.openxmlformats.org/officeDocument/2006/relationships/image" Target="../media/image124.jpeg"/></Relationships>
</file>

<file path=ppt/slides/_rels/slide68.xml.rels><?xml version="1.0" encoding="UTF-8" standalone="yes"?>
<Relationships xmlns="http://schemas.openxmlformats.org/package/2006/relationships"><Relationship Id="rId3" Type="http://schemas.openxmlformats.org/officeDocument/2006/relationships/hyperlink" Target="http://upload.wikimedia.org/wikipedia/commons/a/a8/YellowKid.jpeg" TargetMode="External"/><Relationship Id="rId2" Type="http://schemas.openxmlformats.org/officeDocument/2006/relationships/notesSlide" Target="../notesSlides/notesSlide67.xml"/><Relationship Id="rId1" Type="http://schemas.openxmlformats.org/officeDocument/2006/relationships/slideLayout" Target="../slideLayouts/slideLayout27.xml"/><Relationship Id="rId5" Type="http://schemas.openxmlformats.org/officeDocument/2006/relationships/image" Target="../media/image127.jpeg"/><Relationship Id="rId4" Type="http://schemas.openxmlformats.org/officeDocument/2006/relationships/image" Target="../media/image126.jpeg"/></Relationships>
</file>

<file path=ppt/slides/_rels/slide6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ej8TV7ojaK665M&amp;tbnid=OAjJF9nb2q3zaM:&amp;ved=0CAUQjRw&amp;url=http%3A%2F%2Fwww.proprofs.com%2Fquiz-school%2Fstory.php%3Ftitle%3Dchapter-6-test-progressivism&amp;ei=wnFcUuaXAonc9AS134HoDA&amp;bvm=bv.53899372,d.eWU&amp;psig=AFQjCNH3jzROuC7H-rNqZ498BhVxsRx2AA&amp;ust=1381876531343119"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hyperlink" Target="http://upload.wikimedia.org/wikipedia/commons/7/76/De_L%C3%B4me_Letter_-_First_Page.jpg" TargetMode="External"/><Relationship Id="rId2" Type="http://schemas.openxmlformats.org/officeDocument/2006/relationships/notesSlide" Target="../notesSlides/notesSlide69.xml"/><Relationship Id="rId1" Type="http://schemas.openxmlformats.org/officeDocument/2006/relationships/slideLayout" Target="../slideLayouts/slideLayout28.xml"/><Relationship Id="rId4" Type="http://schemas.openxmlformats.org/officeDocument/2006/relationships/image" Target="../media/image129.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hyperlink" Target="http://upload.wikimedia.org/wikipedia/commons/d/da/GeoDewey.jpg" TargetMode="External"/><Relationship Id="rId2" Type="http://schemas.openxmlformats.org/officeDocument/2006/relationships/notesSlide" Target="../notesSlides/notesSlide71.xml"/><Relationship Id="rId1" Type="http://schemas.openxmlformats.org/officeDocument/2006/relationships/slideLayout" Target="../slideLayouts/slideLayout28.xml"/><Relationship Id="rId4" Type="http://schemas.openxmlformats.org/officeDocument/2006/relationships/image" Target="../media/image130.jpeg"/></Relationships>
</file>

<file path=ppt/slides/_rels/slide7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2.xml"/><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73.xml"/><Relationship Id="rId1" Type="http://schemas.openxmlformats.org/officeDocument/2006/relationships/slideLayout" Target="../slideLayouts/slideLayout27.xml"/><Relationship Id="rId4" Type="http://schemas.openxmlformats.org/officeDocument/2006/relationships/image" Target="../media/image133.emf"/></Relationships>
</file>

<file path=ppt/slides/_rels/slide75.xml.rels><?xml version="1.0" encoding="UTF-8" standalone="yes"?>
<Relationships xmlns="http://schemas.openxmlformats.org/package/2006/relationships"><Relationship Id="rId3" Type="http://schemas.openxmlformats.org/officeDocument/2006/relationships/hyperlink" Target="http://upload.wikimedia.org/wikipedia/commons/7/7d/Col_roosevelt_rough_rider.jpg" TargetMode="External"/><Relationship Id="rId2" Type="http://schemas.openxmlformats.org/officeDocument/2006/relationships/notesSlide" Target="../notesSlides/notesSlide74.xml"/><Relationship Id="rId1" Type="http://schemas.openxmlformats.org/officeDocument/2006/relationships/slideLayout" Target="../slideLayouts/slideLayout28.xml"/><Relationship Id="rId4" Type="http://schemas.openxmlformats.org/officeDocument/2006/relationships/image" Target="../media/image134.jpeg"/></Relationships>
</file>

<file path=ppt/slides/_rels/slide76.xml.rels><?xml version="1.0" encoding="UTF-8" standalone="yes"?>
<Relationships xmlns="http://schemas.openxmlformats.org/package/2006/relationships"><Relationship Id="rId3" Type="http://schemas.openxmlformats.org/officeDocument/2006/relationships/hyperlink" Target="file:///upload.wikimedia.org/wikipedia/commons/3/3f/Liberators_of_Cuba.jpg" TargetMode="External"/><Relationship Id="rId2" Type="http://schemas.openxmlformats.org/officeDocument/2006/relationships/notesSlide" Target="../notesSlides/notesSlide75.xml"/><Relationship Id="rId1" Type="http://schemas.openxmlformats.org/officeDocument/2006/relationships/slideLayout" Target="../slideLayouts/slideLayout33.xml"/><Relationship Id="rId4" Type="http://schemas.openxmlformats.org/officeDocument/2006/relationships/image" Target="../media/image135.jpeg"/></Relationships>
</file>

<file path=ppt/slides/_rels/slide77.xml.rels><?xml version="1.0" encoding="UTF-8" standalone="yes"?>
<Relationships xmlns="http://schemas.openxmlformats.org/package/2006/relationships"><Relationship Id="rId3" Type="http://schemas.openxmlformats.org/officeDocument/2006/relationships/hyperlink" Target="http://upload.wikimedia.org/wikipedia/commons/c/cd/RoughRiders.jpeg" TargetMode="External"/><Relationship Id="rId2" Type="http://schemas.openxmlformats.org/officeDocument/2006/relationships/notesSlide" Target="../notesSlides/notesSlide76.xml"/><Relationship Id="rId1" Type="http://schemas.openxmlformats.org/officeDocument/2006/relationships/slideLayout" Target="../slideLayouts/slideLayout33.xml"/><Relationship Id="rId4" Type="http://schemas.openxmlformats.org/officeDocument/2006/relationships/image" Target="../media/image136.jpeg"/></Relationships>
</file>

<file path=ppt/slides/_rels/slide78.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hyperlink" Target="http://upload.wikimedia.org/wikipedia/commons/2/2b/John_Hay_signs_Treaty_of_Paris%2C_1899.JPG" TargetMode="External"/><Relationship Id="rId2" Type="http://schemas.openxmlformats.org/officeDocument/2006/relationships/notesSlide" Target="../notesSlides/notesSlide78.xml"/><Relationship Id="rId1" Type="http://schemas.openxmlformats.org/officeDocument/2006/relationships/slideLayout" Target="../slideLayouts/slideLayout28.xml"/><Relationship Id="rId4" Type="http://schemas.openxmlformats.org/officeDocument/2006/relationships/image" Target="../media/image138.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9.xml"/><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3" Type="http://schemas.openxmlformats.org/officeDocument/2006/relationships/hyperlink" Target="http://upload.wikimedia.org/wikipedia/commons/2/21/Americas_satellite_map.jpg" TargetMode="External"/><Relationship Id="rId2" Type="http://schemas.openxmlformats.org/officeDocument/2006/relationships/notesSlide" Target="../notesSlides/notesSlide84.xml"/><Relationship Id="rId1" Type="http://schemas.openxmlformats.org/officeDocument/2006/relationships/slideLayout" Target="../slideLayouts/slideLayout28.xml"/><Relationship Id="rId4" Type="http://schemas.openxmlformats.org/officeDocument/2006/relationships/image" Target="../media/image140.jpeg"/></Relationships>
</file>

<file path=ppt/slides/_rels/slide86.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KqrKRX3drOow2M&amp;tbnid=vbfMDQlYBP19HM:&amp;ved=0CAUQjRw&amp;url=http%3A%2F%2Fwww.proprofs.com%2Fquiz-school%2Fstory.php%3Ftitle%3Dheight-imperialism_5&amp;ei=AE1tUsaBI87vkQeryoAI&amp;bvm=bv.55123115,d.eW0&amp;psig=AFQjCNErdZQH2WeZwhv7BiFR-QqXvPVW_g&amp;ust=1382981234428782" TargetMode="External"/><Relationship Id="rId2" Type="http://schemas.openxmlformats.org/officeDocument/2006/relationships/notesSlide" Target="../notesSlides/notesSlide85.xml"/><Relationship Id="rId1" Type="http://schemas.openxmlformats.org/officeDocument/2006/relationships/slideLayout" Target="../slideLayouts/slideLayout33.xml"/><Relationship Id="rId6" Type="http://schemas.openxmlformats.org/officeDocument/2006/relationships/image" Target="../media/image142.png"/><Relationship Id="rId5" Type="http://schemas.openxmlformats.org/officeDocument/2006/relationships/hyperlink" Target="http://www.google.com/url?sa=i&amp;rct=j&amp;q=&amp;esrc=s&amp;frm=1&amp;source=images&amp;cd=&amp;cad=rja&amp;docid=WVWYuzIrm31puM&amp;tbnid=O_ji2-0-h7KyrM:&amp;ved=0CAUQjRw&amp;url=http%3A%2F%2Fen.wikipedia.org%2Fwiki%2FPanama_Canal&amp;ei=WE1tUrvuE8rZkQfw-YCwAQ&amp;bvm=bv.55123115,d.eW0&amp;psig=AFQjCNGlu0ewozLfc35ub2w-PKppNyWwAQ&amp;ust=1382981289290196" TargetMode="External"/><Relationship Id="rId4" Type="http://schemas.openxmlformats.org/officeDocument/2006/relationships/image" Target="../media/image141.png"/></Relationships>
</file>

<file path=ppt/slides/_rels/slide87.xml.rels><?xml version="1.0" encoding="UTF-8" standalone="yes"?>
<Relationships xmlns="http://schemas.openxmlformats.org/package/2006/relationships"><Relationship Id="rId3" Type="http://schemas.openxmlformats.org/officeDocument/2006/relationships/hyperlink" Target="http://www.history.com/topics/theodore-roosevelt/videos#roosevelts-big-stick-foreign-policy" TargetMode="External"/><Relationship Id="rId2" Type="http://schemas.openxmlformats.org/officeDocument/2006/relationships/notesSlide" Target="../notesSlides/notesSlide86.xml"/><Relationship Id="rId1" Type="http://schemas.openxmlformats.org/officeDocument/2006/relationships/slideLayout" Target="../slideLayouts/slideLayout27.xml"/><Relationship Id="rId5" Type="http://schemas.openxmlformats.org/officeDocument/2006/relationships/image" Target="../media/image143.jpeg"/><Relationship Id="rId4" Type="http://schemas.openxmlformats.org/officeDocument/2006/relationships/hyperlink" Target="http://www.history.com/shows/modern-marvels/videos/inside-the-panama-cana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DCC1DC6-4845-4BD8-A2EF-650AD8F84347}"/>
              </a:ext>
            </a:extLst>
          </p:cNvPr>
          <p:cNvSpPr>
            <a:spLocks noGrp="1" noChangeArrowheads="1"/>
          </p:cNvSpPr>
          <p:nvPr>
            <p:ph type="ctrTitle"/>
          </p:nvPr>
        </p:nvSpPr>
        <p:spPr>
          <a:xfrm>
            <a:off x="1981200" y="762000"/>
            <a:ext cx="8229600" cy="1828800"/>
          </a:xfrm>
        </p:spPr>
        <p:txBody>
          <a:bodyPr/>
          <a:lstStyle/>
          <a:p>
            <a:pPr eaLnBrk="1" hangingPunct="1">
              <a:defRPr/>
            </a:pPr>
            <a:br>
              <a:rPr lang="en-US" sz="7200" dirty="0">
                <a:latin typeface="Monotype Corsiva" pitchFamily="66" charset="0"/>
              </a:rPr>
            </a:br>
            <a:r>
              <a:rPr lang="en-US" sz="7200" dirty="0">
                <a:latin typeface="Monotype Corsiva" pitchFamily="66" charset="0"/>
              </a:rPr>
              <a:t>The</a:t>
            </a:r>
            <a:r>
              <a:rPr lang="en-US" sz="7200" dirty="0">
                <a:latin typeface="Manuscript" pitchFamily="2" charset="0"/>
              </a:rPr>
              <a:t> </a:t>
            </a:r>
            <a:r>
              <a:rPr lang="en-US" sz="7200" dirty="0">
                <a:latin typeface="Monotype Corsiva" pitchFamily="66" charset="0"/>
              </a:rPr>
              <a:t>Progressive Era</a:t>
            </a:r>
            <a:br>
              <a:rPr lang="en-US" sz="7200" dirty="0">
                <a:latin typeface="Monotype Corsiva" pitchFamily="66" charset="0"/>
              </a:rPr>
            </a:br>
            <a:r>
              <a:rPr lang="en-US" sz="5400" u="sng" dirty="0">
                <a:latin typeface="Monotype Corsiva" pitchFamily="66" charset="0"/>
              </a:rPr>
              <a:t>1900-1920</a:t>
            </a:r>
            <a:br>
              <a:rPr lang="en-US" sz="7200" dirty="0">
                <a:latin typeface="Monotype Corsiva" pitchFamily="66" charset="0"/>
              </a:rPr>
            </a:br>
            <a:endParaRPr lang="en-US" sz="7200" dirty="0">
              <a:latin typeface="Monotype Corsiva" pitchFamily="66" charset="0"/>
            </a:endParaRPr>
          </a:p>
        </p:txBody>
      </p:sp>
      <p:sp>
        <p:nvSpPr>
          <p:cNvPr id="5123" name="TextBox 6">
            <a:extLst>
              <a:ext uri="{FF2B5EF4-FFF2-40B4-BE49-F238E27FC236}">
                <a16:creationId xmlns:a16="http://schemas.microsoft.com/office/drawing/2014/main" id="{F69DAAE7-ED16-FC4F-8CC3-C6A89FB6D8B3}"/>
              </a:ext>
            </a:extLst>
          </p:cNvPr>
          <p:cNvSpPr txBox="1">
            <a:spLocks noChangeArrowheads="1"/>
          </p:cNvSpPr>
          <p:nvPr/>
        </p:nvSpPr>
        <p:spPr bwMode="auto">
          <a:xfrm>
            <a:off x="2362200" y="5410201"/>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FFFFFF"/>
                </a:solidFill>
              </a:rPr>
              <a:t>An era marked by </a:t>
            </a:r>
            <a:r>
              <a:rPr lang="en-US" altLang="en-US" sz="2400" u="sng">
                <a:solidFill>
                  <a:srgbClr val="FFFFFF"/>
                </a:solidFill>
              </a:rPr>
              <a:t>political, social, and economic </a:t>
            </a:r>
            <a:r>
              <a:rPr lang="en-US" altLang="en-US" sz="2400">
                <a:solidFill>
                  <a:srgbClr val="FFFFFF"/>
                </a:solidFill>
              </a:rPr>
              <a:t>reform.</a:t>
            </a:r>
          </a:p>
        </p:txBody>
      </p:sp>
      <p:grpSp>
        <p:nvGrpSpPr>
          <p:cNvPr id="5124" name="Group 8">
            <a:extLst>
              <a:ext uri="{FF2B5EF4-FFF2-40B4-BE49-F238E27FC236}">
                <a16:creationId xmlns:a16="http://schemas.microsoft.com/office/drawing/2014/main" id="{DE347F3A-60A6-4341-96BA-05C83D92BF40}"/>
              </a:ext>
            </a:extLst>
          </p:cNvPr>
          <p:cNvGrpSpPr>
            <a:grpSpLocks/>
          </p:cNvGrpSpPr>
          <p:nvPr/>
        </p:nvGrpSpPr>
        <p:grpSpPr bwMode="auto">
          <a:xfrm>
            <a:off x="1524000" y="2743200"/>
            <a:ext cx="9144000" cy="2590800"/>
            <a:chOff x="609600" y="3219196"/>
            <a:chExt cx="8441010" cy="2271902"/>
          </a:xfrm>
        </p:grpSpPr>
        <p:pic>
          <p:nvPicPr>
            <p:cNvPr id="5125" name="Picture 5" descr="housewives">
              <a:extLst>
                <a:ext uri="{FF2B5EF4-FFF2-40B4-BE49-F238E27FC236}">
                  <a16:creationId xmlns:a16="http://schemas.microsoft.com/office/drawing/2014/main" id="{CEE70D22-9814-4E4C-A471-E6ED29BDCF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276600"/>
              <a:ext cx="2938306"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3" descr="TR">
              <a:extLst>
                <a:ext uri="{FF2B5EF4-FFF2-40B4-BE49-F238E27FC236}">
                  <a16:creationId xmlns:a16="http://schemas.microsoft.com/office/drawing/2014/main" id="{5F232D30-5634-F84E-A45F-7765E2371F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3219196"/>
              <a:ext cx="2421210" cy="2271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10" descr="http://acelebrationofwomen.org/wp-content/uploads/2010/08/suffrage-800px.jpg">
              <a:extLst>
                <a:ext uri="{FF2B5EF4-FFF2-40B4-BE49-F238E27FC236}">
                  <a16:creationId xmlns:a16="http://schemas.microsoft.com/office/drawing/2014/main" id="{ACED4F82-97EE-1849-9E15-D011087398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3276600"/>
              <a:ext cx="3124199" cy="220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9616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File:John Muir 1964 Issue-5c.jpg">
            <a:hlinkClick r:id="rId3"/>
            <a:extLst>
              <a:ext uri="{FF2B5EF4-FFF2-40B4-BE49-F238E27FC236}">
                <a16:creationId xmlns:a16="http://schemas.microsoft.com/office/drawing/2014/main" id="{F00D815D-7AA2-9A47-8332-292F9DA98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685800"/>
            <a:ext cx="35337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4" descr="File:California quarter, reverse side, 2005.jpg">
            <a:hlinkClick r:id="rId5"/>
            <a:extLst>
              <a:ext uri="{FF2B5EF4-FFF2-40B4-BE49-F238E27FC236}">
                <a16:creationId xmlns:a16="http://schemas.microsoft.com/office/drawing/2014/main" id="{CE8B4329-9CC8-7C4B-9E67-3C187A0059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1" y="914401"/>
            <a:ext cx="4329113"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91560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B02A-83EF-4E59-A41D-69C2B0DA2DD0}"/>
              </a:ext>
            </a:extLst>
          </p:cNvPr>
          <p:cNvSpPr>
            <a:spLocks noGrp="1"/>
          </p:cNvSpPr>
          <p:nvPr>
            <p:ph type="title"/>
          </p:nvPr>
        </p:nvSpPr>
        <p:spPr>
          <a:xfrm>
            <a:off x="1524000" y="0"/>
            <a:ext cx="8229600" cy="1143000"/>
          </a:xfrm>
        </p:spPr>
        <p:txBody>
          <a:bodyPr/>
          <a:lstStyle/>
          <a:p>
            <a:pPr algn="l">
              <a:defRPr/>
            </a:pPr>
            <a:r>
              <a:rPr lang="en-US" sz="2400" dirty="0">
                <a:hlinkClick r:id="rId3"/>
              </a:rPr>
              <a:t>Mount Rushmore clip</a:t>
            </a:r>
            <a:br>
              <a:rPr lang="en-US" sz="2400" dirty="0"/>
            </a:br>
            <a:endParaRPr lang="en-US" sz="2400" dirty="0"/>
          </a:p>
        </p:txBody>
      </p:sp>
      <p:pic>
        <p:nvPicPr>
          <p:cNvPr id="25603" name="Picture 2" descr="http://upload.wikimedia.org/wikipedia/commons/f/f3/Dean_Franklin_-_06.04.03_Mount_Rushmore_Monument_(by-sa)-3_new.jpg">
            <a:extLst>
              <a:ext uri="{FF2B5EF4-FFF2-40B4-BE49-F238E27FC236}">
                <a16:creationId xmlns:a16="http://schemas.microsoft.com/office/drawing/2014/main" id="{D61EE2C9-F3AD-D44D-8BBF-78BCF7F91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7620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46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B96D1A93-4989-4611-AD2C-C0FC0513967E}"/>
              </a:ext>
            </a:extLst>
          </p:cNvPr>
          <p:cNvSpPr>
            <a:spLocks noGrp="1" noChangeArrowheads="1"/>
          </p:cNvSpPr>
          <p:nvPr>
            <p:ph type="title"/>
          </p:nvPr>
        </p:nvSpPr>
        <p:spPr>
          <a:xfrm>
            <a:off x="533400" y="381000"/>
            <a:ext cx="8763000" cy="865188"/>
          </a:xfrm>
        </p:spPr>
        <p:txBody>
          <a:bodyPr/>
          <a:lstStyle/>
          <a:p>
            <a:pPr eaLnBrk="1" hangingPunct="1">
              <a:defRPr/>
            </a:pPr>
            <a:r>
              <a:rPr lang="en-US" b="1" dirty="0">
                <a:latin typeface="Monotype Corsiva" pitchFamily="66" charset="0"/>
              </a:rPr>
              <a:t>5.  Expanding Democracy:  </a:t>
            </a:r>
            <a:br>
              <a:rPr lang="en-US" b="1" dirty="0">
                <a:latin typeface="Monotype Corsiva" pitchFamily="66" charset="0"/>
              </a:rPr>
            </a:br>
            <a:r>
              <a:rPr lang="en-US" sz="3600" b="1" dirty="0">
                <a:latin typeface="Monotype Corsiva" pitchFamily="66" charset="0"/>
              </a:rPr>
              <a:t>Results of Populist Party Efforts!</a:t>
            </a:r>
            <a:endParaRPr lang="en-US" b="1" dirty="0">
              <a:latin typeface="Monotype Corsiva" pitchFamily="66" charset="0"/>
            </a:endParaRPr>
          </a:p>
        </p:txBody>
      </p:sp>
      <p:sp>
        <p:nvSpPr>
          <p:cNvPr id="66563" name="Rectangle 3">
            <a:extLst>
              <a:ext uri="{FF2B5EF4-FFF2-40B4-BE49-F238E27FC236}">
                <a16:creationId xmlns:a16="http://schemas.microsoft.com/office/drawing/2014/main" id="{D0906533-4054-4818-939C-5F659FC98038}"/>
              </a:ext>
            </a:extLst>
          </p:cNvPr>
          <p:cNvSpPr>
            <a:spLocks noGrp="1" noChangeArrowheads="1"/>
          </p:cNvSpPr>
          <p:nvPr>
            <p:ph type="body" idx="1"/>
          </p:nvPr>
        </p:nvSpPr>
        <p:spPr>
          <a:xfrm>
            <a:off x="1905000" y="1905000"/>
            <a:ext cx="8534400" cy="4953000"/>
          </a:xfrm>
        </p:spPr>
        <p:txBody>
          <a:bodyPr/>
          <a:lstStyle/>
          <a:p>
            <a:pPr eaLnBrk="1" hangingPunct="1">
              <a:lnSpc>
                <a:spcPct val="90000"/>
              </a:lnSpc>
              <a:defRPr/>
            </a:pPr>
            <a:r>
              <a:rPr lang="en-US" sz="2800" dirty="0"/>
              <a:t>The </a:t>
            </a:r>
            <a:r>
              <a:rPr lang="en-US" sz="2800" u="sng" dirty="0" err="1"/>
              <a:t>Si</a:t>
            </a:r>
            <a:r>
              <a:rPr lang="en-US" sz="2800" b="1" u="sng" dirty="0" err="1"/>
              <a:t>X</a:t>
            </a:r>
            <a:r>
              <a:rPr lang="en-US" sz="2800" u="sng" dirty="0" err="1"/>
              <a:t>teenth</a:t>
            </a:r>
            <a:r>
              <a:rPr lang="en-US" sz="2800" dirty="0"/>
              <a:t> Amendment made it legal for the national government to collect </a:t>
            </a:r>
            <a:r>
              <a:rPr lang="en-US" sz="2800" u="sng" dirty="0"/>
              <a:t>income </a:t>
            </a:r>
            <a:r>
              <a:rPr lang="en-US" sz="2800" u="sng" dirty="0" err="1"/>
              <a:t>ta</a:t>
            </a:r>
            <a:r>
              <a:rPr lang="en-US" sz="2800" b="1" u="sng" dirty="0" err="1"/>
              <a:t>X</a:t>
            </a:r>
            <a:r>
              <a:rPr lang="en-US" sz="2800" u="sng" dirty="0" err="1"/>
              <a:t>es</a:t>
            </a:r>
            <a:r>
              <a:rPr lang="en-US" sz="2800" dirty="0"/>
              <a:t>.</a:t>
            </a:r>
          </a:p>
          <a:p>
            <a:pPr eaLnBrk="1" hangingPunct="1">
              <a:lnSpc>
                <a:spcPct val="90000"/>
              </a:lnSpc>
              <a:defRPr/>
            </a:pPr>
            <a:endParaRPr lang="en-US" sz="2800" dirty="0"/>
          </a:p>
          <a:p>
            <a:pPr eaLnBrk="1" hangingPunct="1">
              <a:lnSpc>
                <a:spcPct val="90000"/>
              </a:lnSpc>
              <a:defRPr/>
            </a:pPr>
            <a:r>
              <a:rPr lang="en-US" sz="2800" dirty="0"/>
              <a:t>The </a:t>
            </a:r>
            <a:r>
              <a:rPr lang="en-US" sz="2800" b="1" u="sng" dirty="0" err="1"/>
              <a:t>SE</a:t>
            </a:r>
            <a:r>
              <a:rPr lang="en-US" sz="2800" u="sng" dirty="0" err="1"/>
              <a:t>venteenth</a:t>
            </a:r>
            <a:r>
              <a:rPr lang="en-US" sz="2800" dirty="0"/>
              <a:t> Amendment changed the way our U.S. </a:t>
            </a:r>
            <a:r>
              <a:rPr lang="en-US" sz="2800" b="1" u="sng" dirty="0" err="1"/>
              <a:t>SE</a:t>
            </a:r>
            <a:r>
              <a:rPr lang="en-US" sz="2800" u="sng" dirty="0" err="1"/>
              <a:t>nators</a:t>
            </a:r>
            <a:r>
              <a:rPr lang="en-US" sz="2800" dirty="0"/>
              <a:t> are chosen (They are now directly elected by the </a:t>
            </a:r>
            <a:r>
              <a:rPr lang="en-US" sz="2800" u="sng" dirty="0"/>
              <a:t>citizens</a:t>
            </a:r>
            <a:r>
              <a:rPr lang="en-US" sz="2800" dirty="0"/>
              <a:t> of their states, not by their state </a:t>
            </a:r>
            <a:r>
              <a:rPr lang="en-US" sz="2800" u="sng" dirty="0"/>
              <a:t>legislatures</a:t>
            </a:r>
            <a:r>
              <a:rPr lang="en-US" sz="2800" dirty="0"/>
              <a:t>, as they had been before)</a:t>
            </a:r>
          </a:p>
          <a:p>
            <a:pPr eaLnBrk="1" hangingPunct="1">
              <a:lnSpc>
                <a:spcPct val="90000"/>
              </a:lnSpc>
              <a:buFont typeface="Wingdings" pitchFamily="2" charset="2"/>
              <a:buNone/>
              <a:defRPr/>
            </a:pPr>
            <a:endParaRPr lang="en-US" sz="2000" dirty="0"/>
          </a:p>
          <a:p>
            <a:pPr eaLnBrk="1" hangingPunct="1">
              <a:lnSpc>
                <a:spcPct val="90000"/>
              </a:lnSpc>
              <a:buFont typeface="Wingdings" pitchFamily="2" charset="2"/>
              <a:buNone/>
              <a:defRPr/>
            </a:pPr>
            <a:r>
              <a:rPr lang="en-US" sz="2000" dirty="0"/>
              <a:t>(See bold/capitalized memory hints above.)</a:t>
            </a:r>
          </a:p>
        </p:txBody>
      </p:sp>
      <p:pic>
        <p:nvPicPr>
          <p:cNvPr id="27652" name="Picture 6" descr="http://www.cygnetwebhosting.com/images/income-tax.jpg">
            <a:extLst>
              <a:ext uri="{FF2B5EF4-FFF2-40B4-BE49-F238E27FC236}">
                <a16:creationId xmlns:a16="http://schemas.microsoft.com/office/drawing/2014/main" id="{35748111-D615-DA46-8D31-3AF91B46A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1" y="381000"/>
            <a:ext cx="20685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8" descr="http://www.freedomcv.org/wp-content/uploads/2014/03/us-senate-seal.png">
            <a:extLst>
              <a:ext uri="{FF2B5EF4-FFF2-40B4-BE49-F238E27FC236}">
                <a16:creationId xmlns:a16="http://schemas.microsoft.com/office/drawing/2014/main" id="{8F01154C-A0D9-BD43-A880-8F51EB67D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50292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538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A7E96-895C-4D1F-9097-B716726E478F}"/>
              </a:ext>
            </a:extLst>
          </p:cNvPr>
          <p:cNvSpPr>
            <a:spLocks noGrp="1"/>
          </p:cNvSpPr>
          <p:nvPr>
            <p:ph idx="1"/>
          </p:nvPr>
        </p:nvSpPr>
        <p:spPr>
          <a:xfrm>
            <a:off x="1905000" y="457201"/>
            <a:ext cx="8229600" cy="4530725"/>
          </a:xfrm>
        </p:spPr>
        <p:txBody>
          <a:bodyPr/>
          <a:lstStyle/>
          <a:p>
            <a:pPr>
              <a:defRPr/>
            </a:pPr>
            <a:r>
              <a:rPr lang="en-US" sz="2800" dirty="0"/>
              <a:t>The </a:t>
            </a:r>
            <a:r>
              <a:rPr lang="en-US" sz="2800" u="sng" dirty="0"/>
              <a:t>Interstate Commerce Act</a:t>
            </a:r>
            <a:r>
              <a:rPr lang="en-US" sz="2800" dirty="0"/>
              <a:t> – prohibited railroads from overcharging for transportation</a:t>
            </a:r>
          </a:p>
          <a:p>
            <a:pPr>
              <a:defRPr/>
            </a:pPr>
            <a:endParaRPr lang="en-US" sz="1600" dirty="0"/>
          </a:p>
          <a:p>
            <a:pPr>
              <a:defRPr/>
            </a:pPr>
            <a:r>
              <a:rPr lang="en-US" sz="2800" dirty="0"/>
              <a:t>The </a:t>
            </a:r>
            <a:r>
              <a:rPr lang="en-US" sz="2800" u="sng" dirty="0"/>
              <a:t>Interstate Commerce Commission</a:t>
            </a:r>
            <a:r>
              <a:rPr lang="en-US" sz="2800" dirty="0"/>
              <a:t> – created to investigate complaints and to enforce the Act – the first federal government agency to regulate unfair business practices.</a:t>
            </a:r>
          </a:p>
        </p:txBody>
      </p:sp>
      <p:pic>
        <p:nvPicPr>
          <p:cNvPr id="29699" name="Picture 2" descr="https://upload.wikimedia.org/wikipedia/commons/d/d4/US-InterstateCommerceCommission-Seal.png">
            <a:extLst>
              <a:ext uri="{FF2B5EF4-FFF2-40B4-BE49-F238E27FC236}">
                <a16:creationId xmlns:a16="http://schemas.microsoft.com/office/drawing/2014/main" id="{74545C62-1EFE-2845-B419-1E37FD45D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1148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descr="http://www.corbisimages.com/images/Corbis-IH165409.jpg?size=67&amp;uid=e7eb8e21-26e3-4a86-b0f5-ff11e40f9fb9">
            <a:extLst>
              <a:ext uri="{FF2B5EF4-FFF2-40B4-BE49-F238E27FC236}">
                <a16:creationId xmlns:a16="http://schemas.microsoft.com/office/drawing/2014/main" id="{917F8DE2-77F0-F842-917E-52E41463D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3276600"/>
            <a:ext cx="26828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169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F3AB132-812A-6E4D-9AF7-C153596C993F}"/>
              </a:ext>
            </a:extLst>
          </p:cNvPr>
          <p:cNvSpPr>
            <a:spLocks noGrp="1" noChangeArrowheads="1"/>
          </p:cNvSpPr>
          <p:nvPr>
            <p:ph type="title"/>
          </p:nvPr>
        </p:nvSpPr>
        <p:spPr>
          <a:xfrm>
            <a:off x="1752600" y="304800"/>
            <a:ext cx="8686800" cy="1143000"/>
          </a:xfrm>
          <a:noFill/>
          <a:extLst>
            <a:ext uri="{909E8E84-426E-40DD-AFC4-6F175D3DCCD1}">
              <a14:hiddenFill xmlns:a14="http://schemas.microsoft.com/office/drawing/2010/main">
                <a:solidFill>
                  <a:srgbClr val="FFFFFF"/>
                </a:solidFill>
              </a14:hiddenFill>
            </a:ext>
          </a:extLst>
        </p:spPr>
        <p:txBody>
          <a:bodyPr/>
          <a:lstStyle/>
          <a:p>
            <a:r>
              <a:rPr lang="en-US" altLang="en-US">
                <a:effectLst/>
              </a:rPr>
              <a:t>Initiative </a:t>
            </a:r>
            <a:r>
              <a:rPr lang="en-US" altLang="en-US" sz="3200" i="1">
                <a:effectLst/>
              </a:rPr>
              <a:t>– a way for citizens to </a:t>
            </a:r>
            <a:r>
              <a:rPr lang="en-US" altLang="en-US" sz="3200" i="1" u="sng">
                <a:effectLst/>
              </a:rPr>
              <a:t>initiate</a:t>
            </a:r>
            <a:r>
              <a:rPr lang="en-US" altLang="en-US" sz="3200" i="1">
                <a:effectLst/>
              </a:rPr>
              <a:t> laws</a:t>
            </a:r>
            <a:endParaRPr lang="en-US" altLang="en-US" i="1">
              <a:effectLst/>
            </a:endParaRPr>
          </a:p>
        </p:txBody>
      </p:sp>
      <p:sp>
        <p:nvSpPr>
          <p:cNvPr id="31747" name="Rectangle 3">
            <a:extLst>
              <a:ext uri="{FF2B5EF4-FFF2-40B4-BE49-F238E27FC236}">
                <a16:creationId xmlns:a16="http://schemas.microsoft.com/office/drawing/2014/main" id="{90BF2A22-7E4D-6844-82FA-C56D7654B608}"/>
              </a:ext>
            </a:extLst>
          </p:cNvPr>
          <p:cNvSpPr>
            <a:spLocks noGrp="1" noChangeArrowheads="1"/>
          </p:cNvSpPr>
          <p:nvPr>
            <p:ph type="body" idx="1"/>
          </p:nvPr>
        </p:nvSpPr>
        <p:spPr>
          <a:xfrm>
            <a:off x="4038600" y="1676401"/>
            <a:ext cx="6248400" cy="4530725"/>
          </a:xfrm>
          <a:noFill/>
          <a:extLst>
            <a:ext uri="{909E8E84-426E-40DD-AFC4-6F175D3DCCD1}">
              <a14:hiddenFill xmlns:a14="http://schemas.microsoft.com/office/drawing/2010/main">
                <a:solidFill>
                  <a:srgbClr val="FFFFFF"/>
                </a:solidFill>
              </a14:hiddenFill>
            </a:ext>
          </a:extLst>
        </p:spPr>
        <p:txBody>
          <a:bodyPr/>
          <a:lstStyle/>
          <a:p>
            <a:r>
              <a:rPr lang="en-US" altLang="en-US" sz="2800">
                <a:effectLst/>
              </a:rPr>
              <a:t>Provides that the state legislature must consider passing a law if a certain percentage of voters </a:t>
            </a:r>
            <a:r>
              <a:rPr lang="en-US" altLang="en-US" sz="2800" u="sng">
                <a:effectLst/>
              </a:rPr>
              <a:t>sign a petition</a:t>
            </a:r>
            <a:r>
              <a:rPr lang="en-US" altLang="en-US" sz="2800">
                <a:effectLst/>
              </a:rPr>
              <a:t> in its favor</a:t>
            </a:r>
          </a:p>
          <a:p>
            <a:endParaRPr lang="en-US" altLang="en-US" sz="2800">
              <a:effectLst/>
            </a:endParaRPr>
          </a:p>
          <a:p>
            <a:r>
              <a:rPr lang="en-US" altLang="en-US" sz="2800">
                <a:effectLst/>
              </a:rPr>
              <a:t>A form of </a:t>
            </a:r>
            <a:r>
              <a:rPr lang="en-US" altLang="en-US" sz="2800" u="sng">
                <a:effectLst/>
              </a:rPr>
              <a:t>DIRECT DEMOCRACY</a:t>
            </a:r>
            <a:r>
              <a:rPr lang="en-US" altLang="en-US" sz="2800">
                <a:effectLst/>
              </a:rPr>
              <a:t>.</a:t>
            </a:r>
          </a:p>
          <a:p>
            <a:endParaRPr lang="en-US" altLang="en-US" sz="2800">
              <a:effectLst/>
            </a:endParaRPr>
          </a:p>
          <a:p>
            <a:endParaRPr lang="en-US" altLang="en-US" sz="2800">
              <a:effectLst/>
            </a:endParaRPr>
          </a:p>
          <a:p>
            <a:pPr>
              <a:buFont typeface="Wingdings" pitchFamily="2" charset="2"/>
              <a:buNone/>
            </a:pPr>
            <a:endParaRPr lang="en-US" altLang="en-US">
              <a:effectLst/>
            </a:endParaRPr>
          </a:p>
        </p:txBody>
      </p:sp>
      <p:pic>
        <p:nvPicPr>
          <p:cNvPr id="31748" name="Picture 4" descr="C:\Users\Alisa\AppData\Local\Microsoft\Windows\Temporary Internet Files\Content.IE5\1J8UV2CN\MC900301354[1].wmf">
            <a:extLst>
              <a:ext uri="{FF2B5EF4-FFF2-40B4-BE49-F238E27FC236}">
                <a16:creationId xmlns:a16="http://schemas.microsoft.com/office/drawing/2014/main" id="{DA0CAC3B-9109-EF4A-A1A2-20747286A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057400"/>
            <a:ext cx="1722438"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9409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06FB6B8-7B1F-704D-964E-8068A66E7B64}"/>
              </a:ext>
            </a:extLst>
          </p:cNvPr>
          <p:cNvSpPr>
            <a:spLocks noGrp="1" noChangeArrowheads="1"/>
          </p:cNvSpPr>
          <p:nvPr>
            <p:ph type="title"/>
          </p:nvPr>
        </p:nvSpPr>
        <p:spPr>
          <a:xfrm>
            <a:off x="1981200" y="457200"/>
            <a:ext cx="8229600" cy="1143000"/>
          </a:xfrm>
          <a:noFill/>
          <a:extLst>
            <a:ext uri="{909E8E84-426E-40DD-AFC4-6F175D3DCCD1}">
              <a14:hiddenFill xmlns:a14="http://schemas.microsoft.com/office/drawing/2010/main">
                <a:solidFill>
                  <a:srgbClr val="FFFFFF"/>
                </a:solidFill>
              </a14:hiddenFill>
            </a:ext>
          </a:extLst>
        </p:spPr>
        <p:txBody>
          <a:bodyPr/>
          <a:lstStyle/>
          <a:p>
            <a:r>
              <a:rPr lang="en-US" altLang="en-US">
                <a:effectLst/>
              </a:rPr>
              <a:t>Referendum </a:t>
            </a:r>
            <a:r>
              <a:rPr lang="en-US" altLang="en-US" sz="3200" i="1">
                <a:effectLst/>
              </a:rPr>
              <a:t>– </a:t>
            </a:r>
            <a:r>
              <a:rPr lang="en-US" altLang="en-US" sz="3200" i="1" u="sng">
                <a:effectLst/>
              </a:rPr>
              <a:t>referring</a:t>
            </a:r>
            <a:r>
              <a:rPr lang="en-US" altLang="en-US" sz="3200" i="1">
                <a:effectLst/>
              </a:rPr>
              <a:t> existing laws to the people for a vote</a:t>
            </a:r>
          </a:p>
        </p:txBody>
      </p:sp>
      <p:sp>
        <p:nvSpPr>
          <p:cNvPr id="33795" name="Rectangle 3">
            <a:extLst>
              <a:ext uri="{FF2B5EF4-FFF2-40B4-BE49-F238E27FC236}">
                <a16:creationId xmlns:a16="http://schemas.microsoft.com/office/drawing/2014/main" id="{CC53DBEF-8524-1244-A459-A22641EC6F2B}"/>
              </a:ext>
            </a:extLst>
          </p:cNvPr>
          <p:cNvSpPr>
            <a:spLocks noGrp="1" noChangeArrowheads="1"/>
          </p:cNvSpPr>
          <p:nvPr>
            <p:ph type="body" idx="1"/>
          </p:nvPr>
        </p:nvSpPr>
        <p:spPr>
          <a:xfrm>
            <a:off x="1981200" y="1828801"/>
            <a:ext cx="5715000" cy="4530725"/>
          </a:xfrm>
          <a:noFill/>
          <a:extLst>
            <a:ext uri="{909E8E84-426E-40DD-AFC4-6F175D3DCCD1}">
              <a14:hiddenFill xmlns:a14="http://schemas.microsoft.com/office/drawing/2010/main">
                <a:solidFill>
                  <a:srgbClr val="FFFFFF"/>
                </a:solidFill>
              </a14:hiddenFill>
            </a:ext>
          </a:extLst>
        </p:spPr>
        <p:txBody>
          <a:bodyPr/>
          <a:lstStyle/>
          <a:p>
            <a:r>
              <a:rPr lang="en-US" altLang="en-US" sz="2800">
                <a:effectLst/>
              </a:rPr>
              <a:t>Requires that a law or constitutional amendment passed by a state legislature be submitted to </a:t>
            </a:r>
            <a:r>
              <a:rPr lang="en-US" altLang="en-US" sz="2800" u="sng">
                <a:effectLst/>
              </a:rPr>
              <a:t>voters</a:t>
            </a:r>
            <a:r>
              <a:rPr lang="en-US" altLang="en-US" sz="2800">
                <a:effectLst/>
              </a:rPr>
              <a:t> for their </a:t>
            </a:r>
            <a:r>
              <a:rPr lang="en-US" altLang="en-US" sz="2800" u="sng">
                <a:effectLst/>
              </a:rPr>
              <a:t>approval</a:t>
            </a:r>
            <a:r>
              <a:rPr lang="en-US" altLang="en-US" sz="2800">
                <a:effectLst/>
              </a:rPr>
              <a:t>.</a:t>
            </a:r>
          </a:p>
          <a:p>
            <a:endParaRPr lang="en-US" altLang="en-US" sz="2800">
              <a:effectLst/>
            </a:endParaRPr>
          </a:p>
          <a:p>
            <a:r>
              <a:rPr lang="en-US" altLang="en-US" sz="2800">
                <a:effectLst/>
              </a:rPr>
              <a:t>A form of </a:t>
            </a:r>
            <a:r>
              <a:rPr lang="en-US" altLang="en-US" sz="2800" u="sng">
                <a:effectLst/>
              </a:rPr>
              <a:t>DIRECT DEMOCRACY</a:t>
            </a:r>
            <a:r>
              <a:rPr lang="en-US" altLang="en-US" sz="2800">
                <a:effectLst/>
              </a:rPr>
              <a:t>.</a:t>
            </a:r>
          </a:p>
        </p:txBody>
      </p:sp>
      <p:pic>
        <p:nvPicPr>
          <p:cNvPr id="33796" name="Picture 4" descr="C:\Users\Alisa\AppData\Local\Microsoft\Windows\Temporary Internet Files\Content.IE5\4G1VZLID\MC910217054[1].png">
            <a:extLst>
              <a:ext uri="{FF2B5EF4-FFF2-40B4-BE49-F238E27FC236}">
                <a16:creationId xmlns:a16="http://schemas.microsoft.com/office/drawing/2014/main" id="{F555894C-1A07-3042-B87E-88B967D5D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962401"/>
            <a:ext cx="29464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C:\Users\Alisa\AppData\Local\Microsoft\Windows\Temporary Internet Files\Content.IE5\CEGR6OP3\MC900355635[1].wmf">
            <a:extLst>
              <a:ext uri="{FF2B5EF4-FFF2-40B4-BE49-F238E27FC236}">
                <a16:creationId xmlns:a16="http://schemas.microsoft.com/office/drawing/2014/main" id="{BCBC61BF-3F17-4949-AA0B-479DE8A37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1524000"/>
            <a:ext cx="2286000"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5031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B79AD92-50AA-964C-A3CF-0A377239CDB8}"/>
              </a:ext>
            </a:extLst>
          </p:cNvPr>
          <p:cNvSpPr>
            <a:spLocks noGrp="1" noChangeArrowheads="1"/>
          </p:cNvSpPr>
          <p:nvPr>
            <p:ph type="title"/>
          </p:nvPr>
        </p:nvSpPr>
        <p:spPr>
          <a:xfrm>
            <a:off x="1981200" y="228600"/>
            <a:ext cx="8229600" cy="1143000"/>
          </a:xfrm>
          <a:noFill/>
          <a:extLst>
            <a:ext uri="{909E8E84-426E-40DD-AFC4-6F175D3DCCD1}">
              <a14:hiddenFill xmlns:a14="http://schemas.microsoft.com/office/drawing/2010/main">
                <a:solidFill>
                  <a:srgbClr val="FFFFFF"/>
                </a:solidFill>
              </a14:hiddenFill>
            </a:ext>
          </a:extLst>
        </p:spPr>
        <p:txBody>
          <a:bodyPr/>
          <a:lstStyle/>
          <a:p>
            <a:r>
              <a:rPr lang="en-US" altLang="en-US">
                <a:effectLst/>
              </a:rPr>
              <a:t>Recall</a:t>
            </a:r>
          </a:p>
        </p:txBody>
      </p:sp>
      <p:sp>
        <p:nvSpPr>
          <p:cNvPr id="35843" name="Rectangle 3">
            <a:extLst>
              <a:ext uri="{FF2B5EF4-FFF2-40B4-BE49-F238E27FC236}">
                <a16:creationId xmlns:a16="http://schemas.microsoft.com/office/drawing/2014/main" id="{A767F36D-8CAF-7147-8672-5FD36EEDFFF3}"/>
              </a:ext>
            </a:extLst>
          </p:cNvPr>
          <p:cNvSpPr>
            <a:spLocks noGrp="1" noChangeArrowheads="1"/>
          </p:cNvSpPr>
          <p:nvPr>
            <p:ph type="body" idx="1"/>
          </p:nvPr>
        </p:nvSpPr>
        <p:spPr>
          <a:xfrm>
            <a:off x="1752600" y="1295401"/>
            <a:ext cx="8763000" cy="4530725"/>
          </a:xfrm>
          <a:noFill/>
          <a:extLst>
            <a:ext uri="{909E8E84-426E-40DD-AFC4-6F175D3DCCD1}">
              <a14:hiddenFill xmlns:a14="http://schemas.microsoft.com/office/drawing/2010/main">
                <a:solidFill>
                  <a:srgbClr val="FFFFFF"/>
                </a:solidFill>
              </a14:hiddenFill>
            </a:ext>
          </a:extLst>
        </p:spPr>
        <p:txBody>
          <a:bodyPr/>
          <a:lstStyle/>
          <a:p>
            <a:r>
              <a:rPr lang="en-US" altLang="en-US" sz="2800">
                <a:effectLst/>
              </a:rPr>
              <a:t>Permits voters to petition for, and vote upon, the </a:t>
            </a:r>
            <a:r>
              <a:rPr lang="en-US" altLang="en-US" sz="2800" u="sng">
                <a:effectLst/>
              </a:rPr>
              <a:t>removal</a:t>
            </a:r>
            <a:r>
              <a:rPr lang="en-US" altLang="en-US" sz="2800">
                <a:effectLst/>
              </a:rPr>
              <a:t> (recall) of elected officials before their </a:t>
            </a:r>
            <a:r>
              <a:rPr lang="en-US" altLang="en-US" sz="2800" u="sng">
                <a:effectLst/>
              </a:rPr>
              <a:t>term</a:t>
            </a:r>
            <a:r>
              <a:rPr lang="en-US" altLang="en-US" sz="2800">
                <a:effectLst/>
              </a:rPr>
              <a:t> expires.</a:t>
            </a:r>
          </a:p>
        </p:txBody>
      </p:sp>
      <p:pic>
        <p:nvPicPr>
          <p:cNvPr id="35844" name="Picture 5" descr="File:Presenting Seattle recall petitions 1910.jpg">
            <a:hlinkClick r:id="rId3"/>
            <a:extLst>
              <a:ext uri="{FF2B5EF4-FFF2-40B4-BE49-F238E27FC236}">
                <a16:creationId xmlns:a16="http://schemas.microsoft.com/office/drawing/2014/main" id="{AF785DA4-A1D4-104E-B8DB-DA215B0C2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971800"/>
            <a:ext cx="7620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704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D0C91F9-0DBD-4C37-873C-07A3EA463F61}"/>
              </a:ext>
            </a:extLst>
          </p:cNvPr>
          <p:cNvSpPr>
            <a:spLocks noGrp="1" noChangeArrowheads="1"/>
          </p:cNvSpPr>
          <p:nvPr>
            <p:ph type="title"/>
          </p:nvPr>
        </p:nvSpPr>
        <p:spPr>
          <a:xfrm>
            <a:off x="1981200" y="0"/>
            <a:ext cx="8229600" cy="1143000"/>
          </a:xfrm>
        </p:spPr>
        <p:txBody>
          <a:bodyPr/>
          <a:lstStyle/>
          <a:p>
            <a:pPr>
              <a:defRPr/>
            </a:pPr>
            <a:r>
              <a:rPr lang="en-US" sz="4800" dirty="0">
                <a:latin typeface="Monotype Corsiva" pitchFamily="66" charset="0"/>
              </a:rPr>
              <a:t>The Issue of Child Labor</a:t>
            </a:r>
          </a:p>
        </p:txBody>
      </p:sp>
      <p:sp>
        <p:nvSpPr>
          <p:cNvPr id="37891" name="Rectangle 3">
            <a:extLst>
              <a:ext uri="{FF2B5EF4-FFF2-40B4-BE49-F238E27FC236}">
                <a16:creationId xmlns:a16="http://schemas.microsoft.com/office/drawing/2014/main" id="{C0437A0B-811A-B348-B928-BF9F95735E36}"/>
              </a:ext>
            </a:extLst>
          </p:cNvPr>
          <p:cNvSpPr>
            <a:spLocks noGrp="1" noChangeArrowheads="1"/>
          </p:cNvSpPr>
          <p:nvPr>
            <p:ph type="body" idx="1"/>
          </p:nvPr>
        </p:nvSpPr>
        <p:spPr>
          <a:xfrm>
            <a:off x="1981200" y="1143001"/>
            <a:ext cx="8229600" cy="4530725"/>
          </a:xfrm>
          <a:noFill/>
          <a:extLst>
            <a:ext uri="{909E8E84-426E-40DD-AFC4-6F175D3DCCD1}">
              <a14:hiddenFill xmlns:a14="http://schemas.microsoft.com/office/drawing/2010/main">
                <a:solidFill>
                  <a:srgbClr val="FFFFFF"/>
                </a:solidFill>
              </a14:hiddenFill>
            </a:ext>
          </a:extLst>
        </p:spPr>
        <p:txBody>
          <a:bodyPr/>
          <a:lstStyle/>
          <a:p>
            <a:r>
              <a:rPr lang="en-US" altLang="en-US" sz="2400">
                <a:effectLst/>
              </a:rPr>
              <a:t>Background:  Up until the early 1900s, child labor laws varied from state-to-state.</a:t>
            </a:r>
          </a:p>
          <a:p>
            <a:r>
              <a:rPr lang="en-US" altLang="en-US" sz="2400">
                <a:effectLst/>
              </a:rPr>
              <a:t>Some states continued to allow children as young as 5 or 6 years old to work long days in the factories.  Many poor families chose to send their kids to work instead of school.</a:t>
            </a:r>
          </a:p>
        </p:txBody>
      </p:sp>
      <p:pic>
        <p:nvPicPr>
          <p:cNvPr id="37892" name="Picture 4" descr="auto0">
            <a:extLst>
              <a:ext uri="{FF2B5EF4-FFF2-40B4-BE49-F238E27FC236}">
                <a16:creationId xmlns:a16="http://schemas.microsoft.com/office/drawing/2014/main" id="{03591217-5DB5-1D41-A0E0-E6FD829C3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1" y="3352800"/>
            <a:ext cx="6092825" cy="3048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2668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5">
            <a:extLst>
              <a:ext uri="{FF2B5EF4-FFF2-40B4-BE49-F238E27FC236}">
                <a16:creationId xmlns:a16="http://schemas.microsoft.com/office/drawing/2014/main" id="{6AFD426C-4CD0-4FD9-BF9A-E47DC171269C}"/>
              </a:ext>
            </a:extLst>
          </p:cNvPr>
          <p:cNvSpPr>
            <a:spLocks noGrp="1" noChangeArrowheads="1"/>
          </p:cNvSpPr>
          <p:nvPr>
            <p:ph type="body" sz="half" idx="1"/>
          </p:nvPr>
        </p:nvSpPr>
        <p:spPr>
          <a:xfrm>
            <a:off x="1524000" y="228601"/>
            <a:ext cx="9144000" cy="5368925"/>
          </a:xfrm>
        </p:spPr>
        <p:txBody>
          <a:bodyPr/>
          <a:lstStyle/>
          <a:p>
            <a:pPr eaLnBrk="1" hangingPunct="1">
              <a:defRPr/>
            </a:pPr>
            <a:r>
              <a:rPr lang="en-US" sz="2400" dirty="0"/>
              <a:t>At this time, the U.S. Constitution was interpreted to mean that only </a:t>
            </a:r>
            <a:r>
              <a:rPr lang="en-US" sz="2400" u="sng" dirty="0"/>
              <a:t>state</a:t>
            </a:r>
            <a:r>
              <a:rPr lang="en-US" sz="2400" dirty="0"/>
              <a:t> governments, not the </a:t>
            </a:r>
            <a:r>
              <a:rPr lang="en-US" sz="2400" u="sng" dirty="0"/>
              <a:t>national</a:t>
            </a:r>
            <a:r>
              <a:rPr lang="en-US" sz="2400" dirty="0"/>
              <a:t>                   government, could pass laws related to child labor.</a:t>
            </a:r>
          </a:p>
          <a:p>
            <a:pPr eaLnBrk="1" hangingPunct="1">
              <a:defRPr/>
            </a:pPr>
            <a:endParaRPr lang="en-US" sz="2400" dirty="0"/>
          </a:p>
          <a:p>
            <a:pPr eaLnBrk="1" hangingPunct="1">
              <a:defRPr/>
            </a:pPr>
            <a:r>
              <a:rPr lang="en-US" sz="2400" dirty="0"/>
              <a:t>Many progressive state governments set </a:t>
            </a:r>
            <a:r>
              <a:rPr lang="en-US" sz="2400" u="sng" dirty="0"/>
              <a:t>minimum age</a:t>
            </a:r>
            <a:r>
              <a:rPr lang="en-US" sz="2400" dirty="0"/>
              <a:t> laws or </a:t>
            </a:r>
            <a:r>
              <a:rPr lang="en-US" sz="2400" u="sng" dirty="0"/>
              <a:t>mandatory school attendance</a:t>
            </a:r>
            <a:r>
              <a:rPr lang="en-US" sz="2400" dirty="0"/>
              <a:t> laws during the Progressive Era.</a:t>
            </a:r>
          </a:p>
          <a:p>
            <a:pPr eaLnBrk="1" hangingPunct="1">
              <a:buFont typeface="Wingdings" pitchFamily="2" charset="2"/>
              <a:buNone/>
              <a:defRPr/>
            </a:pPr>
            <a:endParaRPr lang="en-US" sz="2800" dirty="0"/>
          </a:p>
          <a:p>
            <a:pPr eaLnBrk="1" hangingPunct="1">
              <a:defRPr/>
            </a:pPr>
            <a:endParaRPr lang="en-US" sz="2800" dirty="0"/>
          </a:p>
        </p:txBody>
      </p:sp>
      <p:graphicFrame>
        <p:nvGraphicFramePr>
          <p:cNvPr id="39939" name="Object 7">
            <a:extLst>
              <a:ext uri="{FF2B5EF4-FFF2-40B4-BE49-F238E27FC236}">
                <a16:creationId xmlns:a16="http://schemas.microsoft.com/office/drawing/2014/main" id="{F56A5134-76FC-294F-B2E6-3596B05380F0}"/>
              </a:ext>
            </a:extLst>
          </p:cNvPr>
          <p:cNvGraphicFramePr>
            <a:graphicFrameLocks noChangeAspect="1"/>
          </p:cNvGraphicFramePr>
          <p:nvPr>
            <p:ph sz="quarter" idx="3"/>
          </p:nvPr>
        </p:nvGraphicFramePr>
        <p:xfrm>
          <a:off x="6781801" y="3352801"/>
          <a:ext cx="3427413" cy="2798763"/>
        </p:xfrm>
        <a:graphic>
          <a:graphicData uri="http://schemas.openxmlformats.org/presentationml/2006/ole">
            <mc:AlternateContent xmlns:mc="http://schemas.openxmlformats.org/markup-compatibility/2006">
              <mc:Choice xmlns:v="urn:schemas-microsoft-com:vml" Requires="v">
                <p:oleObj spid="_x0000_s142337" name="Chart" r:id="rId4" imgW="3594100" imgH="2578100" progId="MSGraph.Chart.8">
                  <p:embed followColorScheme="full"/>
                </p:oleObj>
              </mc:Choice>
              <mc:Fallback>
                <p:oleObj name="Chart" r:id="rId4" imgW="3594100" imgH="2578100" progId="MSGraph.Chart.8">
                  <p:embed followColorScheme="full"/>
                  <p:pic>
                    <p:nvPicPr>
                      <p:cNvPr id="39939" name="Object 7">
                        <a:extLst>
                          <a:ext uri="{FF2B5EF4-FFF2-40B4-BE49-F238E27FC236}">
                            <a16:creationId xmlns:a16="http://schemas.microsoft.com/office/drawing/2014/main" id="{F56A5134-76FC-294F-B2E6-3596B0538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1" y="3352801"/>
                        <a:ext cx="3427413"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9940" name="Picture 19" descr="Liberty Twp Smoky Row School 1899-1900">
            <a:extLst>
              <a:ext uri="{FF2B5EF4-FFF2-40B4-BE49-F238E27FC236}">
                <a16:creationId xmlns:a16="http://schemas.microsoft.com/office/drawing/2014/main" id="{ABFFDDC6-88F6-D74C-BCEB-24B969D767D1}"/>
              </a:ext>
            </a:extLst>
          </p:cNvPr>
          <p:cNvPicPr>
            <a:picLocks noGrp="1" noChangeAspect="1" noChangeArrowheads="1"/>
          </p:cNvPicPr>
          <p:nvPr>
            <p:ph sz="quarter" idx="2"/>
          </p:nvPr>
        </p:nvPicPr>
        <p:blipFill>
          <a:blip r:embed="rId6">
            <a:extLst>
              <a:ext uri="{28A0092B-C50C-407E-A947-70E740481C1C}">
                <a14:useLocalDpi xmlns:a14="http://schemas.microsoft.com/office/drawing/2010/main" val="0"/>
              </a:ext>
            </a:extLst>
          </a:blip>
          <a:srcRect/>
          <a:stretch>
            <a:fillRect/>
          </a:stretch>
        </p:blipFill>
        <p:spPr>
          <a:xfrm>
            <a:off x="6629400" y="3200400"/>
            <a:ext cx="3790950" cy="3352800"/>
          </a:xfrm>
        </p:spPr>
      </p:pic>
      <p:pic>
        <p:nvPicPr>
          <p:cNvPr id="39941" name="Picture 9" descr="File:AddieCard05282vLewisHine.jpg">
            <a:hlinkClick r:id="rId7"/>
            <a:extLst>
              <a:ext uri="{FF2B5EF4-FFF2-40B4-BE49-F238E27FC236}">
                <a16:creationId xmlns:a16="http://schemas.microsoft.com/office/drawing/2014/main" id="{F1114986-67B3-E94E-A16A-B20042F664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3276601"/>
            <a:ext cx="2590800"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00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File:Pennsylvania breaker boys 1911.jpg">
            <a:hlinkClick r:id="rId3"/>
            <a:extLst>
              <a:ext uri="{FF2B5EF4-FFF2-40B4-BE49-F238E27FC236}">
                <a16:creationId xmlns:a16="http://schemas.microsoft.com/office/drawing/2014/main" id="{E5F65CEF-9223-784E-84BD-4A4867D52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2686050"/>
            <a:ext cx="589597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2" descr="File:Breaker boys, Eagle Hill colliery, eastern PA 1.jpg">
            <a:hlinkClick r:id="rId5"/>
            <a:extLst>
              <a:ext uri="{FF2B5EF4-FFF2-40B4-BE49-F238E27FC236}">
                <a16:creationId xmlns:a16="http://schemas.microsoft.com/office/drawing/2014/main" id="{EA137864-8536-0B49-97EC-DADAF44B1D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0"/>
            <a:ext cx="46482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Box 3">
            <a:extLst>
              <a:ext uri="{FF2B5EF4-FFF2-40B4-BE49-F238E27FC236}">
                <a16:creationId xmlns:a16="http://schemas.microsoft.com/office/drawing/2014/main" id="{64E99C54-CEE4-3340-A062-9567D36F9CCB}"/>
              </a:ext>
            </a:extLst>
          </p:cNvPr>
          <p:cNvSpPr txBox="1">
            <a:spLocks noChangeArrowheads="1"/>
          </p:cNvSpPr>
          <p:nvPr/>
        </p:nvSpPr>
        <p:spPr bwMode="auto">
          <a:xfrm>
            <a:off x="2362200" y="1600201"/>
            <a:ext cx="312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itchFamily="2" charset="2"/>
              <a:buBlip>
                <a:blip r:embed="rId7"/>
              </a:buBlip>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90000"/>
              <a:buFont typeface="Wingdings" pitchFamily="2" charset="2"/>
              <a:buBlip>
                <a:blip r:embed="rId8"/>
              </a:buBlip>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90000"/>
              <a:buFont typeface="Wingdings" pitchFamily="2" charset="2"/>
              <a:buBlip>
                <a:blip r:embed="rId9"/>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9"/>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9"/>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9"/>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9"/>
              </a:buBlip>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800" i="1">
                <a:solidFill>
                  <a:srgbClr val="FFFFFF"/>
                </a:solidFill>
              </a:rPr>
              <a:t>“Breaker Boys”</a:t>
            </a:r>
          </a:p>
        </p:txBody>
      </p:sp>
    </p:spTree>
    <p:extLst>
      <p:ext uri="{BB962C8B-B14F-4D97-AF65-F5344CB8AC3E}">
        <p14:creationId xmlns:p14="http://schemas.microsoft.com/office/powerpoint/2010/main" val="2432873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theodorerooseveltcenter.org/~/media/Images/Blog/2012/May/05222012_001.ashx">
            <a:extLst>
              <a:ext uri="{FF2B5EF4-FFF2-40B4-BE49-F238E27FC236}">
                <a16:creationId xmlns:a16="http://schemas.microsoft.com/office/drawing/2014/main" id="{DDD1C7A7-B759-9549-9134-F826442E6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1" y="152400"/>
            <a:ext cx="3878263"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63499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4">
            <a:extLst>
              <a:ext uri="{FF2B5EF4-FFF2-40B4-BE49-F238E27FC236}">
                <a16:creationId xmlns:a16="http://schemas.microsoft.com/office/drawing/2014/main" id="{AA8A3CAC-2DDD-4157-97D1-8AD69C80440C}"/>
              </a:ext>
            </a:extLst>
          </p:cNvPr>
          <p:cNvSpPr>
            <a:spLocks noGrp="1" noChangeArrowheads="1"/>
          </p:cNvSpPr>
          <p:nvPr>
            <p:ph type="title"/>
          </p:nvPr>
        </p:nvSpPr>
        <p:spPr>
          <a:xfrm>
            <a:off x="1981200" y="0"/>
            <a:ext cx="8229600" cy="1143000"/>
          </a:xfrm>
        </p:spPr>
        <p:txBody>
          <a:bodyPr/>
          <a:lstStyle/>
          <a:p>
            <a:pPr eaLnBrk="1" hangingPunct="1">
              <a:defRPr/>
            </a:pPr>
            <a:r>
              <a:rPr lang="en-US" dirty="0">
                <a:latin typeface="Monotype Corsiva" pitchFamily="66" charset="0"/>
              </a:rPr>
              <a:t>7.  Health &amp; Safety Issues</a:t>
            </a:r>
          </a:p>
        </p:txBody>
      </p:sp>
      <p:sp>
        <p:nvSpPr>
          <p:cNvPr id="60421" name="Rectangle 5">
            <a:extLst>
              <a:ext uri="{FF2B5EF4-FFF2-40B4-BE49-F238E27FC236}">
                <a16:creationId xmlns:a16="http://schemas.microsoft.com/office/drawing/2014/main" id="{1AB25656-F6EF-40FC-B75A-719BEF2A964B}"/>
              </a:ext>
            </a:extLst>
          </p:cNvPr>
          <p:cNvSpPr>
            <a:spLocks noGrp="1" noChangeArrowheads="1"/>
          </p:cNvSpPr>
          <p:nvPr>
            <p:ph type="body" sz="half" idx="1"/>
          </p:nvPr>
        </p:nvSpPr>
        <p:spPr>
          <a:xfrm>
            <a:off x="1981200" y="990600"/>
            <a:ext cx="8229600" cy="4419600"/>
          </a:xfrm>
        </p:spPr>
        <p:txBody>
          <a:bodyPr/>
          <a:lstStyle/>
          <a:p>
            <a:pPr eaLnBrk="1" hangingPunct="1">
              <a:defRPr/>
            </a:pPr>
            <a:r>
              <a:rPr lang="en-US" sz="2400" dirty="0"/>
              <a:t>A devastating fire at the </a:t>
            </a:r>
            <a:r>
              <a:rPr lang="en-US" sz="2400" u="sng" dirty="0"/>
              <a:t>Triangle Shirtwaist Co.</a:t>
            </a:r>
            <a:r>
              <a:rPr lang="en-US" sz="2400" dirty="0"/>
              <a:t> in New York City caused the passage of strict </a:t>
            </a:r>
            <a:r>
              <a:rPr lang="en-US" sz="2400" u="sng" dirty="0"/>
              <a:t>building codes </a:t>
            </a:r>
            <a:r>
              <a:rPr lang="en-US" sz="2400" dirty="0"/>
              <a:t>dealing with fire hazards and unsafe machinery and working conditions.  </a:t>
            </a:r>
          </a:p>
        </p:txBody>
      </p:sp>
      <p:pic>
        <p:nvPicPr>
          <p:cNvPr id="44036" name="Picture 7" descr="File:Triangle Shirtwaist coffins.jpg">
            <a:hlinkClick r:id="rId3"/>
            <a:extLst>
              <a:ext uri="{FF2B5EF4-FFF2-40B4-BE49-F238E27FC236}">
                <a16:creationId xmlns:a16="http://schemas.microsoft.com/office/drawing/2014/main" id="{94AAA961-1BFC-7349-9416-CD1EC6AA9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667001"/>
            <a:ext cx="57150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1726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8BF2C-DE4F-41C4-A645-6EB64A6ACC7A}"/>
              </a:ext>
            </a:extLst>
          </p:cNvPr>
          <p:cNvSpPr>
            <a:spLocks noGrp="1"/>
          </p:cNvSpPr>
          <p:nvPr>
            <p:ph idx="1"/>
          </p:nvPr>
        </p:nvSpPr>
        <p:spPr>
          <a:xfrm>
            <a:off x="1676400" y="533401"/>
            <a:ext cx="5334000" cy="4530725"/>
          </a:xfrm>
        </p:spPr>
        <p:txBody>
          <a:bodyPr/>
          <a:lstStyle/>
          <a:p>
            <a:pPr eaLnBrk="1" hangingPunct="1">
              <a:defRPr/>
            </a:pPr>
            <a:r>
              <a:rPr lang="en-US" sz="2400" dirty="0"/>
              <a:t>In 1906, </a:t>
            </a:r>
            <a:r>
              <a:rPr lang="en-US" sz="2400" u="sng" dirty="0"/>
              <a:t>Upton Sinclair</a:t>
            </a:r>
            <a:r>
              <a:rPr lang="en-US" sz="2400" dirty="0"/>
              <a:t> published </a:t>
            </a:r>
            <a:r>
              <a:rPr lang="en-US" sz="2400" i="1" u="sng" dirty="0"/>
              <a:t>The Jungle</a:t>
            </a:r>
            <a:r>
              <a:rPr lang="en-US" sz="2400" dirty="0"/>
              <a:t>, a novel based on his observations of </a:t>
            </a:r>
            <a:r>
              <a:rPr lang="en-US" sz="2400" u="sng" dirty="0"/>
              <a:t>slaughterhouses</a:t>
            </a:r>
            <a:r>
              <a:rPr lang="en-US" sz="2400" dirty="0"/>
              <a:t> in Chicago </a:t>
            </a:r>
            <a:r>
              <a:rPr lang="en-US" sz="1800" i="1" dirty="0"/>
              <a:t>(read excerpt in notes)</a:t>
            </a:r>
            <a:endParaRPr lang="en-US" sz="2800" i="1" dirty="0"/>
          </a:p>
          <a:p>
            <a:pPr eaLnBrk="1" hangingPunct="1">
              <a:defRPr/>
            </a:pPr>
            <a:endParaRPr lang="en-US" sz="2800" dirty="0"/>
          </a:p>
          <a:p>
            <a:pPr eaLnBrk="1" hangingPunct="1">
              <a:buFont typeface="Wingdings" pitchFamily="2" charset="2"/>
              <a:buNone/>
              <a:defRPr/>
            </a:pPr>
            <a:r>
              <a:rPr lang="en-US" sz="1400" dirty="0">
                <a:hlinkClick r:id="rId3"/>
              </a:rPr>
              <a:t>The Jungle clip</a:t>
            </a:r>
            <a:endParaRPr lang="en-US" sz="1400" dirty="0"/>
          </a:p>
          <a:p>
            <a:pPr eaLnBrk="1" hangingPunct="1">
              <a:defRPr/>
            </a:pPr>
            <a:endParaRPr lang="en-US" sz="2800" dirty="0"/>
          </a:p>
          <a:p>
            <a:pPr eaLnBrk="1" hangingPunct="1">
              <a:defRPr/>
            </a:pPr>
            <a:r>
              <a:rPr lang="en-US" sz="2800" dirty="0"/>
              <a:t> </a:t>
            </a:r>
            <a:r>
              <a:rPr lang="en-US" sz="2400" dirty="0"/>
              <a:t>His work led to passage of the:</a:t>
            </a:r>
            <a:endParaRPr lang="en-US" sz="2800" dirty="0"/>
          </a:p>
          <a:p>
            <a:pPr lvl="1" eaLnBrk="1" hangingPunct="1">
              <a:defRPr/>
            </a:pPr>
            <a:r>
              <a:rPr lang="en-US" sz="2400" u="sng" dirty="0"/>
              <a:t>Meat Inspection Act</a:t>
            </a:r>
            <a:r>
              <a:rPr lang="en-US" sz="2400" dirty="0"/>
              <a:t>, and</a:t>
            </a:r>
          </a:p>
          <a:p>
            <a:pPr lvl="1" eaLnBrk="1" hangingPunct="1">
              <a:defRPr/>
            </a:pPr>
            <a:r>
              <a:rPr lang="en-US" sz="2400" u="sng" dirty="0"/>
              <a:t>Pure Food and Drug Act</a:t>
            </a:r>
            <a:r>
              <a:rPr lang="en-US" sz="2400" dirty="0"/>
              <a:t>.</a:t>
            </a:r>
          </a:p>
          <a:p>
            <a:pPr>
              <a:defRPr/>
            </a:pPr>
            <a:endParaRPr lang="en-US" dirty="0"/>
          </a:p>
        </p:txBody>
      </p:sp>
      <p:pic>
        <p:nvPicPr>
          <p:cNvPr id="46083" name="Picture 2" descr="File:Chicago meat inspection swift co 1906.jpg">
            <a:hlinkClick r:id="rId4"/>
            <a:extLst>
              <a:ext uri="{FF2B5EF4-FFF2-40B4-BE49-F238E27FC236}">
                <a16:creationId xmlns:a16="http://schemas.microsoft.com/office/drawing/2014/main" id="{B2FDD72B-88A6-B842-9DEB-FE2D2930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6738" y="2667000"/>
            <a:ext cx="3751262"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descr="File:Upton Beall Sinclair Jr.jpg">
            <a:hlinkClick r:id="rId6"/>
            <a:extLst>
              <a:ext uri="{FF2B5EF4-FFF2-40B4-BE49-F238E27FC236}">
                <a16:creationId xmlns:a16="http://schemas.microsoft.com/office/drawing/2014/main" id="{517EBD72-C6F3-724E-A640-12368F46DB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8600" y="152400"/>
            <a:ext cx="1752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0660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2" descr="http://b5media_b4.s3.amazonaws.com/28/files/2008/02/cocain-toothache-drops-flickr-dklimke.jpg">
            <a:extLst>
              <a:ext uri="{FF2B5EF4-FFF2-40B4-BE49-F238E27FC236}">
                <a16:creationId xmlns:a16="http://schemas.microsoft.com/office/drawing/2014/main" id="{2ECF5E90-C673-2145-BB36-ABE0984D6115}"/>
              </a:ext>
            </a:extLst>
          </p:cNvPr>
          <p:cNvSpPr>
            <a:spLocks noChangeAspect="1" noChangeArrowheads="1"/>
          </p:cNvSpPr>
          <p:nvPr/>
        </p:nvSpPr>
        <p:spPr bwMode="auto">
          <a:xfrm>
            <a:off x="1679575" y="-1401763"/>
            <a:ext cx="4762500" cy="292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itchFamily="2" charset="2"/>
              <a:buBlip>
                <a:blip r:embed="rId3"/>
              </a:buBlip>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90000"/>
              <a:buFont typeface="Wingdings" pitchFamily="2" charset="2"/>
              <a:buBlip>
                <a:blip r:embed="rId4"/>
              </a:buBlip>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5"/>
              </a:buBlip>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FFFFFF"/>
              </a:solidFill>
            </a:endParaRPr>
          </a:p>
        </p:txBody>
      </p:sp>
      <p:pic>
        <p:nvPicPr>
          <p:cNvPr id="48131" name="Picture 4" descr="http://b5media_b4.s3.amazonaws.com/28/files/2008/02/cocain-toothache-drops-flickr-dklimke.jpg">
            <a:extLst>
              <a:ext uri="{FF2B5EF4-FFF2-40B4-BE49-F238E27FC236}">
                <a16:creationId xmlns:a16="http://schemas.microsoft.com/office/drawing/2014/main" id="{562D321F-9229-194E-8848-73FB43A252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685801"/>
            <a:ext cx="823595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167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descr="6-194-image">
            <a:extLst>
              <a:ext uri="{FF2B5EF4-FFF2-40B4-BE49-F238E27FC236}">
                <a16:creationId xmlns:a16="http://schemas.microsoft.com/office/drawing/2014/main" id="{99091D34-FDC3-BB49-B8AB-AC54AF3D4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2725"/>
            <a:ext cx="8909050" cy="624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42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E6CF-F918-4299-92CD-2AB0455040F1}"/>
              </a:ext>
            </a:extLst>
          </p:cNvPr>
          <p:cNvSpPr>
            <a:spLocks noGrp="1"/>
          </p:cNvSpPr>
          <p:nvPr>
            <p:ph type="title"/>
          </p:nvPr>
        </p:nvSpPr>
        <p:spPr>
          <a:xfrm>
            <a:off x="1600200" y="277813"/>
            <a:ext cx="8839200" cy="1143000"/>
          </a:xfrm>
        </p:spPr>
        <p:txBody>
          <a:bodyPr/>
          <a:lstStyle/>
          <a:p>
            <a:pPr>
              <a:defRPr/>
            </a:pPr>
            <a:r>
              <a:rPr lang="en-US" sz="2800" i="1" dirty="0">
                <a:solidFill>
                  <a:srgbClr val="FF0000"/>
                </a:solidFill>
              </a:rPr>
              <a:t>Answer the following questions on your own paper (be sure to write your name and today’s date at the top):</a:t>
            </a:r>
          </a:p>
        </p:txBody>
      </p:sp>
      <p:sp>
        <p:nvSpPr>
          <p:cNvPr id="3" name="Content Placeholder 2">
            <a:extLst>
              <a:ext uri="{FF2B5EF4-FFF2-40B4-BE49-F238E27FC236}">
                <a16:creationId xmlns:a16="http://schemas.microsoft.com/office/drawing/2014/main" id="{9F1FAFBC-1EB4-4680-8C10-15EEB1049E82}"/>
              </a:ext>
            </a:extLst>
          </p:cNvPr>
          <p:cNvSpPr>
            <a:spLocks noGrp="1"/>
          </p:cNvSpPr>
          <p:nvPr>
            <p:ph idx="1"/>
          </p:nvPr>
        </p:nvSpPr>
        <p:spPr>
          <a:xfrm>
            <a:off x="1981200" y="1600201"/>
            <a:ext cx="8458200" cy="4530725"/>
          </a:xfrm>
        </p:spPr>
        <p:txBody>
          <a:bodyPr/>
          <a:lstStyle/>
          <a:p>
            <a:pPr marL="0" indent="0">
              <a:buNone/>
              <a:defRPr/>
            </a:pPr>
            <a:r>
              <a:rPr lang="en-US" sz="2800" dirty="0"/>
              <a:t>1.  Define the following terms:</a:t>
            </a:r>
          </a:p>
          <a:p>
            <a:pPr marL="0" indent="0">
              <a:buNone/>
              <a:defRPr/>
            </a:pPr>
            <a:r>
              <a:rPr lang="en-US" sz="2800" dirty="0"/>
              <a:t>	Initiative</a:t>
            </a:r>
          </a:p>
          <a:p>
            <a:pPr marL="0" indent="0">
              <a:buNone/>
              <a:defRPr/>
            </a:pPr>
            <a:r>
              <a:rPr lang="en-US" sz="2800" dirty="0"/>
              <a:t>	Referendum</a:t>
            </a:r>
          </a:p>
          <a:p>
            <a:pPr marL="0" indent="0">
              <a:buNone/>
              <a:defRPr/>
            </a:pPr>
            <a:r>
              <a:rPr lang="en-US" sz="2800" dirty="0"/>
              <a:t>	Recall</a:t>
            </a:r>
          </a:p>
          <a:p>
            <a:pPr marL="0" indent="0">
              <a:buNone/>
              <a:defRPr/>
            </a:pPr>
            <a:r>
              <a:rPr lang="en-US" sz="2800" dirty="0"/>
              <a:t>	16</a:t>
            </a:r>
            <a:r>
              <a:rPr lang="en-US" sz="2800" baseline="30000" dirty="0"/>
              <a:t>th</a:t>
            </a:r>
            <a:r>
              <a:rPr lang="en-US" sz="2800" dirty="0"/>
              <a:t> Amendment</a:t>
            </a:r>
          </a:p>
          <a:p>
            <a:pPr marL="0" indent="0">
              <a:buNone/>
              <a:defRPr/>
            </a:pPr>
            <a:r>
              <a:rPr lang="en-US" sz="2800" dirty="0"/>
              <a:t>	17</a:t>
            </a:r>
            <a:r>
              <a:rPr lang="en-US" sz="2800" baseline="30000" dirty="0"/>
              <a:t>th</a:t>
            </a:r>
            <a:r>
              <a:rPr lang="en-US" sz="2800" dirty="0"/>
              <a:t> Amendment</a:t>
            </a:r>
          </a:p>
          <a:p>
            <a:pPr marL="0" indent="0">
              <a:buNone/>
              <a:defRPr/>
            </a:pPr>
            <a:endParaRPr lang="en-US" sz="1200" dirty="0"/>
          </a:p>
          <a:p>
            <a:pPr marL="0" indent="0">
              <a:buNone/>
              <a:defRPr/>
            </a:pPr>
            <a:r>
              <a:rPr lang="en-US" sz="2800" dirty="0"/>
              <a:t>2.  What was the term we learned that was used to describe “investigative reporters” during the Progressive Era?</a:t>
            </a:r>
          </a:p>
        </p:txBody>
      </p:sp>
    </p:spTree>
    <p:extLst>
      <p:ext uri="{BB962C8B-B14F-4D97-AF65-F5344CB8AC3E}">
        <p14:creationId xmlns:p14="http://schemas.microsoft.com/office/powerpoint/2010/main" val="212077014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a:extLst>
              <a:ext uri="{FF2B5EF4-FFF2-40B4-BE49-F238E27FC236}">
                <a16:creationId xmlns:a16="http://schemas.microsoft.com/office/drawing/2014/main" id="{A8C6AEC2-2C59-4A4A-8C50-93E8EA3D3808}"/>
              </a:ext>
            </a:extLst>
          </p:cNvPr>
          <p:cNvSpPr>
            <a:spLocks noGrp="1" noChangeArrowheads="1"/>
          </p:cNvSpPr>
          <p:nvPr>
            <p:ph type="title"/>
          </p:nvPr>
        </p:nvSpPr>
        <p:spPr>
          <a:xfrm>
            <a:off x="1524000" y="144463"/>
            <a:ext cx="8915400" cy="1143000"/>
          </a:xfrm>
        </p:spPr>
        <p:txBody>
          <a:bodyPr/>
          <a:lstStyle/>
          <a:p>
            <a:pPr>
              <a:defRPr/>
            </a:pPr>
            <a:r>
              <a:rPr lang="en-US" sz="4000" b="1" dirty="0">
                <a:latin typeface="Monotype Corsiva" pitchFamily="66" charset="0"/>
              </a:rPr>
              <a:t>8.  The Temperance Movement</a:t>
            </a:r>
            <a:br>
              <a:rPr lang="en-US" sz="4000" b="1" dirty="0">
                <a:latin typeface="Monotype Corsiva" pitchFamily="66" charset="0"/>
              </a:rPr>
            </a:br>
            <a:r>
              <a:rPr lang="en-US" sz="1400" dirty="0">
                <a:effectLst/>
                <a:latin typeface="+mn-lt"/>
              </a:rPr>
              <a:t>Temperance: </a:t>
            </a:r>
            <a:r>
              <a:rPr lang="en-US" sz="1400" dirty="0"/>
              <a:t>Abstinence from or moderation in drinking alcoholic beverages</a:t>
            </a:r>
            <a:br>
              <a:rPr lang="en-US" sz="1400" dirty="0"/>
            </a:br>
            <a:endParaRPr lang="en-US" sz="1400" b="1" dirty="0">
              <a:latin typeface="Monotype Corsiva" pitchFamily="66" charset="0"/>
            </a:endParaRPr>
          </a:p>
        </p:txBody>
      </p:sp>
      <p:sp>
        <p:nvSpPr>
          <p:cNvPr id="67589" name="Rectangle 5">
            <a:extLst>
              <a:ext uri="{FF2B5EF4-FFF2-40B4-BE49-F238E27FC236}">
                <a16:creationId xmlns:a16="http://schemas.microsoft.com/office/drawing/2014/main" id="{4617A37A-A1F0-4DD4-8A6F-0574B561FBF3}"/>
              </a:ext>
            </a:extLst>
          </p:cNvPr>
          <p:cNvSpPr>
            <a:spLocks noGrp="1" noChangeArrowheads="1"/>
          </p:cNvSpPr>
          <p:nvPr>
            <p:ph type="body" sz="half" idx="1"/>
          </p:nvPr>
        </p:nvSpPr>
        <p:spPr>
          <a:xfrm>
            <a:off x="1563688" y="1447801"/>
            <a:ext cx="5638800" cy="4530725"/>
          </a:xfrm>
        </p:spPr>
        <p:txBody>
          <a:bodyPr/>
          <a:lstStyle/>
          <a:p>
            <a:pPr eaLnBrk="1" hangingPunct="1">
              <a:defRPr/>
            </a:pPr>
            <a:r>
              <a:rPr lang="en-US" sz="2400" dirty="0"/>
              <a:t>Throughout the late 1800s and early 1900s, social reformers and women’s groups worked to ban the </a:t>
            </a:r>
            <a:r>
              <a:rPr lang="en-US" sz="2400" u="sng" dirty="0"/>
              <a:t>sale of alcohol</a:t>
            </a:r>
            <a:r>
              <a:rPr lang="en-US" sz="2400" dirty="0"/>
              <a:t>.  </a:t>
            </a:r>
          </a:p>
          <a:p>
            <a:pPr eaLnBrk="1" hangingPunct="1">
              <a:defRPr/>
            </a:pPr>
            <a:endParaRPr lang="en-US" sz="1200" dirty="0"/>
          </a:p>
          <a:p>
            <a:pPr eaLnBrk="1" hangingPunct="1">
              <a:defRPr/>
            </a:pPr>
            <a:endParaRPr lang="en-US" sz="900" dirty="0"/>
          </a:p>
          <a:p>
            <a:pPr eaLnBrk="1" hangingPunct="1">
              <a:defRPr/>
            </a:pPr>
            <a:r>
              <a:rPr lang="en-US" sz="2400" dirty="0"/>
              <a:t>They believed that most </a:t>
            </a:r>
            <a:r>
              <a:rPr lang="en-US" sz="2400" u="sng" dirty="0"/>
              <a:t>social</a:t>
            </a:r>
            <a:r>
              <a:rPr lang="en-US" sz="2400" dirty="0"/>
              <a:t> </a:t>
            </a:r>
            <a:r>
              <a:rPr lang="en-US" sz="2400" u="sng" dirty="0"/>
              <a:t>problems</a:t>
            </a:r>
            <a:r>
              <a:rPr lang="en-US" sz="2400" dirty="0"/>
              <a:t> were caused or compounded by </a:t>
            </a:r>
            <a:r>
              <a:rPr lang="en-US" sz="2400" u="sng" dirty="0"/>
              <a:t>alcohol</a:t>
            </a:r>
            <a:r>
              <a:rPr lang="en-US" sz="2400" dirty="0"/>
              <a:t> use.</a:t>
            </a:r>
          </a:p>
          <a:p>
            <a:pPr eaLnBrk="1" hangingPunct="1">
              <a:defRPr/>
            </a:pPr>
            <a:endParaRPr lang="en-US" sz="1000" dirty="0"/>
          </a:p>
        </p:txBody>
      </p:sp>
      <p:pic>
        <p:nvPicPr>
          <p:cNvPr id="54276" name="Picture 8" descr="canada15a_lg">
            <a:extLst>
              <a:ext uri="{FF2B5EF4-FFF2-40B4-BE49-F238E27FC236}">
                <a16:creationId xmlns:a16="http://schemas.microsoft.com/office/drawing/2014/main" id="{F58E2572-42E9-AB4A-97A9-F2F67FFCE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143001"/>
            <a:ext cx="3124200"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8" descr="http://media-2.web.britannica.com/eb-media/62/9862-004-166D0ABC.jpg">
            <a:extLst>
              <a:ext uri="{FF2B5EF4-FFF2-40B4-BE49-F238E27FC236}">
                <a16:creationId xmlns:a16="http://schemas.microsoft.com/office/drawing/2014/main" id="{068F1CC6-3C11-4947-B8CC-FC9D09040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605338"/>
            <a:ext cx="2057400" cy="225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91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historyforfree.files.wordpress.com/2013/07/carrie-nation-cartoon.jpg">
            <a:extLst>
              <a:ext uri="{FF2B5EF4-FFF2-40B4-BE49-F238E27FC236}">
                <a16:creationId xmlns:a16="http://schemas.microsoft.com/office/drawing/2014/main" id="{3DD79370-E67B-E241-8917-35C0CC4AB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2251"/>
            <a:ext cx="8686800" cy="62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379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File:The Drunkard's Progress - Color.jpg">
            <a:hlinkClick r:id="rId3"/>
            <a:extLst>
              <a:ext uri="{FF2B5EF4-FFF2-40B4-BE49-F238E27FC236}">
                <a16:creationId xmlns:a16="http://schemas.microsoft.com/office/drawing/2014/main" id="{DE373DF9-2A46-E34A-A866-29396E45F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1" y="228601"/>
            <a:ext cx="8158163" cy="578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6" descr="http://img.photobucket.com/albums/v332/the2funadguyz/ABCfixes/BigPics1001to1200/1061Big.jpg">
            <a:hlinkClick r:id="rId5"/>
            <a:extLst>
              <a:ext uri="{FF2B5EF4-FFF2-40B4-BE49-F238E27FC236}">
                <a16:creationId xmlns:a16="http://schemas.microsoft.com/office/drawing/2014/main" id="{8D0110B3-A762-5047-A6D5-5FF9878921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0514" y="228601"/>
            <a:ext cx="9107487"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200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CAA1-49A3-4F70-B974-C26EA34245EA}"/>
              </a:ext>
            </a:extLst>
          </p:cNvPr>
          <p:cNvSpPr>
            <a:spLocks noGrp="1"/>
          </p:cNvSpPr>
          <p:nvPr>
            <p:ph idx="1"/>
          </p:nvPr>
        </p:nvSpPr>
        <p:spPr>
          <a:xfrm>
            <a:off x="1600200" y="352426"/>
            <a:ext cx="6096000" cy="4530725"/>
          </a:xfrm>
        </p:spPr>
        <p:txBody>
          <a:bodyPr/>
          <a:lstStyle/>
          <a:p>
            <a:pPr eaLnBrk="1" hangingPunct="1">
              <a:defRPr/>
            </a:pPr>
            <a:r>
              <a:rPr lang="en-US" sz="2400" u="sng" dirty="0"/>
              <a:t>Frances Willard</a:t>
            </a:r>
            <a:r>
              <a:rPr lang="en-US" sz="2400" dirty="0"/>
              <a:t> was one of the most outspoken voices of the Temperance Movement.  Her own brother had been an alcoholic.</a:t>
            </a:r>
          </a:p>
          <a:p>
            <a:pPr marL="0" indent="0" eaLnBrk="1" hangingPunct="1">
              <a:buNone/>
              <a:defRPr/>
            </a:pPr>
            <a:endParaRPr lang="en-US" sz="900" dirty="0"/>
          </a:p>
          <a:p>
            <a:pPr marL="0" indent="0" eaLnBrk="1" hangingPunct="1">
              <a:buNone/>
              <a:defRPr/>
            </a:pPr>
            <a:endParaRPr lang="en-US" sz="300" dirty="0"/>
          </a:p>
          <a:p>
            <a:pPr eaLnBrk="1" hangingPunct="1">
              <a:defRPr/>
            </a:pPr>
            <a:r>
              <a:rPr lang="en-US" sz="2400" dirty="0"/>
              <a:t>The </a:t>
            </a:r>
            <a:r>
              <a:rPr lang="en-US" sz="2400" u="sng" dirty="0"/>
              <a:t>18</a:t>
            </a:r>
            <a:r>
              <a:rPr lang="en-US" sz="2400" u="sng" baseline="30000" dirty="0"/>
              <a:t>th</a:t>
            </a:r>
            <a:r>
              <a:rPr lang="en-US" sz="2400" u="sng" dirty="0"/>
              <a:t> Amendment</a:t>
            </a:r>
            <a:r>
              <a:rPr lang="en-US" sz="2400" dirty="0"/>
              <a:t> was passed in 1919 and the </a:t>
            </a:r>
            <a:r>
              <a:rPr lang="en-US" sz="2400" u="sng" dirty="0"/>
              <a:t>Prohibition Era</a:t>
            </a:r>
            <a:r>
              <a:rPr lang="en-US" sz="2400" dirty="0"/>
              <a:t> began. The amendment banned the transport, production, and sale of </a:t>
            </a:r>
            <a:r>
              <a:rPr lang="en-US" sz="2400" u="sng" dirty="0"/>
              <a:t>alcoholic</a:t>
            </a:r>
            <a:r>
              <a:rPr lang="en-US" sz="2400" dirty="0"/>
              <a:t> beverages in the US.</a:t>
            </a:r>
          </a:p>
        </p:txBody>
      </p:sp>
      <p:pic>
        <p:nvPicPr>
          <p:cNvPr id="60419" name="Picture 2" descr="http://upload.wikimedia.org/wikipedia/commons/d/df/Frances_Willard.jpg">
            <a:extLst>
              <a:ext uri="{FF2B5EF4-FFF2-40B4-BE49-F238E27FC236}">
                <a16:creationId xmlns:a16="http://schemas.microsoft.com/office/drawing/2014/main" id="{C8E8CB6B-361A-2240-803B-FDE1CF65E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50" y="533401"/>
            <a:ext cx="266700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6" descr="http://classprojects.cornellcollege.edu/stewart/Hoover2/images/AAPA1.jpg">
            <a:extLst>
              <a:ext uri="{FF2B5EF4-FFF2-40B4-BE49-F238E27FC236}">
                <a16:creationId xmlns:a16="http://schemas.microsoft.com/office/drawing/2014/main" id="{E8CC93BE-E32F-B545-9FB5-D13937A7E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725" y="4191000"/>
            <a:ext cx="47752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6542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G:\US History Master Folder\US History Lessons and Units\3_Unit III Imperialism and Progressive Era\prohibition photo 11.jpg">
            <a:extLst>
              <a:ext uri="{FF2B5EF4-FFF2-40B4-BE49-F238E27FC236}">
                <a16:creationId xmlns:a16="http://schemas.microsoft.com/office/drawing/2014/main" id="{A6216B3E-6A68-C84A-AB66-5350893F6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6" y="304801"/>
            <a:ext cx="9147175"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090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A783D5DF-4354-42F9-B0C6-E3A32218EBC8}"/>
              </a:ext>
            </a:extLst>
          </p:cNvPr>
          <p:cNvSpPr>
            <a:spLocks noGrp="1" noChangeArrowheads="1"/>
          </p:cNvSpPr>
          <p:nvPr>
            <p:ph type="title"/>
          </p:nvPr>
        </p:nvSpPr>
        <p:spPr>
          <a:xfrm>
            <a:off x="1905000" y="152400"/>
            <a:ext cx="8229600" cy="1143000"/>
          </a:xfrm>
        </p:spPr>
        <p:txBody>
          <a:bodyPr/>
          <a:lstStyle/>
          <a:p>
            <a:pPr eaLnBrk="1" hangingPunct="1">
              <a:defRPr/>
            </a:pPr>
            <a:r>
              <a:rPr lang="en-US" dirty="0">
                <a:latin typeface="Monotype Corsiva" pitchFamily="66" charset="0"/>
              </a:rPr>
              <a:t>1.  Early Reformers – </a:t>
            </a:r>
            <a:br>
              <a:rPr lang="en-US" dirty="0">
                <a:latin typeface="Monotype Corsiva" pitchFamily="66" charset="0"/>
              </a:rPr>
            </a:br>
            <a:r>
              <a:rPr lang="en-US" dirty="0">
                <a:latin typeface="Monotype Corsiva" pitchFamily="66" charset="0"/>
              </a:rPr>
              <a:t>the Roots of Progressive Change</a:t>
            </a:r>
          </a:p>
        </p:txBody>
      </p:sp>
      <p:sp>
        <p:nvSpPr>
          <p:cNvPr id="104451" name="Rectangle 3">
            <a:extLst>
              <a:ext uri="{FF2B5EF4-FFF2-40B4-BE49-F238E27FC236}">
                <a16:creationId xmlns:a16="http://schemas.microsoft.com/office/drawing/2014/main" id="{45614656-8B6F-4574-90D9-2295B831467A}"/>
              </a:ext>
            </a:extLst>
          </p:cNvPr>
          <p:cNvSpPr>
            <a:spLocks noGrp="1" noChangeArrowheads="1"/>
          </p:cNvSpPr>
          <p:nvPr>
            <p:ph type="body" idx="1"/>
          </p:nvPr>
        </p:nvSpPr>
        <p:spPr>
          <a:xfrm>
            <a:off x="1524000" y="1371601"/>
            <a:ext cx="8991600" cy="4530725"/>
          </a:xfrm>
        </p:spPr>
        <p:txBody>
          <a:bodyPr/>
          <a:lstStyle/>
          <a:p>
            <a:pPr eaLnBrk="1" hangingPunct="1">
              <a:lnSpc>
                <a:spcPct val="90000"/>
              </a:lnSpc>
              <a:defRPr/>
            </a:pPr>
            <a:r>
              <a:rPr lang="en-US" sz="2400" dirty="0"/>
              <a:t>There were no </a:t>
            </a:r>
            <a:r>
              <a:rPr lang="en-US" sz="2400" u="sng" dirty="0"/>
              <a:t>welfare</a:t>
            </a:r>
            <a:r>
              <a:rPr lang="en-US" sz="2400" dirty="0"/>
              <a:t> programs during the 1800s.  The government did not help the </a:t>
            </a:r>
            <a:r>
              <a:rPr lang="en-US" sz="2400" u="sng" dirty="0"/>
              <a:t>poor</a:t>
            </a:r>
            <a:r>
              <a:rPr lang="en-US" sz="2400" dirty="0"/>
              <a:t>.  Some individuals took it upon themselves to help make societal changes:</a:t>
            </a:r>
          </a:p>
          <a:p>
            <a:pPr eaLnBrk="1" hangingPunct="1">
              <a:lnSpc>
                <a:spcPct val="90000"/>
              </a:lnSpc>
              <a:defRPr/>
            </a:pPr>
            <a:endParaRPr lang="en-US" sz="1200" dirty="0"/>
          </a:p>
          <a:p>
            <a:pPr lvl="1" eaLnBrk="1" hangingPunct="1">
              <a:lnSpc>
                <a:spcPct val="90000"/>
              </a:lnSpc>
              <a:defRPr/>
            </a:pPr>
            <a:r>
              <a:rPr lang="en-US" sz="2400" dirty="0"/>
              <a:t>Using private donations and her own funds, </a:t>
            </a:r>
            <a:r>
              <a:rPr lang="en-US" sz="2400" u="sng" dirty="0">
                <a:effectLst/>
              </a:rPr>
              <a:t>Jane Addams</a:t>
            </a:r>
            <a:r>
              <a:rPr lang="en-US" sz="2400" dirty="0">
                <a:effectLst/>
              </a:rPr>
              <a:t> </a:t>
            </a:r>
            <a:r>
              <a:rPr lang="en-US" sz="2400" dirty="0"/>
              <a:t>established Hull House, the first “settlement house” in Chicago to provide services to the slum residents.</a:t>
            </a:r>
            <a:endParaRPr lang="en-US" sz="2400" b="1" i="1" dirty="0"/>
          </a:p>
          <a:p>
            <a:pPr eaLnBrk="1" hangingPunct="1">
              <a:lnSpc>
                <a:spcPct val="90000"/>
              </a:lnSpc>
              <a:defRPr/>
            </a:pPr>
            <a:endParaRPr lang="en-US" sz="1400" b="1" i="1" dirty="0"/>
          </a:p>
          <a:p>
            <a:pPr lvl="1" eaLnBrk="1" hangingPunct="1">
              <a:lnSpc>
                <a:spcPct val="90000"/>
              </a:lnSpc>
              <a:defRPr/>
            </a:pPr>
            <a:r>
              <a:rPr lang="en-US" sz="2400" dirty="0"/>
              <a:t>The </a:t>
            </a:r>
            <a:r>
              <a:rPr lang="en-US" sz="2400" u="sng" dirty="0">
                <a:effectLst/>
              </a:rPr>
              <a:t>Social Gospel</a:t>
            </a:r>
            <a:r>
              <a:rPr lang="en-US" sz="2400" dirty="0">
                <a:effectLst/>
              </a:rPr>
              <a:t> </a:t>
            </a:r>
            <a:r>
              <a:rPr lang="en-US" sz="2400" dirty="0"/>
              <a:t>movement, led by Protestant </a:t>
            </a:r>
            <a:r>
              <a:rPr lang="en-US" sz="2400" u="sng" dirty="0"/>
              <a:t>clergymen</a:t>
            </a:r>
            <a:r>
              <a:rPr lang="en-US" sz="2400" dirty="0"/>
              <a:t>, called on Christians to rise to the challenge of helping their fellow man.</a:t>
            </a:r>
          </a:p>
        </p:txBody>
      </p:sp>
      <p:pic>
        <p:nvPicPr>
          <p:cNvPr id="9220" name="Picture 6" descr="http://ecx.images-amazon.com/images/I/510NDEM6H8L._SY344_BO1,204,203,200_.jpg">
            <a:extLst>
              <a:ext uri="{FF2B5EF4-FFF2-40B4-BE49-F238E27FC236}">
                <a16:creationId xmlns:a16="http://schemas.microsoft.com/office/drawing/2014/main" id="{278A8760-820C-EF40-8189-F0C2788AB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1" y="4800600"/>
            <a:ext cx="13446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7" descr="http://cbsnews1.cbsistatic.com/hub/i/r/2012/01/27/10635f58-a644-11e2-a3f0-029118418759/thumbnail/620x350/a4b9f7f319098e4bea00e5b02f65c42d/HullHouse2.jpg">
            <a:extLst>
              <a:ext uri="{FF2B5EF4-FFF2-40B4-BE49-F238E27FC236}">
                <a16:creationId xmlns:a16="http://schemas.microsoft.com/office/drawing/2014/main" id="{22F1B7BC-B6C4-E548-BFE0-4A54C6ECC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922838"/>
            <a:ext cx="34290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45435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File:Prohibition.jpg">
            <a:hlinkClick r:id="rId3"/>
            <a:extLst>
              <a:ext uri="{FF2B5EF4-FFF2-40B4-BE49-F238E27FC236}">
                <a16:creationId xmlns:a16="http://schemas.microsoft.com/office/drawing/2014/main" id="{F5B0EB81-AC20-984B-8067-F7251F60C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1" y="228600"/>
            <a:ext cx="7929563"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804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B22D-B25C-4D5B-8195-EF78F3B9359D}"/>
              </a:ext>
            </a:extLst>
          </p:cNvPr>
          <p:cNvSpPr>
            <a:spLocks noGrp="1"/>
          </p:cNvSpPr>
          <p:nvPr>
            <p:ph type="title"/>
          </p:nvPr>
        </p:nvSpPr>
        <p:spPr>
          <a:xfrm>
            <a:off x="1828800" y="304800"/>
            <a:ext cx="4572000" cy="1143000"/>
          </a:xfrm>
        </p:spPr>
        <p:txBody>
          <a:bodyPr/>
          <a:lstStyle/>
          <a:p>
            <a:pPr algn="l">
              <a:defRPr/>
            </a:pPr>
            <a:r>
              <a:rPr lang="en-US" sz="2800" dirty="0"/>
              <a:t>Prohibition led to several undesirable effects:</a:t>
            </a:r>
          </a:p>
        </p:txBody>
      </p:sp>
      <p:sp>
        <p:nvSpPr>
          <p:cNvPr id="3" name="Content Placeholder 2">
            <a:extLst>
              <a:ext uri="{FF2B5EF4-FFF2-40B4-BE49-F238E27FC236}">
                <a16:creationId xmlns:a16="http://schemas.microsoft.com/office/drawing/2014/main" id="{05AE33ED-C1DD-4512-BC61-27A28098D142}"/>
              </a:ext>
            </a:extLst>
          </p:cNvPr>
          <p:cNvSpPr>
            <a:spLocks noGrp="1"/>
          </p:cNvSpPr>
          <p:nvPr>
            <p:ph idx="1"/>
          </p:nvPr>
        </p:nvSpPr>
        <p:spPr>
          <a:xfrm>
            <a:off x="1524000" y="1524001"/>
            <a:ext cx="4495800" cy="4530725"/>
          </a:xfrm>
        </p:spPr>
        <p:txBody>
          <a:bodyPr/>
          <a:lstStyle/>
          <a:p>
            <a:pPr>
              <a:defRPr/>
            </a:pPr>
            <a:r>
              <a:rPr lang="en-US" sz="2400" u="sng" dirty="0"/>
              <a:t>bootlegging</a:t>
            </a:r>
            <a:r>
              <a:rPr lang="en-US" sz="2400" dirty="0"/>
              <a:t> </a:t>
            </a:r>
            <a:r>
              <a:rPr lang="en-US" sz="1800" dirty="0"/>
              <a:t>(illegal manufacturing of alcohol)</a:t>
            </a:r>
            <a:endParaRPr lang="en-US" sz="1800" u="sng" dirty="0"/>
          </a:p>
          <a:p>
            <a:pPr>
              <a:defRPr/>
            </a:pPr>
            <a:r>
              <a:rPr lang="en-US" sz="2400" u="sng" dirty="0"/>
              <a:t>organized crime</a:t>
            </a:r>
            <a:r>
              <a:rPr lang="en-US" sz="2400" dirty="0"/>
              <a:t> and</a:t>
            </a:r>
          </a:p>
          <a:p>
            <a:pPr>
              <a:defRPr/>
            </a:pPr>
            <a:r>
              <a:rPr lang="en-US" sz="2400" u="sng" dirty="0"/>
              <a:t>speakeasies</a:t>
            </a:r>
            <a:r>
              <a:rPr lang="en-US" sz="2400" dirty="0"/>
              <a:t> </a:t>
            </a:r>
            <a:r>
              <a:rPr lang="en-US" sz="1800" dirty="0"/>
              <a:t>(illegal bars)</a:t>
            </a:r>
            <a:endParaRPr lang="en-US" sz="1800" u="sng" dirty="0"/>
          </a:p>
        </p:txBody>
      </p:sp>
      <p:pic>
        <p:nvPicPr>
          <p:cNvPr id="66564" name="Picture 2" descr="File:Detroit police prohibition.jpg">
            <a:hlinkClick r:id="rId3"/>
            <a:extLst>
              <a:ext uri="{FF2B5EF4-FFF2-40B4-BE49-F238E27FC236}">
                <a16:creationId xmlns:a16="http://schemas.microsoft.com/office/drawing/2014/main" id="{EEED34DE-14FA-3347-B3AC-E498E56C98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701926"/>
            <a:ext cx="495300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File:Valentine Day massacre.jpg">
            <a:hlinkClick r:id="rId5"/>
            <a:extLst>
              <a:ext uri="{FF2B5EF4-FFF2-40B4-BE49-F238E27FC236}">
                <a16:creationId xmlns:a16="http://schemas.microsoft.com/office/drawing/2014/main" id="{BFFE2B73-52BF-0E43-852E-1B58EBACA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733800"/>
            <a:ext cx="4089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descr="http://www.mavericktheater.com/assets/images/Speakeasy-Bar-photo02.gif">
            <a:extLst>
              <a:ext uri="{FF2B5EF4-FFF2-40B4-BE49-F238E27FC236}">
                <a16:creationId xmlns:a16="http://schemas.microsoft.com/office/drawing/2014/main" id="{B4878C5A-A300-3C43-AA49-D7189D24A9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2550" y="304800"/>
            <a:ext cx="42354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331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6" descr="http://www.coinfacts.com/silver_dollars/1980s_sba_dollar_obv.jpg">
            <a:extLst>
              <a:ext uri="{FF2B5EF4-FFF2-40B4-BE49-F238E27FC236}">
                <a16:creationId xmlns:a16="http://schemas.microsoft.com/office/drawing/2014/main" id="{43718645-8121-194A-9E13-D7654B8DD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1" y="3886200"/>
            <a:ext cx="1528763"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4">
            <a:extLst>
              <a:ext uri="{FF2B5EF4-FFF2-40B4-BE49-F238E27FC236}">
                <a16:creationId xmlns:a16="http://schemas.microsoft.com/office/drawing/2014/main" id="{F4A0EFC1-5AF6-478E-9BAB-C1AC716D122C}"/>
              </a:ext>
            </a:extLst>
          </p:cNvPr>
          <p:cNvSpPr>
            <a:spLocks noGrp="1" noChangeArrowheads="1"/>
          </p:cNvSpPr>
          <p:nvPr>
            <p:ph type="title"/>
          </p:nvPr>
        </p:nvSpPr>
        <p:spPr>
          <a:xfrm>
            <a:off x="2057400" y="0"/>
            <a:ext cx="8229600" cy="1143000"/>
          </a:xfrm>
        </p:spPr>
        <p:txBody>
          <a:bodyPr/>
          <a:lstStyle/>
          <a:p>
            <a:pPr eaLnBrk="1" hangingPunct="1">
              <a:defRPr/>
            </a:pPr>
            <a:r>
              <a:rPr lang="en-US" sz="4000" dirty="0">
                <a:latin typeface="Monotype Corsiva" pitchFamily="66" charset="0"/>
              </a:rPr>
              <a:t>9. Women’s Suffrage</a:t>
            </a:r>
          </a:p>
        </p:txBody>
      </p:sp>
      <p:sp>
        <p:nvSpPr>
          <p:cNvPr id="64517" name="Rectangle 5">
            <a:extLst>
              <a:ext uri="{FF2B5EF4-FFF2-40B4-BE49-F238E27FC236}">
                <a16:creationId xmlns:a16="http://schemas.microsoft.com/office/drawing/2014/main" id="{FFDD80DB-428D-4C66-8588-C5586E7F1DB8}"/>
              </a:ext>
            </a:extLst>
          </p:cNvPr>
          <p:cNvSpPr>
            <a:spLocks noGrp="1" noChangeArrowheads="1"/>
          </p:cNvSpPr>
          <p:nvPr>
            <p:ph type="body" sz="half" idx="1"/>
          </p:nvPr>
        </p:nvSpPr>
        <p:spPr>
          <a:xfrm>
            <a:off x="1752600" y="1371600"/>
            <a:ext cx="4876800" cy="4800600"/>
          </a:xfrm>
        </p:spPr>
        <p:txBody>
          <a:bodyPr/>
          <a:lstStyle/>
          <a:p>
            <a:pPr eaLnBrk="1" hangingPunct="1">
              <a:lnSpc>
                <a:spcPct val="90000"/>
              </a:lnSpc>
              <a:defRPr/>
            </a:pPr>
            <a:r>
              <a:rPr lang="en-US" sz="2400" dirty="0"/>
              <a:t>Efforts to earn women the right to vote were kicked off by an 1848 convention in </a:t>
            </a:r>
            <a:r>
              <a:rPr lang="en-US" sz="2400" u="sng" dirty="0"/>
              <a:t>Seneca Falls, NY</a:t>
            </a:r>
            <a:r>
              <a:rPr lang="en-US" sz="2400" dirty="0"/>
              <a:t>.</a:t>
            </a:r>
            <a:endParaRPr lang="en-US" sz="2400" u="sng" dirty="0"/>
          </a:p>
          <a:p>
            <a:pPr eaLnBrk="1" hangingPunct="1">
              <a:lnSpc>
                <a:spcPct val="90000"/>
              </a:lnSpc>
              <a:defRPr/>
            </a:pPr>
            <a:endParaRPr lang="en-US" sz="1000" u="sng" dirty="0"/>
          </a:p>
          <a:p>
            <a:pPr eaLnBrk="1" hangingPunct="1">
              <a:lnSpc>
                <a:spcPct val="90000"/>
              </a:lnSpc>
              <a:defRPr/>
            </a:pPr>
            <a:r>
              <a:rPr lang="en-US" sz="2400" u="sng" dirty="0"/>
              <a:t>Susan B. Anthony</a:t>
            </a:r>
            <a:r>
              <a:rPr lang="en-US" sz="2400" dirty="0"/>
              <a:t> was one of many famous “suffragists” who worked throughout the second half of the 19</a:t>
            </a:r>
            <a:r>
              <a:rPr lang="en-US" sz="2400" baseline="30000" dirty="0"/>
              <a:t>th</a:t>
            </a:r>
            <a:r>
              <a:rPr lang="en-US" sz="2400" dirty="0"/>
              <a:t> Century and the Progressive Era to win </a:t>
            </a:r>
            <a:r>
              <a:rPr lang="en-US" sz="2400" u="sng" dirty="0"/>
              <a:t>women</a:t>
            </a:r>
            <a:r>
              <a:rPr lang="en-US" sz="2400" dirty="0"/>
              <a:t> the right to vote.</a:t>
            </a:r>
          </a:p>
          <a:p>
            <a:pPr eaLnBrk="1" hangingPunct="1">
              <a:lnSpc>
                <a:spcPct val="90000"/>
              </a:lnSpc>
              <a:defRPr/>
            </a:pPr>
            <a:endParaRPr lang="en-US" sz="1000" u="sng" dirty="0"/>
          </a:p>
          <a:p>
            <a:pPr eaLnBrk="1" hangingPunct="1">
              <a:lnSpc>
                <a:spcPct val="90000"/>
              </a:lnSpc>
              <a:defRPr/>
            </a:pPr>
            <a:r>
              <a:rPr lang="en-US" sz="2400" dirty="0"/>
              <a:t>The </a:t>
            </a:r>
            <a:r>
              <a:rPr lang="en-US" sz="2400" u="sng" dirty="0"/>
              <a:t>19</a:t>
            </a:r>
            <a:r>
              <a:rPr lang="en-US" sz="2400" u="sng" baseline="30000" dirty="0"/>
              <a:t>th</a:t>
            </a:r>
            <a:r>
              <a:rPr lang="en-US" sz="2400" u="sng" dirty="0"/>
              <a:t> Amendment</a:t>
            </a:r>
            <a:r>
              <a:rPr lang="en-US" sz="2400" dirty="0"/>
              <a:t> finally gave women the right to vote in national elections in 1920.</a:t>
            </a:r>
          </a:p>
        </p:txBody>
      </p:sp>
      <p:pic>
        <p:nvPicPr>
          <p:cNvPr id="68613" name="Picture 10" descr="Susan_B__Anthony">
            <a:extLst>
              <a:ext uri="{FF2B5EF4-FFF2-40B4-BE49-F238E27FC236}">
                <a16:creationId xmlns:a16="http://schemas.microsoft.com/office/drawing/2014/main" id="{C1FDB317-50B8-A04E-B7E9-1800502D659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8610600" y="1447800"/>
            <a:ext cx="2057400" cy="2692400"/>
          </a:xfrm>
        </p:spPr>
      </p:pic>
      <p:pic>
        <p:nvPicPr>
          <p:cNvPr id="68614" name="Picture 8" descr="https://fbcdn-sphotos-h-a.akamaihd.net/hphotos-ak-xpf1/v/t1.0-9/1891007_10152365454900407_590692816_n.jpg?oh=ddf667b5594a78765ed0e0c843189aa8&amp;oe=54EA5456&amp;__gda__=1425307915_beb4cc1499a14b602fd8383a6bd6c511">
            <a:extLst>
              <a:ext uri="{FF2B5EF4-FFF2-40B4-BE49-F238E27FC236}">
                <a16:creationId xmlns:a16="http://schemas.microsoft.com/office/drawing/2014/main" id="{78260E55-37B8-B44F-8DF7-2EE3CFA943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990600"/>
            <a:ext cx="17716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484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C274D7E-A359-4D4E-B6B1-35A304D2E1D2}"/>
              </a:ext>
            </a:extLst>
          </p:cNvPr>
          <p:cNvSpPr>
            <a:spLocks noGrp="1" noChangeArrowheads="1"/>
          </p:cNvSpPr>
          <p:nvPr>
            <p:ph type="title"/>
          </p:nvPr>
        </p:nvSpPr>
        <p:spPr>
          <a:xfrm>
            <a:off x="1765300" y="0"/>
            <a:ext cx="8229600" cy="1143000"/>
          </a:xfrm>
        </p:spPr>
        <p:txBody>
          <a:bodyPr/>
          <a:lstStyle/>
          <a:p>
            <a:pPr eaLnBrk="1" hangingPunct="1">
              <a:defRPr/>
            </a:pPr>
            <a:r>
              <a:rPr lang="en-US" dirty="0">
                <a:latin typeface="Monotype Corsiva" pitchFamily="66" charset="0"/>
              </a:rPr>
              <a:t>10.  Early Civil Rights Efforts</a:t>
            </a:r>
          </a:p>
        </p:txBody>
      </p:sp>
      <p:sp>
        <p:nvSpPr>
          <p:cNvPr id="87043" name="Rectangle 3">
            <a:extLst>
              <a:ext uri="{FF2B5EF4-FFF2-40B4-BE49-F238E27FC236}">
                <a16:creationId xmlns:a16="http://schemas.microsoft.com/office/drawing/2014/main" id="{20A0AE2A-243A-488A-AB8E-3E19F1C8F25C}"/>
              </a:ext>
            </a:extLst>
          </p:cNvPr>
          <p:cNvSpPr>
            <a:spLocks noGrp="1" noChangeArrowheads="1"/>
          </p:cNvSpPr>
          <p:nvPr>
            <p:ph type="body" idx="1"/>
          </p:nvPr>
        </p:nvSpPr>
        <p:spPr>
          <a:xfrm>
            <a:off x="1765300" y="685801"/>
            <a:ext cx="8064500" cy="4530725"/>
          </a:xfrm>
        </p:spPr>
        <p:txBody>
          <a:bodyPr/>
          <a:lstStyle/>
          <a:p>
            <a:pPr eaLnBrk="1" hangingPunct="1">
              <a:lnSpc>
                <a:spcPct val="90000"/>
              </a:lnSpc>
              <a:buFont typeface="Wingdings" pitchFamily="2" charset="2"/>
              <a:buNone/>
              <a:defRPr/>
            </a:pPr>
            <a:endParaRPr lang="en-US" sz="2400" dirty="0"/>
          </a:p>
          <a:p>
            <a:pPr eaLnBrk="1" hangingPunct="1">
              <a:lnSpc>
                <a:spcPct val="90000"/>
              </a:lnSpc>
              <a:defRPr/>
            </a:pPr>
            <a:r>
              <a:rPr lang="en-US" sz="2400" dirty="0"/>
              <a:t>A major accomplishment in minority rights during this period was the establishment of the </a:t>
            </a:r>
            <a:r>
              <a:rPr lang="en-US" sz="2400" u="sng" dirty="0"/>
              <a:t>National Association for the Advancement of Colored People</a:t>
            </a:r>
            <a:r>
              <a:rPr lang="en-US" sz="2400" dirty="0"/>
              <a:t> (NAACP) by </a:t>
            </a:r>
            <a:r>
              <a:rPr lang="en-US" sz="2400" u="sng" dirty="0"/>
              <a:t>W.E.B. Du Bois</a:t>
            </a:r>
            <a:r>
              <a:rPr lang="en-US" sz="2400" dirty="0"/>
              <a:t> and others.  The NAACP fought for the civil rights of African Americans.</a:t>
            </a:r>
          </a:p>
          <a:p>
            <a:pPr marL="0" indent="0" eaLnBrk="1" hangingPunct="1">
              <a:lnSpc>
                <a:spcPct val="90000"/>
              </a:lnSpc>
              <a:buNone/>
              <a:defRPr/>
            </a:pPr>
            <a:endParaRPr lang="en-US" sz="2400" dirty="0"/>
          </a:p>
          <a:p>
            <a:pPr eaLnBrk="1" hangingPunct="1">
              <a:lnSpc>
                <a:spcPct val="90000"/>
              </a:lnSpc>
              <a:defRPr/>
            </a:pPr>
            <a:r>
              <a:rPr lang="en-US" sz="2400" dirty="0"/>
              <a:t>Other leaders like </a:t>
            </a:r>
            <a:r>
              <a:rPr lang="en-US" sz="2400" u="sng" dirty="0"/>
              <a:t>Booker T. Washington</a:t>
            </a:r>
            <a:r>
              <a:rPr lang="en-US" sz="2400" dirty="0"/>
              <a:t> argued that African Americans should seek gradual equality, focus on job training, and not be too demanding.</a:t>
            </a:r>
          </a:p>
          <a:p>
            <a:pPr eaLnBrk="1" hangingPunct="1">
              <a:lnSpc>
                <a:spcPct val="90000"/>
              </a:lnSpc>
              <a:defRPr/>
            </a:pPr>
            <a:endParaRPr lang="en-US" sz="1200" dirty="0"/>
          </a:p>
        </p:txBody>
      </p:sp>
      <p:pic>
        <p:nvPicPr>
          <p:cNvPr id="70660" name="Picture 6" descr="File:Naacplogo.png">
            <a:hlinkClick r:id="rId3"/>
            <a:extLst>
              <a:ext uri="{FF2B5EF4-FFF2-40B4-BE49-F238E27FC236}">
                <a16:creationId xmlns:a16="http://schemas.microsoft.com/office/drawing/2014/main" id="{F8400A4B-FF35-6C4F-A78D-813AE45C0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4121150"/>
            <a:ext cx="219075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8" descr="http://upload.wikimedia.org/wikipedia/commons/thumb/1/12/WEB_DuBois_1918.jpg/240px-WEB_DuBois_1918.jpg">
            <a:hlinkClick r:id="rId5"/>
            <a:extLst>
              <a:ext uri="{FF2B5EF4-FFF2-40B4-BE49-F238E27FC236}">
                <a16:creationId xmlns:a16="http://schemas.microsoft.com/office/drawing/2014/main" id="{F767F919-B9D5-B746-AB79-64F3553BF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4500564"/>
            <a:ext cx="16129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7" descr="https://upload.wikimedia.org/wikipedia/commons/c/cd/BookerTWashington-Cheynes.LOC.jpg">
            <a:extLst>
              <a:ext uri="{FF2B5EF4-FFF2-40B4-BE49-F238E27FC236}">
                <a16:creationId xmlns:a16="http://schemas.microsoft.com/office/drawing/2014/main" id="{BFE5E3BC-9BD3-404F-9538-0293F54852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4438650"/>
            <a:ext cx="15367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978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a:extLst>
              <a:ext uri="{FF2B5EF4-FFF2-40B4-BE49-F238E27FC236}">
                <a16:creationId xmlns:a16="http://schemas.microsoft.com/office/drawing/2014/main" id="{BFC38CF2-A6CC-44D2-89FB-50B6C586F7AF}"/>
              </a:ext>
            </a:extLst>
          </p:cNvPr>
          <p:cNvSpPr>
            <a:spLocks noGrp="1"/>
          </p:cNvSpPr>
          <p:nvPr>
            <p:ph idx="1"/>
          </p:nvPr>
        </p:nvSpPr>
        <p:spPr>
          <a:xfrm>
            <a:off x="1752600" y="533401"/>
            <a:ext cx="6477000" cy="4530725"/>
          </a:xfrm>
        </p:spPr>
        <p:txBody>
          <a:bodyPr/>
          <a:lstStyle/>
          <a:p>
            <a:pPr>
              <a:defRPr/>
            </a:pPr>
            <a:r>
              <a:rPr lang="en-US" altLang="en-US" sz="2400" dirty="0">
                <a:effectLst/>
              </a:rPr>
              <a:t>Another leading voice in the early fight for civil rights was </a:t>
            </a:r>
            <a:r>
              <a:rPr lang="en-US" altLang="en-US" sz="2400" u="sng" dirty="0">
                <a:effectLst/>
              </a:rPr>
              <a:t>Ida B. Wells</a:t>
            </a:r>
            <a:r>
              <a:rPr lang="en-US" altLang="en-US" sz="2400" dirty="0">
                <a:effectLst/>
              </a:rPr>
              <a:t>.  </a:t>
            </a:r>
          </a:p>
          <a:p>
            <a:pPr marL="0" indent="0">
              <a:buNone/>
              <a:defRPr/>
            </a:pPr>
            <a:endParaRPr lang="en-US" altLang="en-US" sz="2400" dirty="0">
              <a:effectLst/>
            </a:endParaRPr>
          </a:p>
          <a:p>
            <a:pPr marL="0" indent="0">
              <a:buNone/>
              <a:defRPr/>
            </a:pPr>
            <a:r>
              <a:rPr lang="en-US" altLang="en-US" sz="2400" dirty="0">
                <a:effectLst/>
              </a:rPr>
              <a:t>When three of Wells’ male friends were </a:t>
            </a:r>
            <a:r>
              <a:rPr lang="en-US" altLang="en-US" sz="2400" u="sng" dirty="0">
                <a:effectLst/>
              </a:rPr>
              <a:t>lynched</a:t>
            </a:r>
            <a:r>
              <a:rPr lang="en-US" altLang="en-US" sz="2400" dirty="0">
                <a:effectLst/>
              </a:rPr>
              <a:t> (hanged) for crimes they did not commit, Wells organized a national </a:t>
            </a:r>
            <a:r>
              <a:rPr lang="en-US" altLang="en-US" sz="2400" u="sng" dirty="0">
                <a:effectLst/>
              </a:rPr>
              <a:t>anti-lynching</a:t>
            </a:r>
            <a:r>
              <a:rPr lang="en-US" altLang="en-US" sz="2400" dirty="0">
                <a:effectLst/>
              </a:rPr>
              <a:t> campaign</a:t>
            </a:r>
          </a:p>
        </p:txBody>
      </p:sp>
      <p:pic>
        <p:nvPicPr>
          <p:cNvPr id="72707" name="Picture 2" descr="http://jimnolan.typepad.com/.a/6a00e5521e0b2e8833017ee98d17cd970d-pi">
            <a:extLst>
              <a:ext uri="{FF2B5EF4-FFF2-40B4-BE49-F238E27FC236}">
                <a16:creationId xmlns:a16="http://schemas.microsoft.com/office/drawing/2014/main" id="{4EFBBD88-9286-D649-AB0E-ED2E2D5D3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3654425"/>
            <a:ext cx="22764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4" descr="http://upload.wikimedia.org/wikipedia/commons/thumb/f/f1/Cover_Southern_horrors.png/220px-Cover_Southern_horrors.png">
            <a:extLst>
              <a:ext uri="{FF2B5EF4-FFF2-40B4-BE49-F238E27FC236}">
                <a16:creationId xmlns:a16="http://schemas.microsoft.com/office/drawing/2014/main" id="{FBE3EEF2-C4D7-F643-A565-A9932A6D0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1295401"/>
            <a:ext cx="236220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2074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AB7EA-B05C-488F-A6FB-4A9BDC9E7073}"/>
              </a:ext>
            </a:extLst>
          </p:cNvPr>
          <p:cNvSpPr>
            <a:spLocks noGrp="1"/>
          </p:cNvSpPr>
          <p:nvPr>
            <p:ph type="title"/>
          </p:nvPr>
        </p:nvSpPr>
        <p:spPr>
          <a:xfrm>
            <a:off x="1905000" y="0"/>
            <a:ext cx="8229600" cy="1143000"/>
          </a:xfrm>
        </p:spPr>
        <p:txBody>
          <a:bodyPr/>
          <a:lstStyle/>
          <a:p>
            <a:pPr>
              <a:defRPr/>
            </a:pPr>
            <a:r>
              <a:rPr lang="en-US" dirty="0">
                <a:latin typeface="Monotype Corsiva" pitchFamily="66" charset="0"/>
              </a:rPr>
              <a:t>11.  Woodrow Wilson’s “New Freedom”</a:t>
            </a:r>
            <a:endParaRPr lang="en-US" dirty="0"/>
          </a:p>
        </p:txBody>
      </p:sp>
      <p:sp>
        <p:nvSpPr>
          <p:cNvPr id="3" name="Content Placeholder 2">
            <a:extLst>
              <a:ext uri="{FF2B5EF4-FFF2-40B4-BE49-F238E27FC236}">
                <a16:creationId xmlns:a16="http://schemas.microsoft.com/office/drawing/2014/main" id="{88F1EC8E-4BB3-41BF-9FA7-908EFE7714F5}"/>
              </a:ext>
            </a:extLst>
          </p:cNvPr>
          <p:cNvSpPr>
            <a:spLocks noGrp="1"/>
          </p:cNvSpPr>
          <p:nvPr>
            <p:ph idx="1"/>
          </p:nvPr>
        </p:nvSpPr>
        <p:spPr>
          <a:xfrm>
            <a:off x="1524000" y="990601"/>
            <a:ext cx="7391400" cy="4530725"/>
          </a:xfrm>
        </p:spPr>
        <p:txBody>
          <a:bodyPr/>
          <a:lstStyle/>
          <a:p>
            <a:pPr>
              <a:defRPr/>
            </a:pPr>
            <a:r>
              <a:rPr lang="en-US" sz="2400" u="sng" dirty="0"/>
              <a:t>Woodrow Wilson</a:t>
            </a:r>
            <a:r>
              <a:rPr lang="en-US" sz="2400" dirty="0"/>
              <a:t> took office in 1913, with the goals of taming big business, encouraging greater competition, and eliminating special privileges.</a:t>
            </a:r>
          </a:p>
          <a:p>
            <a:pPr>
              <a:defRPr/>
            </a:pPr>
            <a:endParaRPr lang="en-US" sz="1200" dirty="0"/>
          </a:p>
          <a:p>
            <a:pPr>
              <a:defRPr/>
            </a:pPr>
            <a:r>
              <a:rPr lang="en-US" sz="2400" dirty="0"/>
              <a:t>His most important reforms included:</a:t>
            </a:r>
          </a:p>
          <a:p>
            <a:pPr lvl="1">
              <a:defRPr/>
            </a:pPr>
            <a:r>
              <a:rPr lang="en-US" sz="2400" dirty="0"/>
              <a:t>The </a:t>
            </a:r>
            <a:r>
              <a:rPr lang="en-US" sz="2400" u="sng" dirty="0"/>
              <a:t>Federal Reserve Act</a:t>
            </a:r>
            <a:r>
              <a:rPr lang="en-US" sz="2400" dirty="0"/>
              <a:t> (1913) – reformed the banking industry by establishing 12 regional Federal Reserve Banks, and a Federal Reserve Board that regulates the availability of credit and controls the nation’s money supply</a:t>
            </a:r>
          </a:p>
          <a:p>
            <a:pPr lvl="1">
              <a:defRPr/>
            </a:pPr>
            <a:endParaRPr lang="en-US" sz="1050" u="sng" dirty="0"/>
          </a:p>
          <a:p>
            <a:pPr lvl="1">
              <a:defRPr/>
            </a:pPr>
            <a:r>
              <a:rPr lang="en-US" sz="2400" dirty="0"/>
              <a:t>The </a:t>
            </a:r>
            <a:r>
              <a:rPr lang="en-US" sz="2400" u="sng" dirty="0"/>
              <a:t>Federal Trade Commission Act</a:t>
            </a:r>
            <a:r>
              <a:rPr lang="en-US" sz="2400" dirty="0"/>
              <a:t> (1914) – created the Federal Trade Commission (FTC) to investigate unfair business practices.  This helps protect consumers.</a:t>
            </a:r>
          </a:p>
        </p:txBody>
      </p:sp>
      <p:pic>
        <p:nvPicPr>
          <p:cNvPr id="74756" name="Picture 2" descr="http://en.citizendium.org/images/thumb/0/0d/New-free.jpg/250px-New-free.jpg">
            <a:extLst>
              <a:ext uri="{FF2B5EF4-FFF2-40B4-BE49-F238E27FC236}">
                <a16:creationId xmlns:a16="http://schemas.microsoft.com/office/drawing/2014/main" id="{CF2041CE-C028-E247-A746-B62989D92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1" y="914401"/>
            <a:ext cx="1374775"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6" descr="http://www.consumerwatchdog.org/sites/default/files/images/ftcbldg_6.jpg">
            <a:extLst>
              <a:ext uri="{FF2B5EF4-FFF2-40B4-BE49-F238E27FC236}">
                <a16:creationId xmlns:a16="http://schemas.microsoft.com/office/drawing/2014/main" id="{FD633750-51A8-F94B-B4DE-BE148DA90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0" y="3657600"/>
            <a:ext cx="1714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8" descr="http://mayrsom.files.wordpress.com/2013/07/ftc-clr.gif">
            <a:extLst>
              <a:ext uri="{FF2B5EF4-FFF2-40B4-BE49-F238E27FC236}">
                <a16:creationId xmlns:a16="http://schemas.microsoft.com/office/drawing/2014/main" id="{F93BC92B-3CFA-AF47-B3BA-378AA3284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800" y="49530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622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5" descr="http://static.contentres.com/site/templates/global/img/assets/article-144-1.jpg">
            <a:extLst>
              <a:ext uri="{FF2B5EF4-FFF2-40B4-BE49-F238E27FC236}">
                <a16:creationId xmlns:a16="http://schemas.microsoft.com/office/drawing/2014/main" id="{A81ADA39-211D-874F-9E21-49F0F5508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4" y="1143000"/>
            <a:ext cx="77882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2" descr="http://www.carlmayfield.com/images/Federal-Reserve-Bank-Branch.jpg">
            <a:extLst>
              <a:ext uri="{FF2B5EF4-FFF2-40B4-BE49-F238E27FC236}">
                <a16:creationId xmlns:a16="http://schemas.microsoft.com/office/drawing/2014/main" id="{1912CD8D-B823-5C4F-949C-C36F63C9A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3733800"/>
            <a:ext cx="19177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Box 1">
            <a:extLst>
              <a:ext uri="{FF2B5EF4-FFF2-40B4-BE49-F238E27FC236}">
                <a16:creationId xmlns:a16="http://schemas.microsoft.com/office/drawing/2014/main" id="{C9DEC0A5-38B7-A443-869B-50EA70F9C6FB}"/>
              </a:ext>
            </a:extLst>
          </p:cNvPr>
          <p:cNvSpPr txBox="1">
            <a:spLocks noChangeArrowheads="1"/>
          </p:cNvSpPr>
          <p:nvPr/>
        </p:nvSpPr>
        <p:spPr bwMode="auto">
          <a:xfrm>
            <a:off x="2992438" y="457201"/>
            <a:ext cx="556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buClrTx/>
              <a:buSzTx/>
              <a:buNone/>
            </a:pPr>
            <a:r>
              <a:rPr lang="en-US" altLang="en-US" sz="2800">
                <a:solidFill>
                  <a:srgbClr val="FFFFFF"/>
                </a:solidFill>
              </a:rPr>
              <a:t>Federal Reserve Districts</a:t>
            </a:r>
          </a:p>
        </p:txBody>
      </p:sp>
    </p:spTree>
    <p:extLst>
      <p:ext uri="{BB962C8B-B14F-4D97-AF65-F5344CB8AC3E}">
        <p14:creationId xmlns:p14="http://schemas.microsoft.com/office/powerpoint/2010/main" val="3348170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190BA4-0343-4F05-9A8C-2846316AFE7B}"/>
              </a:ext>
            </a:extLst>
          </p:cNvPr>
          <p:cNvSpPr>
            <a:spLocks noGrp="1"/>
          </p:cNvSpPr>
          <p:nvPr>
            <p:ph idx="1"/>
          </p:nvPr>
        </p:nvSpPr>
        <p:spPr>
          <a:xfrm>
            <a:off x="1905000" y="403226"/>
            <a:ext cx="8229600" cy="4530725"/>
          </a:xfrm>
        </p:spPr>
        <p:txBody>
          <a:bodyPr/>
          <a:lstStyle/>
          <a:p>
            <a:pPr marL="0" indent="0">
              <a:buNone/>
              <a:defRPr/>
            </a:pPr>
            <a:r>
              <a:rPr lang="en-US" dirty="0"/>
              <a:t> </a:t>
            </a:r>
            <a:r>
              <a:rPr lang="en-US" sz="2400" dirty="0"/>
              <a:t>- The </a:t>
            </a:r>
            <a:r>
              <a:rPr lang="en-US" sz="2400" u="sng" dirty="0"/>
              <a:t>Department of Labor</a:t>
            </a:r>
            <a:r>
              <a:rPr lang="en-US" sz="2400" dirty="0"/>
              <a:t> (1913) – a special Cabinet post to study the problems of labor, collect statistics, and enforce federal labor laws. </a:t>
            </a:r>
          </a:p>
          <a:p>
            <a:pPr>
              <a:defRPr/>
            </a:pPr>
            <a:endParaRPr lang="en-US" sz="2400" dirty="0"/>
          </a:p>
          <a:p>
            <a:pPr marL="0" indent="0">
              <a:buNone/>
              <a:defRPr/>
            </a:pPr>
            <a:r>
              <a:rPr lang="en-US" sz="2400" dirty="0"/>
              <a:t> - The </a:t>
            </a:r>
            <a:r>
              <a:rPr lang="en-US" sz="2400" u="sng" dirty="0"/>
              <a:t>National Park Service</a:t>
            </a:r>
            <a:r>
              <a:rPr lang="en-US" sz="2400" dirty="0"/>
              <a:t> (1916) – created to conserve the natural scenery, historic objects, and wildlife for the enjoyment of the American people.</a:t>
            </a:r>
          </a:p>
        </p:txBody>
      </p:sp>
      <p:pic>
        <p:nvPicPr>
          <p:cNvPr id="78851" name="Picture 2" descr="https://upload.wikimedia.org/wikipedia/commons/thumb/c/c5/US-NationalParkService-ShadedLogo.svg/2000px-US-NationalParkService-ShadedLogo.svg.png">
            <a:extLst>
              <a:ext uri="{FF2B5EF4-FFF2-40B4-BE49-F238E27FC236}">
                <a16:creationId xmlns:a16="http://schemas.microsoft.com/office/drawing/2014/main" id="{B296DD17-2DF6-1E42-AED9-3932966C3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038" y="3257550"/>
            <a:ext cx="22098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6" descr="http://mediad.publicbroadcasting.net/p/wvtf/files/201508/deptlabor.png">
            <a:extLst>
              <a:ext uri="{FF2B5EF4-FFF2-40B4-BE49-F238E27FC236}">
                <a16:creationId xmlns:a16="http://schemas.microsoft.com/office/drawing/2014/main" id="{240D0196-02EB-7C49-A62E-C9060EE9A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5433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5366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descr="http://media.web.britannica.com/eb-media/79/89979-004-73BACFBF.gif">
            <a:extLst>
              <a:ext uri="{FF2B5EF4-FFF2-40B4-BE49-F238E27FC236}">
                <a16:creationId xmlns:a16="http://schemas.microsoft.com/office/drawing/2014/main" id="{52BC996F-D5A9-A14B-91D7-AB2D3AA83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304800"/>
            <a:ext cx="7997825"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2828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1F5D964-2CA1-4418-AF8F-E30A15A370C9}"/>
              </a:ext>
            </a:extLst>
          </p:cNvPr>
          <p:cNvSpPr>
            <a:spLocks noGrp="1" noChangeArrowheads="1"/>
          </p:cNvSpPr>
          <p:nvPr>
            <p:ph type="title"/>
          </p:nvPr>
        </p:nvSpPr>
        <p:spPr>
          <a:xfrm>
            <a:off x="1905000" y="304800"/>
            <a:ext cx="8229600" cy="865188"/>
          </a:xfrm>
        </p:spPr>
        <p:txBody>
          <a:bodyPr/>
          <a:lstStyle/>
          <a:p>
            <a:pPr eaLnBrk="1" hangingPunct="1">
              <a:defRPr/>
            </a:pPr>
            <a:r>
              <a:rPr lang="en-US" sz="4800" dirty="0">
                <a:latin typeface="Monotype Corsiva" pitchFamily="66" charset="0"/>
              </a:rPr>
              <a:t>12.  The Progressive Era and WWI</a:t>
            </a:r>
          </a:p>
        </p:txBody>
      </p:sp>
      <p:sp>
        <p:nvSpPr>
          <p:cNvPr id="76803" name="Rectangle 3">
            <a:extLst>
              <a:ext uri="{FF2B5EF4-FFF2-40B4-BE49-F238E27FC236}">
                <a16:creationId xmlns:a16="http://schemas.microsoft.com/office/drawing/2014/main" id="{CA1C7E69-FB2E-46A8-AF33-C2461C650D4F}"/>
              </a:ext>
            </a:extLst>
          </p:cNvPr>
          <p:cNvSpPr>
            <a:spLocks noGrp="1" noChangeArrowheads="1"/>
          </p:cNvSpPr>
          <p:nvPr>
            <p:ph type="body" idx="1"/>
          </p:nvPr>
        </p:nvSpPr>
        <p:spPr>
          <a:xfrm>
            <a:off x="1524000" y="1143001"/>
            <a:ext cx="5105400" cy="4987925"/>
          </a:xfrm>
        </p:spPr>
        <p:txBody>
          <a:bodyPr/>
          <a:lstStyle/>
          <a:p>
            <a:pPr eaLnBrk="1" hangingPunct="1">
              <a:defRPr/>
            </a:pPr>
            <a:r>
              <a:rPr lang="en-US" sz="2400" dirty="0"/>
              <a:t>Americans went off to war in 1917 with a progressive zeal, believing that they would “make the world safe for democracy” and that this might be the last war of all time.</a:t>
            </a:r>
          </a:p>
          <a:p>
            <a:pPr eaLnBrk="1" hangingPunct="1">
              <a:defRPr/>
            </a:pPr>
            <a:endParaRPr lang="en-US" sz="1200" dirty="0"/>
          </a:p>
          <a:p>
            <a:pPr eaLnBrk="1" hangingPunct="1">
              <a:defRPr/>
            </a:pPr>
            <a:r>
              <a:rPr lang="en-US" sz="2400" dirty="0"/>
              <a:t>Despite the Allied victory in 1918, the brutality of the war and the harsh terms of the Treaty of Versailles damaged the progressive spirit in America and turned public attention away from reform.</a:t>
            </a:r>
          </a:p>
          <a:p>
            <a:pPr eaLnBrk="1" hangingPunct="1">
              <a:buFont typeface="Wingdings" pitchFamily="2" charset="2"/>
              <a:buNone/>
              <a:defRPr/>
            </a:pPr>
            <a:endParaRPr lang="en-US" dirty="0"/>
          </a:p>
        </p:txBody>
      </p:sp>
      <p:pic>
        <p:nvPicPr>
          <p:cNvPr id="82948" name="Picture 5" descr="http://www.chemical-corps.org/cms/images/stories/history/GasAttack-%20WWI%20(538x406).jpg">
            <a:extLst>
              <a:ext uri="{FF2B5EF4-FFF2-40B4-BE49-F238E27FC236}">
                <a16:creationId xmlns:a16="http://schemas.microsoft.com/office/drawing/2014/main" id="{E1046790-F386-344A-AACA-5CD8DD7C0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447800"/>
            <a:ext cx="4140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289783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a:extLst>
              <a:ext uri="{FF2B5EF4-FFF2-40B4-BE49-F238E27FC236}">
                <a16:creationId xmlns:a16="http://schemas.microsoft.com/office/drawing/2014/main" id="{BF4A97B1-14B9-49EB-BA55-3F3BA2A4A874}"/>
              </a:ext>
            </a:extLst>
          </p:cNvPr>
          <p:cNvSpPr>
            <a:spLocks noGrp="1" noChangeArrowheads="1"/>
          </p:cNvSpPr>
          <p:nvPr>
            <p:ph type="body" idx="1"/>
          </p:nvPr>
        </p:nvSpPr>
        <p:spPr>
          <a:xfrm>
            <a:off x="1676400" y="266700"/>
            <a:ext cx="8534400" cy="2362200"/>
          </a:xfrm>
        </p:spPr>
        <p:txBody>
          <a:bodyPr/>
          <a:lstStyle/>
          <a:p>
            <a:pPr eaLnBrk="1" hangingPunct="1">
              <a:defRPr/>
            </a:pPr>
            <a:r>
              <a:rPr lang="en-US" sz="2400" dirty="0"/>
              <a:t>“</a:t>
            </a:r>
            <a:r>
              <a:rPr lang="en-US" sz="2400" b="1" u="sng" dirty="0"/>
              <a:t>Muckraker</a:t>
            </a:r>
            <a:r>
              <a:rPr lang="en-US" sz="2400" dirty="0"/>
              <a:t>” journalists called attention to </a:t>
            </a:r>
            <a:r>
              <a:rPr lang="en-US" sz="2400" u="sng" dirty="0"/>
              <a:t>corruption</a:t>
            </a:r>
            <a:r>
              <a:rPr lang="en-US" sz="2400" dirty="0"/>
              <a:t> in government, poor </a:t>
            </a:r>
            <a:r>
              <a:rPr lang="en-US" sz="2400" u="sng" dirty="0"/>
              <a:t>working conditions</a:t>
            </a:r>
            <a:r>
              <a:rPr lang="en-US" sz="2400" dirty="0"/>
              <a:t>, and </a:t>
            </a:r>
            <a:r>
              <a:rPr lang="en-US" sz="2400" u="sng" dirty="0"/>
              <a:t>poverty</a:t>
            </a:r>
            <a:r>
              <a:rPr lang="en-US" sz="2400" dirty="0"/>
              <a:t> in cities.  Examples:</a:t>
            </a:r>
          </a:p>
          <a:p>
            <a:pPr lvl="1" eaLnBrk="1" hangingPunct="1">
              <a:defRPr/>
            </a:pPr>
            <a:r>
              <a:rPr lang="en-US" sz="2400" dirty="0"/>
              <a:t>Jacob Riis</a:t>
            </a:r>
          </a:p>
          <a:p>
            <a:pPr lvl="1" eaLnBrk="1" hangingPunct="1">
              <a:defRPr/>
            </a:pPr>
            <a:r>
              <a:rPr lang="en-US" sz="2400" u="sng" dirty="0"/>
              <a:t>Ida Tarbell </a:t>
            </a:r>
            <a:r>
              <a:rPr lang="en-US" sz="2400" dirty="0"/>
              <a:t>– her investigative reporting led to the breakup of the Standard Oil Company's monopoly</a:t>
            </a:r>
          </a:p>
          <a:p>
            <a:pPr eaLnBrk="1" hangingPunct="1">
              <a:defRPr/>
            </a:pPr>
            <a:endParaRPr lang="en-US" sz="2800" dirty="0"/>
          </a:p>
          <a:p>
            <a:pPr eaLnBrk="1" hangingPunct="1">
              <a:defRPr/>
            </a:pPr>
            <a:endParaRPr lang="en-US" sz="2800" dirty="0"/>
          </a:p>
          <a:p>
            <a:pPr eaLnBrk="1" hangingPunct="1">
              <a:defRPr/>
            </a:pPr>
            <a:endParaRPr lang="en-US" sz="2800" dirty="0"/>
          </a:p>
          <a:p>
            <a:pPr eaLnBrk="1" hangingPunct="1">
              <a:buFont typeface="Wingdings" pitchFamily="2" charset="2"/>
              <a:buNone/>
              <a:defRPr/>
            </a:pPr>
            <a:endParaRPr lang="en-US" sz="2800" dirty="0"/>
          </a:p>
          <a:p>
            <a:pPr eaLnBrk="1" hangingPunct="1">
              <a:defRPr/>
            </a:pPr>
            <a:endParaRPr lang="en-US" sz="2800" dirty="0"/>
          </a:p>
          <a:p>
            <a:pPr eaLnBrk="1" hangingPunct="1">
              <a:buFont typeface="Wingdings" pitchFamily="2" charset="2"/>
              <a:buNone/>
              <a:defRPr/>
            </a:pPr>
            <a:endParaRPr lang="en-US" sz="2400" dirty="0"/>
          </a:p>
        </p:txBody>
      </p:sp>
      <p:pic>
        <p:nvPicPr>
          <p:cNvPr id="11267" name="Picture 5" descr="File:Nellie Bly 2.jpg">
            <a:hlinkClick r:id="rId3"/>
            <a:extLst>
              <a:ext uri="{FF2B5EF4-FFF2-40B4-BE49-F238E27FC236}">
                <a16:creationId xmlns:a16="http://schemas.microsoft.com/office/drawing/2014/main" id="{A8FB627A-9162-5447-859D-71D778470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1" y="4114801"/>
            <a:ext cx="2011363"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Box 3">
            <a:extLst>
              <a:ext uri="{FF2B5EF4-FFF2-40B4-BE49-F238E27FC236}">
                <a16:creationId xmlns:a16="http://schemas.microsoft.com/office/drawing/2014/main" id="{F33EBF18-E953-4C46-9B7C-EEBFAE67D1E3}"/>
              </a:ext>
            </a:extLst>
          </p:cNvPr>
          <p:cNvSpPr txBox="1">
            <a:spLocks noChangeArrowheads="1"/>
          </p:cNvSpPr>
          <p:nvPr/>
        </p:nvSpPr>
        <p:spPr bwMode="auto">
          <a:xfrm>
            <a:off x="8077200" y="6477000"/>
            <a:ext cx="1828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itchFamily="2" charset="2"/>
              <a:buBlip>
                <a:blip r:embed="rId5"/>
              </a:buBlip>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2"/>
              </a:buClr>
              <a:buSzPct val="90000"/>
              <a:buFont typeface="Wingdings" pitchFamily="2" charset="2"/>
              <a:buBlip>
                <a:blip r:embed="rId6"/>
              </a:buBlip>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itchFamily="2" charset="2"/>
              <a:buBlip>
                <a:blip r:embed="rId7"/>
              </a:buBlip>
              <a:defRPr sz="2000">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SzTx/>
              <a:buNone/>
            </a:pPr>
            <a:r>
              <a:rPr lang="en-US" altLang="en-US" sz="1800" i="1">
                <a:solidFill>
                  <a:srgbClr val="FFFFFF"/>
                </a:solidFill>
              </a:rPr>
              <a:t>Nellie Bly</a:t>
            </a:r>
          </a:p>
        </p:txBody>
      </p:sp>
      <p:pic>
        <p:nvPicPr>
          <p:cNvPr id="11269" name="Picture 6" descr="https://upload.wikimedia.org/wikipedia/commons/thumb/f/ff/The_History_of_the_Standard_Oil_Company.jpg/220px-The_History_of_the_Standard_Oil_Company.jpg">
            <a:extLst>
              <a:ext uri="{FF2B5EF4-FFF2-40B4-BE49-F238E27FC236}">
                <a16:creationId xmlns:a16="http://schemas.microsoft.com/office/drawing/2014/main" id="{5A8E7A24-D548-0F48-9940-6BA5D66564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2971800"/>
            <a:ext cx="20955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8" descr="https://upload.wikimedia.org/wikipedia/commons/0/07/Ida_M_Tarbell_crop.jpg">
            <a:extLst>
              <a:ext uri="{FF2B5EF4-FFF2-40B4-BE49-F238E27FC236}">
                <a16:creationId xmlns:a16="http://schemas.microsoft.com/office/drawing/2014/main" id="{342D47D1-6EF1-1F4E-9FDD-2B71C7250D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3810001"/>
            <a:ext cx="167640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0" descr="http://shsjonwaldron.files.wordpress.com/2013/01/how-the-other-half-lives1.jpg">
            <a:extLst>
              <a:ext uri="{FF2B5EF4-FFF2-40B4-BE49-F238E27FC236}">
                <a16:creationId xmlns:a16="http://schemas.microsoft.com/office/drawing/2014/main" id="{A3C16AC0-38FE-DB4C-8B91-47EA6DEAB4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2600" y="28956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4" descr="http://globe-views.com/dcim/dreams/rake/rake-02.jpg">
            <a:extLst>
              <a:ext uri="{FF2B5EF4-FFF2-40B4-BE49-F238E27FC236}">
                <a16:creationId xmlns:a16="http://schemas.microsoft.com/office/drawing/2014/main" id="{A973FE2F-9FAF-174E-95C7-647CDE648D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39200" y="25908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609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17DC31C4-8D76-3B4E-B142-D459A49E3EE4}"/>
              </a:ext>
            </a:extLst>
          </p:cNvPr>
          <p:cNvGrpSpPr>
            <a:grpSpLocks/>
          </p:cNvGrpSpPr>
          <p:nvPr/>
        </p:nvGrpSpPr>
        <p:grpSpPr bwMode="auto">
          <a:xfrm>
            <a:off x="4156075" y="2416176"/>
            <a:ext cx="4089400" cy="4086225"/>
            <a:chOff x="1658" y="924"/>
            <a:chExt cx="2576" cy="2574"/>
          </a:xfrm>
        </p:grpSpPr>
        <p:sp>
          <p:nvSpPr>
            <p:cNvPr id="3082" name="Freeform 3">
              <a:extLst>
                <a:ext uri="{FF2B5EF4-FFF2-40B4-BE49-F238E27FC236}">
                  <a16:creationId xmlns:a16="http://schemas.microsoft.com/office/drawing/2014/main" id="{81C44291-F3BC-3844-BA6E-4CE9702C5D06}"/>
                </a:ext>
              </a:extLst>
            </p:cNvPr>
            <p:cNvSpPr>
              <a:spLocks/>
            </p:cNvSpPr>
            <p:nvPr/>
          </p:nvSpPr>
          <p:spPr bwMode="auto">
            <a:xfrm>
              <a:off x="1658" y="924"/>
              <a:ext cx="2576" cy="2574"/>
            </a:xfrm>
            <a:custGeom>
              <a:avLst/>
              <a:gdLst>
                <a:gd name="T0" fmla="*/ 364 w 2576"/>
                <a:gd name="T1" fmla="*/ 2184 h 2574"/>
                <a:gd name="T2" fmla="*/ 390 w 2576"/>
                <a:gd name="T3" fmla="*/ 2210 h 2574"/>
                <a:gd name="T4" fmla="*/ 453 w 2576"/>
                <a:gd name="T5" fmla="*/ 2262 h 2574"/>
                <a:gd name="T6" fmla="*/ 550 w 2576"/>
                <a:gd name="T7" fmla="*/ 2340 h 2574"/>
                <a:gd name="T8" fmla="*/ 658 w 2576"/>
                <a:gd name="T9" fmla="*/ 2407 h 2574"/>
                <a:gd name="T10" fmla="*/ 769 w 2576"/>
                <a:gd name="T11" fmla="*/ 2466 h 2574"/>
                <a:gd name="T12" fmla="*/ 844 w 2576"/>
                <a:gd name="T13" fmla="*/ 2492 h 2574"/>
                <a:gd name="T14" fmla="*/ 866 w 2576"/>
                <a:gd name="T15" fmla="*/ 2503 h 2574"/>
                <a:gd name="T16" fmla="*/ 926 w 2576"/>
                <a:gd name="T17" fmla="*/ 2522 h 2574"/>
                <a:gd name="T18" fmla="*/ 1026 w 2576"/>
                <a:gd name="T19" fmla="*/ 2548 h 2574"/>
                <a:gd name="T20" fmla="*/ 1130 w 2576"/>
                <a:gd name="T21" fmla="*/ 2563 h 2574"/>
                <a:gd name="T22" fmla="*/ 1234 w 2576"/>
                <a:gd name="T23" fmla="*/ 2574 h 2574"/>
                <a:gd name="T24" fmla="*/ 1361 w 2576"/>
                <a:gd name="T25" fmla="*/ 2570 h 2574"/>
                <a:gd name="T26" fmla="*/ 1506 w 2576"/>
                <a:gd name="T27" fmla="*/ 2555 h 2574"/>
                <a:gd name="T28" fmla="*/ 1643 w 2576"/>
                <a:gd name="T29" fmla="*/ 2522 h 2574"/>
                <a:gd name="T30" fmla="*/ 1777 w 2576"/>
                <a:gd name="T31" fmla="*/ 2477 h 2574"/>
                <a:gd name="T32" fmla="*/ 1922 w 2576"/>
                <a:gd name="T33" fmla="*/ 2407 h 2574"/>
                <a:gd name="T34" fmla="*/ 2071 w 2576"/>
                <a:gd name="T35" fmla="*/ 2310 h 2574"/>
                <a:gd name="T36" fmla="*/ 2205 w 2576"/>
                <a:gd name="T37" fmla="*/ 2191 h 2574"/>
                <a:gd name="T38" fmla="*/ 2320 w 2576"/>
                <a:gd name="T39" fmla="*/ 2057 h 2574"/>
                <a:gd name="T40" fmla="*/ 2416 w 2576"/>
                <a:gd name="T41" fmla="*/ 1905 h 2574"/>
                <a:gd name="T42" fmla="*/ 2495 w 2576"/>
                <a:gd name="T43" fmla="*/ 1742 h 2574"/>
                <a:gd name="T44" fmla="*/ 2547 w 2576"/>
                <a:gd name="T45" fmla="*/ 1567 h 2574"/>
                <a:gd name="T46" fmla="*/ 2573 w 2576"/>
                <a:gd name="T47" fmla="*/ 1381 h 2574"/>
                <a:gd name="T48" fmla="*/ 2573 w 2576"/>
                <a:gd name="T49" fmla="*/ 1214 h 2574"/>
                <a:gd name="T50" fmla="*/ 2558 w 2576"/>
                <a:gd name="T51" fmla="*/ 1069 h 2574"/>
                <a:gd name="T52" fmla="*/ 2524 w 2576"/>
                <a:gd name="T53" fmla="*/ 932 h 2574"/>
                <a:gd name="T54" fmla="*/ 2480 w 2576"/>
                <a:gd name="T55" fmla="*/ 798 h 2574"/>
                <a:gd name="T56" fmla="*/ 2409 w 2576"/>
                <a:gd name="T57" fmla="*/ 657 h 2574"/>
                <a:gd name="T58" fmla="*/ 2316 w 2576"/>
                <a:gd name="T59" fmla="*/ 512 h 2574"/>
                <a:gd name="T60" fmla="*/ 2201 w 2576"/>
                <a:gd name="T61" fmla="*/ 382 h 2574"/>
                <a:gd name="T62" fmla="*/ 2071 w 2576"/>
                <a:gd name="T63" fmla="*/ 267 h 2574"/>
                <a:gd name="T64" fmla="*/ 1941 w 2576"/>
                <a:gd name="T65" fmla="*/ 178 h 2574"/>
                <a:gd name="T66" fmla="*/ 1814 w 2576"/>
                <a:gd name="T67" fmla="*/ 111 h 2574"/>
                <a:gd name="T68" fmla="*/ 1680 w 2576"/>
                <a:gd name="T69" fmla="*/ 63 h 2574"/>
                <a:gd name="T70" fmla="*/ 1539 w 2576"/>
                <a:gd name="T71" fmla="*/ 26 h 2574"/>
                <a:gd name="T72" fmla="*/ 1446 w 2576"/>
                <a:gd name="T73" fmla="*/ 11 h 2574"/>
                <a:gd name="T74" fmla="*/ 1401 w 2576"/>
                <a:gd name="T75" fmla="*/ 3 h 2574"/>
                <a:gd name="T76" fmla="*/ 1357 w 2576"/>
                <a:gd name="T77" fmla="*/ 0 h 2574"/>
                <a:gd name="T78" fmla="*/ 1312 w 2576"/>
                <a:gd name="T79" fmla="*/ 0 h 2574"/>
                <a:gd name="T80" fmla="*/ 1156 w 2576"/>
                <a:gd name="T81" fmla="*/ 7 h 2574"/>
                <a:gd name="T82" fmla="*/ 907 w 2576"/>
                <a:gd name="T83" fmla="*/ 59 h 2574"/>
                <a:gd name="T84" fmla="*/ 673 w 2576"/>
                <a:gd name="T85" fmla="*/ 156 h 2574"/>
                <a:gd name="T86" fmla="*/ 468 w 2576"/>
                <a:gd name="T87" fmla="*/ 293 h 2574"/>
                <a:gd name="T88" fmla="*/ 294 w 2576"/>
                <a:gd name="T89" fmla="*/ 468 h 2574"/>
                <a:gd name="T90" fmla="*/ 156 w 2576"/>
                <a:gd name="T91" fmla="*/ 672 h 2574"/>
                <a:gd name="T92" fmla="*/ 59 w 2576"/>
                <a:gd name="T93" fmla="*/ 906 h 2574"/>
                <a:gd name="T94" fmla="*/ 7 w 2576"/>
                <a:gd name="T95" fmla="*/ 1155 h 2574"/>
                <a:gd name="T96" fmla="*/ 7 w 2576"/>
                <a:gd name="T97" fmla="*/ 1415 h 2574"/>
                <a:gd name="T98" fmla="*/ 56 w 2576"/>
                <a:gd name="T99" fmla="*/ 1656 h 2574"/>
                <a:gd name="T100" fmla="*/ 145 w 2576"/>
                <a:gd name="T101" fmla="*/ 1879 h 2574"/>
                <a:gd name="T102" fmla="*/ 275 w 2576"/>
                <a:gd name="T103" fmla="*/ 2080 h 25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576"/>
                <a:gd name="T157" fmla="*/ 0 h 2574"/>
                <a:gd name="T158" fmla="*/ 2576 w 2576"/>
                <a:gd name="T159" fmla="*/ 2574 h 25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576" h="2574">
                  <a:moveTo>
                    <a:pt x="353" y="2169"/>
                  </a:moveTo>
                  <a:lnTo>
                    <a:pt x="364" y="2184"/>
                  </a:lnTo>
                  <a:lnTo>
                    <a:pt x="379" y="2195"/>
                  </a:lnTo>
                  <a:lnTo>
                    <a:pt x="390" y="2210"/>
                  </a:lnTo>
                  <a:lnTo>
                    <a:pt x="405" y="2221"/>
                  </a:lnTo>
                  <a:lnTo>
                    <a:pt x="453" y="2262"/>
                  </a:lnTo>
                  <a:lnTo>
                    <a:pt x="502" y="2303"/>
                  </a:lnTo>
                  <a:lnTo>
                    <a:pt x="550" y="2340"/>
                  </a:lnTo>
                  <a:lnTo>
                    <a:pt x="606" y="2377"/>
                  </a:lnTo>
                  <a:lnTo>
                    <a:pt x="658" y="2407"/>
                  </a:lnTo>
                  <a:lnTo>
                    <a:pt x="714" y="2436"/>
                  </a:lnTo>
                  <a:lnTo>
                    <a:pt x="769" y="2466"/>
                  </a:lnTo>
                  <a:lnTo>
                    <a:pt x="829" y="2488"/>
                  </a:lnTo>
                  <a:lnTo>
                    <a:pt x="844" y="2492"/>
                  </a:lnTo>
                  <a:lnTo>
                    <a:pt x="855" y="2496"/>
                  </a:lnTo>
                  <a:lnTo>
                    <a:pt x="866" y="2503"/>
                  </a:lnTo>
                  <a:lnTo>
                    <a:pt x="877" y="2507"/>
                  </a:lnTo>
                  <a:lnTo>
                    <a:pt x="926" y="2522"/>
                  </a:lnTo>
                  <a:lnTo>
                    <a:pt x="978" y="2533"/>
                  </a:lnTo>
                  <a:lnTo>
                    <a:pt x="1026" y="2548"/>
                  </a:lnTo>
                  <a:lnTo>
                    <a:pt x="1078" y="2555"/>
                  </a:lnTo>
                  <a:lnTo>
                    <a:pt x="1130" y="2563"/>
                  </a:lnTo>
                  <a:lnTo>
                    <a:pt x="1182" y="2570"/>
                  </a:lnTo>
                  <a:lnTo>
                    <a:pt x="1234" y="2574"/>
                  </a:lnTo>
                  <a:lnTo>
                    <a:pt x="1290" y="2574"/>
                  </a:lnTo>
                  <a:lnTo>
                    <a:pt x="1361" y="2570"/>
                  </a:lnTo>
                  <a:lnTo>
                    <a:pt x="1435" y="2566"/>
                  </a:lnTo>
                  <a:lnTo>
                    <a:pt x="1506" y="2555"/>
                  </a:lnTo>
                  <a:lnTo>
                    <a:pt x="1576" y="2540"/>
                  </a:lnTo>
                  <a:lnTo>
                    <a:pt x="1643" y="2522"/>
                  </a:lnTo>
                  <a:lnTo>
                    <a:pt x="1710" y="2503"/>
                  </a:lnTo>
                  <a:lnTo>
                    <a:pt x="1777" y="2477"/>
                  </a:lnTo>
                  <a:lnTo>
                    <a:pt x="1840" y="2447"/>
                  </a:lnTo>
                  <a:lnTo>
                    <a:pt x="1922" y="2407"/>
                  </a:lnTo>
                  <a:lnTo>
                    <a:pt x="1996" y="2358"/>
                  </a:lnTo>
                  <a:lnTo>
                    <a:pt x="2071" y="2310"/>
                  </a:lnTo>
                  <a:lnTo>
                    <a:pt x="2138" y="2251"/>
                  </a:lnTo>
                  <a:lnTo>
                    <a:pt x="2205" y="2191"/>
                  </a:lnTo>
                  <a:lnTo>
                    <a:pt x="2264" y="2124"/>
                  </a:lnTo>
                  <a:lnTo>
                    <a:pt x="2320" y="2057"/>
                  </a:lnTo>
                  <a:lnTo>
                    <a:pt x="2372" y="1983"/>
                  </a:lnTo>
                  <a:lnTo>
                    <a:pt x="2416" y="1905"/>
                  </a:lnTo>
                  <a:lnTo>
                    <a:pt x="2457" y="1823"/>
                  </a:lnTo>
                  <a:lnTo>
                    <a:pt x="2495" y="1742"/>
                  </a:lnTo>
                  <a:lnTo>
                    <a:pt x="2524" y="1656"/>
                  </a:lnTo>
                  <a:lnTo>
                    <a:pt x="2547" y="1567"/>
                  </a:lnTo>
                  <a:lnTo>
                    <a:pt x="2561" y="1474"/>
                  </a:lnTo>
                  <a:lnTo>
                    <a:pt x="2573" y="1381"/>
                  </a:lnTo>
                  <a:lnTo>
                    <a:pt x="2576" y="1289"/>
                  </a:lnTo>
                  <a:lnTo>
                    <a:pt x="2573" y="1214"/>
                  </a:lnTo>
                  <a:lnTo>
                    <a:pt x="2569" y="1144"/>
                  </a:lnTo>
                  <a:lnTo>
                    <a:pt x="2558" y="1069"/>
                  </a:lnTo>
                  <a:lnTo>
                    <a:pt x="2543" y="999"/>
                  </a:lnTo>
                  <a:lnTo>
                    <a:pt x="2524" y="932"/>
                  </a:lnTo>
                  <a:lnTo>
                    <a:pt x="2506" y="865"/>
                  </a:lnTo>
                  <a:lnTo>
                    <a:pt x="2480" y="798"/>
                  </a:lnTo>
                  <a:lnTo>
                    <a:pt x="2450" y="735"/>
                  </a:lnTo>
                  <a:lnTo>
                    <a:pt x="2409" y="657"/>
                  </a:lnTo>
                  <a:lnTo>
                    <a:pt x="2364" y="583"/>
                  </a:lnTo>
                  <a:lnTo>
                    <a:pt x="2316" y="512"/>
                  </a:lnTo>
                  <a:lnTo>
                    <a:pt x="2260" y="445"/>
                  </a:lnTo>
                  <a:lnTo>
                    <a:pt x="2201" y="382"/>
                  </a:lnTo>
                  <a:lnTo>
                    <a:pt x="2138" y="323"/>
                  </a:lnTo>
                  <a:lnTo>
                    <a:pt x="2071" y="267"/>
                  </a:lnTo>
                  <a:lnTo>
                    <a:pt x="2000" y="215"/>
                  </a:lnTo>
                  <a:lnTo>
                    <a:pt x="1941" y="178"/>
                  </a:lnTo>
                  <a:lnTo>
                    <a:pt x="1877" y="144"/>
                  </a:lnTo>
                  <a:lnTo>
                    <a:pt x="1814" y="111"/>
                  </a:lnTo>
                  <a:lnTo>
                    <a:pt x="1747" y="85"/>
                  </a:lnTo>
                  <a:lnTo>
                    <a:pt x="1680" y="63"/>
                  </a:lnTo>
                  <a:lnTo>
                    <a:pt x="1610" y="40"/>
                  </a:lnTo>
                  <a:lnTo>
                    <a:pt x="1539" y="26"/>
                  </a:lnTo>
                  <a:lnTo>
                    <a:pt x="1468" y="14"/>
                  </a:lnTo>
                  <a:lnTo>
                    <a:pt x="1446" y="11"/>
                  </a:lnTo>
                  <a:lnTo>
                    <a:pt x="1424" y="7"/>
                  </a:lnTo>
                  <a:lnTo>
                    <a:pt x="1401" y="3"/>
                  </a:lnTo>
                  <a:lnTo>
                    <a:pt x="1379" y="3"/>
                  </a:lnTo>
                  <a:lnTo>
                    <a:pt x="1357" y="0"/>
                  </a:lnTo>
                  <a:lnTo>
                    <a:pt x="1335" y="0"/>
                  </a:lnTo>
                  <a:lnTo>
                    <a:pt x="1312" y="0"/>
                  </a:lnTo>
                  <a:lnTo>
                    <a:pt x="1290" y="0"/>
                  </a:lnTo>
                  <a:lnTo>
                    <a:pt x="1156" y="7"/>
                  </a:lnTo>
                  <a:lnTo>
                    <a:pt x="1030" y="26"/>
                  </a:lnTo>
                  <a:lnTo>
                    <a:pt x="907" y="59"/>
                  </a:lnTo>
                  <a:lnTo>
                    <a:pt x="788" y="100"/>
                  </a:lnTo>
                  <a:lnTo>
                    <a:pt x="673" y="156"/>
                  </a:lnTo>
                  <a:lnTo>
                    <a:pt x="569" y="219"/>
                  </a:lnTo>
                  <a:lnTo>
                    <a:pt x="468" y="293"/>
                  </a:lnTo>
                  <a:lnTo>
                    <a:pt x="379" y="375"/>
                  </a:lnTo>
                  <a:lnTo>
                    <a:pt x="294" y="468"/>
                  </a:lnTo>
                  <a:lnTo>
                    <a:pt x="219" y="568"/>
                  </a:lnTo>
                  <a:lnTo>
                    <a:pt x="156" y="672"/>
                  </a:lnTo>
                  <a:lnTo>
                    <a:pt x="100" y="787"/>
                  </a:lnTo>
                  <a:lnTo>
                    <a:pt x="59" y="906"/>
                  </a:lnTo>
                  <a:lnTo>
                    <a:pt x="26" y="1028"/>
                  </a:lnTo>
                  <a:lnTo>
                    <a:pt x="7" y="1155"/>
                  </a:lnTo>
                  <a:lnTo>
                    <a:pt x="0" y="1289"/>
                  </a:lnTo>
                  <a:lnTo>
                    <a:pt x="7" y="1415"/>
                  </a:lnTo>
                  <a:lnTo>
                    <a:pt x="26" y="1537"/>
                  </a:lnTo>
                  <a:lnTo>
                    <a:pt x="56" y="1656"/>
                  </a:lnTo>
                  <a:lnTo>
                    <a:pt x="93" y="1768"/>
                  </a:lnTo>
                  <a:lnTo>
                    <a:pt x="145" y="1879"/>
                  </a:lnTo>
                  <a:lnTo>
                    <a:pt x="204" y="1983"/>
                  </a:lnTo>
                  <a:lnTo>
                    <a:pt x="275" y="2080"/>
                  </a:lnTo>
                  <a:lnTo>
                    <a:pt x="353" y="2169"/>
                  </a:lnTo>
                  <a:close/>
                </a:path>
              </a:pathLst>
            </a:custGeom>
            <a:solidFill>
              <a:srgbClr val="007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83" name="Freeform 4">
              <a:extLst>
                <a:ext uri="{FF2B5EF4-FFF2-40B4-BE49-F238E27FC236}">
                  <a16:creationId xmlns:a16="http://schemas.microsoft.com/office/drawing/2014/main" id="{BE45F6E7-E3C1-E648-AC15-B3A0F1180A22}"/>
                </a:ext>
              </a:extLst>
            </p:cNvPr>
            <p:cNvSpPr>
              <a:spLocks/>
            </p:cNvSpPr>
            <p:nvPr/>
          </p:nvSpPr>
          <p:spPr bwMode="auto">
            <a:xfrm>
              <a:off x="2955" y="1622"/>
              <a:ext cx="1279" cy="1749"/>
            </a:xfrm>
            <a:custGeom>
              <a:avLst/>
              <a:gdLst>
                <a:gd name="T0" fmla="*/ 774 w 1279"/>
                <a:gd name="T1" fmla="*/ 1612 h 1749"/>
                <a:gd name="T2" fmla="*/ 1023 w 1279"/>
                <a:gd name="T3" fmla="*/ 1359 h 1749"/>
                <a:gd name="T4" fmla="*/ 1198 w 1279"/>
                <a:gd name="T5" fmla="*/ 1044 h 1749"/>
                <a:gd name="T6" fmla="*/ 1276 w 1279"/>
                <a:gd name="T7" fmla="*/ 683 h 1749"/>
                <a:gd name="T8" fmla="*/ 1261 w 1279"/>
                <a:gd name="T9" fmla="*/ 371 h 1749"/>
                <a:gd name="T10" fmla="*/ 1183 w 1279"/>
                <a:gd name="T11" fmla="*/ 100 h 1749"/>
                <a:gd name="T12" fmla="*/ 1108 w 1279"/>
                <a:gd name="T13" fmla="*/ 85 h 1749"/>
                <a:gd name="T14" fmla="*/ 1097 w 1279"/>
                <a:gd name="T15" fmla="*/ 163 h 1749"/>
                <a:gd name="T16" fmla="*/ 1064 w 1279"/>
                <a:gd name="T17" fmla="*/ 193 h 1749"/>
                <a:gd name="T18" fmla="*/ 989 w 1279"/>
                <a:gd name="T19" fmla="*/ 174 h 1749"/>
                <a:gd name="T20" fmla="*/ 937 w 1279"/>
                <a:gd name="T21" fmla="*/ 167 h 1749"/>
                <a:gd name="T22" fmla="*/ 837 w 1279"/>
                <a:gd name="T23" fmla="*/ 122 h 1749"/>
                <a:gd name="T24" fmla="*/ 792 w 1279"/>
                <a:gd name="T25" fmla="*/ 63 h 1749"/>
                <a:gd name="T26" fmla="*/ 759 w 1279"/>
                <a:gd name="T27" fmla="*/ 15 h 1749"/>
                <a:gd name="T28" fmla="*/ 684 w 1279"/>
                <a:gd name="T29" fmla="*/ 0 h 1749"/>
                <a:gd name="T30" fmla="*/ 673 w 1279"/>
                <a:gd name="T31" fmla="*/ 85 h 1749"/>
                <a:gd name="T32" fmla="*/ 599 w 1279"/>
                <a:gd name="T33" fmla="*/ 104 h 1749"/>
                <a:gd name="T34" fmla="*/ 543 w 1279"/>
                <a:gd name="T35" fmla="*/ 141 h 1749"/>
                <a:gd name="T36" fmla="*/ 521 w 1279"/>
                <a:gd name="T37" fmla="*/ 186 h 1749"/>
                <a:gd name="T38" fmla="*/ 499 w 1279"/>
                <a:gd name="T39" fmla="*/ 200 h 1749"/>
                <a:gd name="T40" fmla="*/ 413 w 1279"/>
                <a:gd name="T41" fmla="*/ 319 h 1749"/>
                <a:gd name="T42" fmla="*/ 331 w 1279"/>
                <a:gd name="T43" fmla="*/ 394 h 1749"/>
                <a:gd name="T44" fmla="*/ 253 w 1279"/>
                <a:gd name="T45" fmla="*/ 423 h 1749"/>
                <a:gd name="T46" fmla="*/ 283 w 1279"/>
                <a:gd name="T47" fmla="*/ 472 h 1749"/>
                <a:gd name="T48" fmla="*/ 298 w 1279"/>
                <a:gd name="T49" fmla="*/ 475 h 1749"/>
                <a:gd name="T50" fmla="*/ 298 w 1279"/>
                <a:gd name="T51" fmla="*/ 509 h 1749"/>
                <a:gd name="T52" fmla="*/ 387 w 1279"/>
                <a:gd name="T53" fmla="*/ 583 h 1749"/>
                <a:gd name="T54" fmla="*/ 506 w 1279"/>
                <a:gd name="T55" fmla="*/ 635 h 1749"/>
                <a:gd name="T56" fmla="*/ 528 w 1279"/>
                <a:gd name="T57" fmla="*/ 691 h 1749"/>
                <a:gd name="T58" fmla="*/ 591 w 1279"/>
                <a:gd name="T59" fmla="*/ 739 h 1749"/>
                <a:gd name="T60" fmla="*/ 610 w 1279"/>
                <a:gd name="T61" fmla="*/ 761 h 1749"/>
                <a:gd name="T62" fmla="*/ 591 w 1279"/>
                <a:gd name="T63" fmla="*/ 773 h 1749"/>
                <a:gd name="T64" fmla="*/ 662 w 1279"/>
                <a:gd name="T65" fmla="*/ 906 h 1749"/>
                <a:gd name="T66" fmla="*/ 722 w 1279"/>
                <a:gd name="T67" fmla="*/ 1036 h 1749"/>
                <a:gd name="T68" fmla="*/ 781 w 1279"/>
                <a:gd name="T69" fmla="*/ 1144 h 1749"/>
                <a:gd name="T70" fmla="*/ 755 w 1279"/>
                <a:gd name="T71" fmla="*/ 1211 h 1749"/>
                <a:gd name="T72" fmla="*/ 621 w 1279"/>
                <a:gd name="T73" fmla="*/ 1337 h 1749"/>
                <a:gd name="T74" fmla="*/ 499 w 1279"/>
                <a:gd name="T75" fmla="*/ 1419 h 1749"/>
                <a:gd name="T76" fmla="*/ 283 w 1279"/>
                <a:gd name="T77" fmla="*/ 1475 h 1749"/>
                <a:gd name="T78" fmla="*/ 201 w 1279"/>
                <a:gd name="T79" fmla="*/ 1508 h 1749"/>
                <a:gd name="T80" fmla="*/ 183 w 1279"/>
                <a:gd name="T81" fmla="*/ 1519 h 1749"/>
                <a:gd name="T82" fmla="*/ 112 w 1279"/>
                <a:gd name="T83" fmla="*/ 1504 h 1749"/>
                <a:gd name="T84" fmla="*/ 30 w 1279"/>
                <a:gd name="T85" fmla="*/ 1515 h 1749"/>
                <a:gd name="T86" fmla="*/ 56 w 1279"/>
                <a:gd name="T87" fmla="*/ 1553 h 1749"/>
                <a:gd name="T88" fmla="*/ 183 w 1279"/>
                <a:gd name="T89" fmla="*/ 1582 h 1749"/>
                <a:gd name="T90" fmla="*/ 320 w 1279"/>
                <a:gd name="T91" fmla="*/ 1564 h 1749"/>
                <a:gd name="T92" fmla="*/ 417 w 1279"/>
                <a:gd name="T93" fmla="*/ 1530 h 1749"/>
                <a:gd name="T94" fmla="*/ 473 w 1279"/>
                <a:gd name="T95" fmla="*/ 1512 h 1749"/>
                <a:gd name="T96" fmla="*/ 502 w 1279"/>
                <a:gd name="T97" fmla="*/ 1556 h 1749"/>
                <a:gd name="T98" fmla="*/ 536 w 1279"/>
                <a:gd name="T99" fmla="*/ 1486 h 1749"/>
                <a:gd name="T100" fmla="*/ 595 w 1279"/>
                <a:gd name="T101" fmla="*/ 1486 h 1749"/>
                <a:gd name="T102" fmla="*/ 591 w 1279"/>
                <a:gd name="T103" fmla="*/ 1553 h 1749"/>
                <a:gd name="T104" fmla="*/ 558 w 1279"/>
                <a:gd name="T105" fmla="*/ 1590 h 1749"/>
                <a:gd name="T106" fmla="*/ 558 w 1279"/>
                <a:gd name="T107" fmla="*/ 1649 h 1749"/>
                <a:gd name="T108" fmla="*/ 539 w 1279"/>
                <a:gd name="T109" fmla="*/ 1712 h 17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9"/>
                <a:gd name="T166" fmla="*/ 0 h 1749"/>
                <a:gd name="T167" fmla="*/ 1279 w 1279"/>
                <a:gd name="T168" fmla="*/ 1749 h 17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9" h="1749">
                  <a:moveTo>
                    <a:pt x="543" y="1749"/>
                  </a:moveTo>
                  <a:lnTo>
                    <a:pt x="625" y="1709"/>
                  </a:lnTo>
                  <a:lnTo>
                    <a:pt x="699" y="1660"/>
                  </a:lnTo>
                  <a:lnTo>
                    <a:pt x="774" y="1612"/>
                  </a:lnTo>
                  <a:lnTo>
                    <a:pt x="841" y="1553"/>
                  </a:lnTo>
                  <a:lnTo>
                    <a:pt x="908" y="1493"/>
                  </a:lnTo>
                  <a:lnTo>
                    <a:pt x="967" y="1426"/>
                  </a:lnTo>
                  <a:lnTo>
                    <a:pt x="1023" y="1359"/>
                  </a:lnTo>
                  <a:lnTo>
                    <a:pt x="1075" y="1285"/>
                  </a:lnTo>
                  <a:lnTo>
                    <a:pt x="1119" y="1207"/>
                  </a:lnTo>
                  <a:lnTo>
                    <a:pt x="1160" y="1125"/>
                  </a:lnTo>
                  <a:lnTo>
                    <a:pt x="1198" y="1044"/>
                  </a:lnTo>
                  <a:lnTo>
                    <a:pt x="1227" y="958"/>
                  </a:lnTo>
                  <a:lnTo>
                    <a:pt x="1250" y="869"/>
                  </a:lnTo>
                  <a:lnTo>
                    <a:pt x="1264" y="776"/>
                  </a:lnTo>
                  <a:lnTo>
                    <a:pt x="1276" y="683"/>
                  </a:lnTo>
                  <a:lnTo>
                    <a:pt x="1279" y="591"/>
                  </a:lnTo>
                  <a:lnTo>
                    <a:pt x="1276" y="516"/>
                  </a:lnTo>
                  <a:lnTo>
                    <a:pt x="1272" y="446"/>
                  </a:lnTo>
                  <a:lnTo>
                    <a:pt x="1261" y="371"/>
                  </a:lnTo>
                  <a:lnTo>
                    <a:pt x="1246" y="301"/>
                  </a:lnTo>
                  <a:lnTo>
                    <a:pt x="1227" y="234"/>
                  </a:lnTo>
                  <a:lnTo>
                    <a:pt x="1209" y="167"/>
                  </a:lnTo>
                  <a:lnTo>
                    <a:pt x="1183" y="100"/>
                  </a:lnTo>
                  <a:lnTo>
                    <a:pt x="1153" y="37"/>
                  </a:lnTo>
                  <a:lnTo>
                    <a:pt x="1131" y="52"/>
                  </a:lnTo>
                  <a:lnTo>
                    <a:pt x="1116" y="67"/>
                  </a:lnTo>
                  <a:lnTo>
                    <a:pt x="1108" y="85"/>
                  </a:lnTo>
                  <a:lnTo>
                    <a:pt x="1105" y="104"/>
                  </a:lnTo>
                  <a:lnTo>
                    <a:pt x="1105" y="122"/>
                  </a:lnTo>
                  <a:lnTo>
                    <a:pt x="1101" y="145"/>
                  </a:lnTo>
                  <a:lnTo>
                    <a:pt x="1097" y="163"/>
                  </a:lnTo>
                  <a:lnTo>
                    <a:pt x="1093" y="174"/>
                  </a:lnTo>
                  <a:lnTo>
                    <a:pt x="1086" y="182"/>
                  </a:lnTo>
                  <a:lnTo>
                    <a:pt x="1075" y="189"/>
                  </a:lnTo>
                  <a:lnTo>
                    <a:pt x="1064" y="193"/>
                  </a:lnTo>
                  <a:lnTo>
                    <a:pt x="1053" y="193"/>
                  </a:lnTo>
                  <a:lnTo>
                    <a:pt x="1034" y="189"/>
                  </a:lnTo>
                  <a:lnTo>
                    <a:pt x="1012" y="182"/>
                  </a:lnTo>
                  <a:lnTo>
                    <a:pt x="989" y="174"/>
                  </a:lnTo>
                  <a:lnTo>
                    <a:pt x="974" y="163"/>
                  </a:lnTo>
                  <a:lnTo>
                    <a:pt x="963" y="163"/>
                  </a:lnTo>
                  <a:lnTo>
                    <a:pt x="948" y="163"/>
                  </a:lnTo>
                  <a:lnTo>
                    <a:pt x="937" y="167"/>
                  </a:lnTo>
                  <a:lnTo>
                    <a:pt x="922" y="171"/>
                  </a:lnTo>
                  <a:lnTo>
                    <a:pt x="885" y="156"/>
                  </a:lnTo>
                  <a:lnTo>
                    <a:pt x="855" y="141"/>
                  </a:lnTo>
                  <a:lnTo>
                    <a:pt x="837" y="122"/>
                  </a:lnTo>
                  <a:lnTo>
                    <a:pt x="826" y="111"/>
                  </a:lnTo>
                  <a:lnTo>
                    <a:pt x="815" y="96"/>
                  </a:lnTo>
                  <a:lnTo>
                    <a:pt x="803" y="82"/>
                  </a:lnTo>
                  <a:lnTo>
                    <a:pt x="792" y="63"/>
                  </a:lnTo>
                  <a:lnTo>
                    <a:pt x="781" y="44"/>
                  </a:lnTo>
                  <a:lnTo>
                    <a:pt x="777" y="33"/>
                  </a:lnTo>
                  <a:lnTo>
                    <a:pt x="766" y="22"/>
                  </a:lnTo>
                  <a:lnTo>
                    <a:pt x="759" y="15"/>
                  </a:lnTo>
                  <a:lnTo>
                    <a:pt x="744" y="7"/>
                  </a:lnTo>
                  <a:lnTo>
                    <a:pt x="725" y="0"/>
                  </a:lnTo>
                  <a:lnTo>
                    <a:pt x="707" y="0"/>
                  </a:lnTo>
                  <a:lnTo>
                    <a:pt x="684" y="0"/>
                  </a:lnTo>
                  <a:lnTo>
                    <a:pt x="658" y="7"/>
                  </a:lnTo>
                  <a:lnTo>
                    <a:pt x="670" y="30"/>
                  </a:lnTo>
                  <a:lnTo>
                    <a:pt x="677" y="56"/>
                  </a:lnTo>
                  <a:lnTo>
                    <a:pt x="673" y="85"/>
                  </a:lnTo>
                  <a:lnTo>
                    <a:pt x="651" y="111"/>
                  </a:lnTo>
                  <a:lnTo>
                    <a:pt x="632" y="108"/>
                  </a:lnTo>
                  <a:lnTo>
                    <a:pt x="614" y="108"/>
                  </a:lnTo>
                  <a:lnTo>
                    <a:pt x="599" y="104"/>
                  </a:lnTo>
                  <a:lnTo>
                    <a:pt x="588" y="104"/>
                  </a:lnTo>
                  <a:lnTo>
                    <a:pt x="573" y="119"/>
                  </a:lnTo>
                  <a:lnTo>
                    <a:pt x="558" y="130"/>
                  </a:lnTo>
                  <a:lnTo>
                    <a:pt x="543" y="141"/>
                  </a:lnTo>
                  <a:lnTo>
                    <a:pt x="525" y="152"/>
                  </a:lnTo>
                  <a:lnTo>
                    <a:pt x="525" y="163"/>
                  </a:lnTo>
                  <a:lnTo>
                    <a:pt x="525" y="174"/>
                  </a:lnTo>
                  <a:lnTo>
                    <a:pt x="521" y="186"/>
                  </a:lnTo>
                  <a:lnTo>
                    <a:pt x="517" y="197"/>
                  </a:lnTo>
                  <a:lnTo>
                    <a:pt x="510" y="197"/>
                  </a:lnTo>
                  <a:lnTo>
                    <a:pt x="502" y="197"/>
                  </a:lnTo>
                  <a:lnTo>
                    <a:pt x="499" y="200"/>
                  </a:lnTo>
                  <a:lnTo>
                    <a:pt x="495" y="200"/>
                  </a:lnTo>
                  <a:lnTo>
                    <a:pt x="473" y="230"/>
                  </a:lnTo>
                  <a:lnTo>
                    <a:pt x="443" y="275"/>
                  </a:lnTo>
                  <a:lnTo>
                    <a:pt x="413" y="319"/>
                  </a:lnTo>
                  <a:lnTo>
                    <a:pt x="387" y="356"/>
                  </a:lnTo>
                  <a:lnTo>
                    <a:pt x="368" y="375"/>
                  </a:lnTo>
                  <a:lnTo>
                    <a:pt x="350" y="386"/>
                  </a:lnTo>
                  <a:lnTo>
                    <a:pt x="331" y="394"/>
                  </a:lnTo>
                  <a:lnTo>
                    <a:pt x="301" y="394"/>
                  </a:lnTo>
                  <a:lnTo>
                    <a:pt x="275" y="397"/>
                  </a:lnTo>
                  <a:lnTo>
                    <a:pt x="261" y="412"/>
                  </a:lnTo>
                  <a:lnTo>
                    <a:pt x="253" y="423"/>
                  </a:lnTo>
                  <a:lnTo>
                    <a:pt x="246" y="434"/>
                  </a:lnTo>
                  <a:lnTo>
                    <a:pt x="261" y="446"/>
                  </a:lnTo>
                  <a:lnTo>
                    <a:pt x="275" y="460"/>
                  </a:lnTo>
                  <a:lnTo>
                    <a:pt x="283" y="472"/>
                  </a:lnTo>
                  <a:lnTo>
                    <a:pt x="287" y="475"/>
                  </a:lnTo>
                  <a:lnTo>
                    <a:pt x="294" y="475"/>
                  </a:lnTo>
                  <a:lnTo>
                    <a:pt x="298" y="475"/>
                  </a:lnTo>
                  <a:lnTo>
                    <a:pt x="301" y="479"/>
                  </a:lnTo>
                  <a:lnTo>
                    <a:pt x="301" y="486"/>
                  </a:lnTo>
                  <a:lnTo>
                    <a:pt x="301" y="494"/>
                  </a:lnTo>
                  <a:lnTo>
                    <a:pt x="298" y="509"/>
                  </a:lnTo>
                  <a:lnTo>
                    <a:pt x="294" y="524"/>
                  </a:lnTo>
                  <a:lnTo>
                    <a:pt x="320" y="546"/>
                  </a:lnTo>
                  <a:lnTo>
                    <a:pt x="350" y="565"/>
                  </a:lnTo>
                  <a:lnTo>
                    <a:pt x="387" y="583"/>
                  </a:lnTo>
                  <a:lnTo>
                    <a:pt x="424" y="602"/>
                  </a:lnTo>
                  <a:lnTo>
                    <a:pt x="458" y="617"/>
                  </a:lnTo>
                  <a:lnTo>
                    <a:pt x="487" y="628"/>
                  </a:lnTo>
                  <a:lnTo>
                    <a:pt x="506" y="635"/>
                  </a:lnTo>
                  <a:lnTo>
                    <a:pt x="513" y="643"/>
                  </a:lnTo>
                  <a:lnTo>
                    <a:pt x="517" y="654"/>
                  </a:lnTo>
                  <a:lnTo>
                    <a:pt x="521" y="672"/>
                  </a:lnTo>
                  <a:lnTo>
                    <a:pt x="528" y="691"/>
                  </a:lnTo>
                  <a:lnTo>
                    <a:pt x="536" y="702"/>
                  </a:lnTo>
                  <a:lnTo>
                    <a:pt x="551" y="709"/>
                  </a:lnTo>
                  <a:lnTo>
                    <a:pt x="569" y="724"/>
                  </a:lnTo>
                  <a:lnTo>
                    <a:pt x="591" y="739"/>
                  </a:lnTo>
                  <a:lnTo>
                    <a:pt x="603" y="747"/>
                  </a:lnTo>
                  <a:lnTo>
                    <a:pt x="606" y="750"/>
                  </a:lnTo>
                  <a:lnTo>
                    <a:pt x="606" y="758"/>
                  </a:lnTo>
                  <a:lnTo>
                    <a:pt x="610" y="761"/>
                  </a:lnTo>
                  <a:lnTo>
                    <a:pt x="610" y="769"/>
                  </a:lnTo>
                  <a:lnTo>
                    <a:pt x="603" y="769"/>
                  </a:lnTo>
                  <a:lnTo>
                    <a:pt x="595" y="769"/>
                  </a:lnTo>
                  <a:lnTo>
                    <a:pt x="591" y="773"/>
                  </a:lnTo>
                  <a:lnTo>
                    <a:pt x="595" y="780"/>
                  </a:lnTo>
                  <a:lnTo>
                    <a:pt x="614" y="802"/>
                  </a:lnTo>
                  <a:lnTo>
                    <a:pt x="640" y="851"/>
                  </a:lnTo>
                  <a:lnTo>
                    <a:pt x="662" y="906"/>
                  </a:lnTo>
                  <a:lnTo>
                    <a:pt x="662" y="955"/>
                  </a:lnTo>
                  <a:lnTo>
                    <a:pt x="677" y="947"/>
                  </a:lnTo>
                  <a:lnTo>
                    <a:pt x="699" y="988"/>
                  </a:lnTo>
                  <a:lnTo>
                    <a:pt x="722" y="1036"/>
                  </a:lnTo>
                  <a:lnTo>
                    <a:pt x="744" y="1077"/>
                  </a:lnTo>
                  <a:lnTo>
                    <a:pt x="755" y="1107"/>
                  </a:lnTo>
                  <a:lnTo>
                    <a:pt x="770" y="1125"/>
                  </a:lnTo>
                  <a:lnTo>
                    <a:pt x="781" y="1144"/>
                  </a:lnTo>
                  <a:lnTo>
                    <a:pt x="789" y="1163"/>
                  </a:lnTo>
                  <a:lnTo>
                    <a:pt x="789" y="1177"/>
                  </a:lnTo>
                  <a:lnTo>
                    <a:pt x="777" y="1189"/>
                  </a:lnTo>
                  <a:lnTo>
                    <a:pt x="755" y="1211"/>
                  </a:lnTo>
                  <a:lnTo>
                    <a:pt x="725" y="1241"/>
                  </a:lnTo>
                  <a:lnTo>
                    <a:pt x="688" y="1274"/>
                  </a:lnTo>
                  <a:lnTo>
                    <a:pt x="655" y="1307"/>
                  </a:lnTo>
                  <a:lnTo>
                    <a:pt x="621" y="1337"/>
                  </a:lnTo>
                  <a:lnTo>
                    <a:pt x="595" y="1363"/>
                  </a:lnTo>
                  <a:lnTo>
                    <a:pt x="580" y="1382"/>
                  </a:lnTo>
                  <a:lnTo>
                    <a:pt x="543" y="1400"/>
                  </a:lnTo>
                  <a:lnTo>
                    <a:pt x="499" y="1419"/>
                  </a:lnTo>
                  <a:lnTo>
                    <a:pt x="446" y="1434"/>
                  </a:lnTo>
                  <a:lnTo>
                    <a:pt x="394" y="1449"/>
                  </a:lnTo>
                  <a:lnTo>
                    <a:pt x="335" y="1463"/>
                  </a:lnTo>
                  <a:lnTo>
                    <a:pt x="283" y="1475"/>
                  </a:lnTo>
                  <a:lnTo>
                    <a:pt x="231" y="1482"/>
                  </a:lnTo>
                  <a:lnTo>
                    <a:pt x="186" y="1486"/>
                  </a:lnTo>
                  <a:lnTo>
                    <a:pt x="194" y="1497"/>
                  </a:lnTo>
                  <a:lnTo>
                    <a:pt x="201" y="1508"/>
                  </a:lnTo>
                  <a:lnTo>
                    <a:pt x="205" y="1515"/>
                  </a:lnTo>
                  <a:lnTo>
                    <a:pt x="205" y="1519"/>
                  </a:lnTo>
                  <a:lnTo>
                    <a:pt x="194" y="1519"/>
                  </a:lnTo>
                  <a:lnTo>
                    <a:pt x="183" y="1519"/>
                  </a:lnTo>
                  <a:lnTo>
                    <a:pt x="171" y="1515"/>
                  </a:lnTo>
                  <a:lnTo>
                    <a:pt x="153" y="1504"/>
                  </a:lnTo>
                  <a:lnTo>
                    <a:pt x="130" y="1504"/>
                  </a:lnTo>
                  <a:lnTo>
                    <a:pt x="112" y="1504"/>
                  </a:lnTo>
                  <a:lnTo>
                    <a:pt x="90" y="1508"/>
                  </a:lnTo>
                  <a:lnTo>
                    <a:pt x="67" y="1508"/>
                  </a:lnTo>
                  <a:lnTo>
                    <a:pt x="49" y="1512"/>
                  </a:lnTo>
                  <a:lnTo>
                    <a:pt x="30" y="1515"/>
                  </a:lnTo>
                  <a:lnTo>
                    <a:pt x="15" y="1515"/>
                  </a:lnTo>
                  <a:lnTo>
                    <a:pt x="0" y="1519"/>
                  </a:lnTo>
                  <a:lnTo>
                    <a:pt x="26" y="1538"/>
                  </a:lnTo>
                  <a:lnTo>
                    <a:pt x="56" y="1553"/>
                  </a:lnTo>
                  <a:lnTo>
                    <a:pt x="86" y="1564"/>
                  </a:lnTo>
                  <a:lnTo>
                    <a:pt x="116" y="1575"/>
                  </a:lnTo>
                  <a:lnTo>
                    <a:pt x="149" y="1579"/>
                  </a:lnTo>
                  <a:lnTo>
                    <a:pt x="183" y="1582"/>
                  </a:lnTo>
                  <a:lnTo>
                    <a:pt x="216" y="1582"/>
                  </a:lnTo>
                  <a:lnTo>
                    <a:pt x="253" y="1579"/>
                  </a:lnTo>
                  <a:lnTo>
                    <a:pt x="287" y="1571"/>
                  </a:lnTo>
                  <a:lnTo>
                    <a:pt x="320" y="1564"/>
                  </a:lnTo>
                  <a:lnTo>
                    <a:pt x="350" y="1556"/>
                  </a:lnTo>
                  <a:lnTo>
                    <a:pt x="376" y="1545"/>
                  </a:lnTo>
                  <a:lnTo>
                    <a:pt x="398" y="1538"/>
                  </a:lnTo>
                  <a:lnTo>
                    <a:pt x="417" y="1530"/>
                  </a:lnTo>
                  <a:lnTo>
                    <a:pt x="428" y="1523"/>
                  </a:lnTo>
                  <a:lnTo>
                    <a:pt x="439" y="1519"/>
                  </a:lnTo>
                  <a:lnTo>
                    <a:pt x="454" y="1512"/>
                  </a:lnTo>
                  <a:lnTo>
                    <a:pt x="473" y="1512"/>
                  </a:lnTo>
                  <a:lnTo>
                    <a:pt x="484" y="1527"/>
                  </a:lnTo>
                  <a:lnTo>
                    <a:pt x="491" y="1553"/>
                  </a:lnTo>
                  <a:lnTo>
                    <a:pt x="495" y="1556"/>
                  </a:lnTo>
                  <a:lnTo>
                    <a:pt x="502" y="1556"/>
                  </a:lnTo>
                  <a:lnTo>
                    <a:pt x="510" y="1549"/>
                  </a:lnTo>
                  <a:lnTo>
                    <a:pt x="517" y="1534"/>
                  </a:lnTo>
                  <a:lnTo>
                    <a:pt x="525" y="1512"/>
                  </a:lnTo>
                  <a:lnTo>
                    <a:pt x="536" y="1486"/>
                  </a:lnTo>
                  <a:lnTo>
                    <a:pt x="551" y="1467"/>
                  </a:lnTo>
                  <a:lnTo>
                    <a:pt x="565" y="1463"/>
                  </a:lnTo>
                  <a:lnTo>
                    <a:pt x="580" y="1475"/>
                  </a:lnTo>
                  <a:lnTo>
                    <a:pt x="595" y="1486"/>
                  </a:lnTo>
                  <a:lnTo>
                    <a:pt x="599" y="1504"/>
                  </a:lnTo>
                  <a:lnTo>
                    <a:pt x="599" y="1523"/>
                  </a:lnTo>
                  <a:lnTo>
                    <a:pt x="595" y="1541"/>
                  </a:lnTo>
                  <a:lnTo>
                    <a:pt x="591" y="1553"/>
                  </a:lnTo>
                  <a:lnTo>
                    <a:pt x="588" y="1564"/>
                  </a:lnTo>
                  <a:lnTo>
                    <a:pt x="580" y="1571"/>
                  </a:lnTo>
                  <a:lnTo>
                    <a:pt x="569" y="1582"/>
                  </a:lnTo>
                  <a:lnTo>
                    <a:pt x="558" y="1590"/>
                  </a:lnTo>
                  <a:lnTo>
                    <a:pt x="551" y="1605"/>
                  </a:lnTo>
                  <a:lnTo>
                    <a:pt x="547" y="1623"/>
                  </a:lnTo>
                  <a:lnTo>
                    <a:pt x="554" y="1634"/>
                  </a:lnTo>
                  <a:lnTo>
                    <a:pt x="558" y="1649"/>
                  </a:lnTo>
                  <a:lnTo>
                    <a:pt x="554" y="1668"/>
                  </a:lnTo>
                  <a:lnTo>
                    <a:pt x="547" y="1679"/>
                  </a:lnTo>
                  <a:lnTo>
                    <a:pt x="539" y="1694"/>
                  </a:lnTo>
                  <a:lnTo>
                    <a:pt x="539" y="1712"/>
                  </a:lnTo>
                  <a:lnTo>
                    <a:pt x="539" y="1731"/>
                  </a:lnTo>
                  <a:lnTo>
                    <a:pt x="543" y="1749"/>
                  </a:lnTo>
                  <a:close/>
                </a:path>
              </a:pathLst>
            </a:custGeom>
            <a:solidFill>
              <a:srgbClr val="3F9B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84" name="Freeform 5">
              <a:extLst>
                <a:ext uri="{FF2B5EF4-FFF2-40B4-BE49-F238E27FC236}">
                  <a16:creationId xmlns:a16="http://schemas.microsoft.com/office/drawing/2014/main" id="{D8D81C57-C0B4-6142-AF74-4FA371AB7AD3}"/>
                </a:ext>
              </a:extLst>
            </p:cNvPr>
            <p:cNvSpPr>
              <a:spLocks/>
            </p:cNvSpPr>
            <p:nvPr/>
          </p:nvSpPr>
          <p:spPr bwMode="auto">
            <a:xfrm>
              <a:off x="1948" y="1588"/>
              <a:ext cx="1216" cy="1505"/>
            </a:xfrm>
            <a:custGeom>
              <a:avLst/>
              <a:gdLst>
                <a:gd name="T0" fmla="*/ 18 w 1216"/>
                <a:gd name="T1" fmla="*/ 405 h 1505"/>
                <a:gd name="T2" fmla="*/ 74 w 1216"/>
                <a:gd name="T3" fmla="*/ 331 h 1505"/>
                <a:gd name="T4" fmla="*/ 160 w 1216"/>
                <a:gd name="T5" fmla="*/ 279 h 1505"/>
                <a:gd name="T6" fmla="*/ 275 w 1216"/>
                <a:gd name="T7" fmla="*/ 268 h 1505"/>
                <a:gd name="T8" fmla="*/ 401 w 1216"/>
                <a:gd name="T9" fmla="*/ 290 h 1505"/>
                <a:gd name="T10" fmla="*/ 487 w 1216"/>
                <a:gd name="T11" fmla="*/ 338 h 1505"/>
                <a:gd name="T12" fmla="*/ 539 w 1216"/>
                <a:gd name="T13" fmla="*/ 353 h 1505"/>
                <a:gd name="T14" fmla="*/ 569 w 1216"/>
                <a:gd name="T15" fmla="*/ 327 h 1505"/>
                <a:gd name="T16" fmla="*/ 636 w 1216"/>
                <a:gd name="T17" fmla="*/ 324 h 1505"/>
                <a:gd name="T18" fmla="*/ 714 w 1216"/>
                <a:gd name="T19" fmla="*/ 350 h 1505"/>
                <a:gd name="T20" fmla="*/ 769 w 1216"/>
                <a:gd name="T21" fmla="*/ 387 h 1505"/>
                <a:gd name="T22" fmla="*/ 851 w 1216"/>
                <a:gd name="T23" fmla="*/ 442 h 1505"/>
                <a:gd name="T24" fmla="*/ 877 w 1216"/>
                <a:gd name="T25" fmla="*/ 409 h 1505"/>
                <a:gd name="T26" fmla="*/ 829 w 1216"/>
                <a:gd name="T27" fmla="*/ 331 h 1505"/>
                <a:gd name="T28" fmla="*/ 747 w 1216"/>
                <a:gd name="T29" fmla="*/ 246 h 1505"/>
                <a:gd name="T30" fmla="*/ 628 w 1216"/>
                <a:gd name="T31" fmla="*/ 168 h 1505"/>
                <a:gd name="T32" fmla="*/ 517 w 1216"/>
                <a:gd name="T33" fmla="*/ 104 h 1505"/>
                <a:gd name="T34" fmla="*/ 498 w 1216"/>
                <a:gd name="T35" fmla="*/ 52 h 1505"/>
                <a:gd name="T36" fmla="*/ 546 w 1216"/>
                <a:gd name="T37" fmla="*/ 15 h 1505"/>
                <a:gd name="T38" fmla="*/ 598 w 1216"/>
                <a:gd name="T39" fmla="*/ 0 h 1505"/>
                <a:gd name="T40" fmla="*/ 643 w 1216"/>
                <a:gd name="T41" fmla="*/ 8 h 1505"/>
                <a:gd name="T42" fmla="*/ 691 w 1216"/>
                <a:gd name="T43" fmla="*/ 34 h 1505"/>
                <a:gd name="T44" fmla="*/ 732 w 1216"/>
                <a:gd name="T45" fmla="*/ 78 h 1505"/>
                <a:gd name="T46" fmla="*/ 795 w 1216"/>
                <a:gd name="T47" fmla="*/ 123 h 1505"/>
                <a:gd name="T48" fmla="*/ 859 w 1216"/>
                <a:gd name="T49" fmla="*/ 194 h 1505"/>
                <a:gd name="T50" fmla="*/ 907 w 1216"/>
                <a:gd name="T51" fmla="*/ 316 h 1505"/>
                <a:gd name="T52" fmla="*/ 948 w 1216"/>
                <a:gd name="T53" fmla="*/ 390 h 1505"/>
                <a:gd name="T54" fmla="*/ 1026 w 1216"/>
                <a:gd name="T55" fmla="*/ 513 h 1505"/>
                <a:gd name="T56" fmla="*/ 1078 w 1216"/>
                <a:gd name="T57" fmla="*/ 561 h 1505"/>
                <a:gd name="T58" fmla="*/ 1145 w 1216"/>
                <a:gd name="T59" fmla="*/ 625 h 1505"/>
                <a:gd name="T60" fmla="*/ 1216 w 1216"/>
                <a:gd name="T61" fmla="*/ 740 h 1505"/>
                <a:gd name="T62" fmla="*/ 1130 w 1216"/>
                <a:gd name="T63" fmla="*/ 803 h 1505"/>
                <a:gd name="T64" fmla="*/ 1126 w 1216"/>
                <a:gd name="T65" fmla="*/ 1007 h 1505"/>
                <a:gd name="T66" fmla="*/ 1123 w 1216"/>
                <a:gd name="T67" fmla="*/ 1178 h 1505"/>
                <a:gd name="T68" fmla="*/ 1037 w 1216"/>
                <a:gd name="T69" fmla="*/ 1263 h 1505"/>
                <a:gd name="T70" fmla="*/ 933 w 1216"/>
                <a:gd name="T71" fmla="*/ 1353 h 1505"/>
                <a:gd name="T72" fmla="*/ 874 w 1216"/>
                <a:gd name="T73" fmla="*/ 1393 h 1505"/>
                <a:gd name="T74" fmla="*/ 821 w 1216"/>
                <a:gd name="T75" fmla="*/ 1408 h 1505"/>
                <a:gd name="T76" fmla="*/ 784 w 1216"/>
                <a:gd name="T77" fmla="*/ 1367 h 1505"/>
                <a:gd name="T78" fmla="*/ 747 w 1216"/>
                <a:gd name="T79" fmla="*/ 1208 h 1505"/>
                <a:gd name="T80" fmla="*/ 688 w 1216"/>
                <a:gd name="T81" fmla="*/ 1245 h 1505"/>
                <a:gd name="T82" fmla="*/ 676 w 1216"/>
                <a:gd name="T83" fmla="*/ 1386 h 1505"/>
                <a:gd name="T84" fmla="*/ 650 w 1216"/>
                <a:gd name="T85" fmla="*/ 1505 h 1505"/>
                <a:gd name="T86" fmla="*/ 517 w 1216"/>
                <a:gd name="T87" fmla="*/ 1349 h 1505"/>
                <a:gd name="T88" fmla="*/ 338 w 1216"/>
                <a:gd name="T89" fmla="*/ 1126 h 1505"/>
                <a:gd name="T90" fmla="*/ 215 w 1216"/>
                <a:gd name="T91" fmla="*/ 974 h 1505"/>
                <a:gd name="T92" fmla="*/ 100 w 1216"/>
                <a:gd name="T93" fmla="*/ 807 h 1505"/>
                <a:gd name="T94" fmla="*/ 33 w 1216"/>
                <a:gd name="T95" fmla="*/ 625 h 1505"/>
                <a:gd name="T96" fmla="*/ 37 w 1216"/>
                <a:gd name="T97" fmla="*/ 468 h 15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16"/>
                <a:gd name="T148" fmla="*/ 0 h 1505"/>
                <a:gd name="T149" fmla="*/ 1216 w 1216"/>
                <a:gd name="T150" fmla="*/ 1505 h 15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16" h="1505">
                  <a:moveTo>
                    <a:pt x="0" y="454"/>
                  </a:moveTo>
                  <a:lnTo>
                    <a:pt x="7" y="431"/>
                  </a:lnTo>
                  <a:lnTo>
                    <a:pt x="18" y="405"/>
                  </a:lnTo>
                  <a:lnTo>
                    <a:pt x="33" y="379"/>
                  </a:lnTo>
                  <a:lnTo>
                    <a:pt x="52" y="353"/>
                  </a:lnTo>
                  <a:lnTo>
                    <a:pt x="74" y="331"/>
                  </a:lnTo>
                  <a:lnTo>
                    <a:pt x="100" y="309"/>
                  </a:lnTo>
                  <a:lnTo>
                    <a:pt x="126" y="290"/>
                  </a:lnTo>
                  <a:lnTo>
                    <a:pt x="160" y="279"/>
                  </a:lnTo>
                  <a:lnTo>
                    <a:pt x="197" y="272"/>
                  </a:lnTo>
                  <a:lnTo>
                    <a:pt x="234" y="268"/>
                  </a:lnTo>
                  <a:lnTo>
                    <a:pt x="275" y="268"/>
                  </a:lnTo>
                  <a:lnTo>
                    <a:pt x="320" y="272"/>
                  </a:lnTo>
                  <a:lnTo>
                    <a:pt x="360" y="279"/>
                  </a:lnTo>
                  <a:lnTo>
                    <a:pt x="401" y="290"/>
                  </a:lnTo>
                  <a:lnTo>
                    <a:pt x="435" y="305"/>
                  </a:lnTo>
                  <a:lnTo>
                    <a:pt x="465" y="324"/>
                  </a:lnTo>
                  <a:lnTo>
                    <a:pt x="487" y="338"/>
                  </a:lnTo>
                  <a:lnTo>
                    <a:pt x="505" y="350"/>
                  </a:lnTo>
                  <a:lnTo>
                    <a:pt x="524" y="357"/>
                  </a:lnTo>
                  <a:lnTo>
                    <a:pt x="539" y="353"/>
                  </a:lnTo>
                  <a:lnTo>
                    <a:pt x="550" y="350"/>
                  </a:lnTo>
                  <a:lnTo>
                    <a:pt x="561" y="338"/>
                  </a:lnTo>
                  <a:lnTo>
                    <a:pt x="569" y="327"/>
                  </a:lnTo>
                  <a:lnTo>
                    <a:pt x="580" y="309"/>
                  </a:lnTo>
                  <a:lnTo>
                    <a:pt x="610" y="316"/>
                  </a:lnTo>
                  <a:lnTo>
                    <a:pt x="636" y="324"/>
                  </a:lnTo>
                  <a:lnTo>
                    <a:pt x="662" y="331"/>
                  </a:lnTo>
                  <a:lnTo>
                    <a:pt x="688" y="338"/>
                  </a:lnTo>
                  <a:lnTo>
                    <a:pt x="714" y="350"/>
                  </a:lnTo>
                  <a:lnTo>
                    <a:pt x="732" y="361"/>
                  </a:lnTo>
                  <a:lnTo>
                    <a:pt x="755" y="372"/>
                  </a:lnTo>
                  <a:lnTo>
                    <a:pt x="769" y="387"/>
                  </a:lnTo>
                  <a:lnTo>
                    <a:pt x="799" y="413"/>
                  </a:lnTo>
                  <a:lnTo>
                    <a:pt x="829" y="435"/>
                  </a:lnTo>
                  <a:lnTo>
                    <a:pt x="851" y="442"/>
                  </a:lnTo>
                  <a:lnTo>
                    <a:pt x="874" y="439"/>
                  </a:lnTo>
                  <a:lnTo>
                    <a:pt x="877" y="428"/>
                  </a:lnTo>
                  <a:lnTo>
                    <a:pt x="877" y="409"/>
                  </a:lnTo>
                  <a:lnTo>
                    <a:pt x="866" y="387"/>
                  </a:lnTo>
                  <a:lnTo>
                    <a:pt x="851" y="357"/>
                  </a:lnTo>
                  <a:lnTo>
                    <a:pt x="829" y="331"/>
                  </a:lnTo>
                  <a:lnTo>
                    <a:pt x="803" y="301"/>
                  </a:lnTo>
                  <a:lnTo>
                    <a:pt x="777" y="272"/>
                  </a:lnTo>
                  <a:lnTo>
                    <a:pt x="747" y="246"/>
                  </a:lnTo>
                  <a:lnTo>
                    <a:pt x="710" y="220"/>
                  </a:lnTo>
                  <a:lnTo>
                    <a:pt x="669" y="194"/>
                  </a:lnTo>
                  <a:lnTo>
                    <a:pt x="628" y="168"/>
                  </a:lnTo>
                  <a:lnTo>
                    <a:pt x="587" y="145"/>
                  </a:lnTo>
                  <a:lnTo>
                    <a:pt x="550" y="123"/>
                  </a:lnTo>
                  <a:lnTo>
                    <a:pt x="517" y="104"/>
                  </a:lnTo>
                  <a:lnTo>
                    <a:pt x="494" y="86"/>
                  </a:lnTo>
                  <a:lnTo>
                    <a:pt x="483" y="71"/>
                  </a:lnTo>
                  <a:lnTo>
                    <a:pt x="498" y="52"/>
                  </a:lnTo>
                  <a:lnTo>
                    <a:pt x="513" y="38"/>
                  </a:lnTo>
                  <a:lnTo>
                    <a:pt x="528" y="23"/>
                  </a:lnTo>
                  <a:lnTo>
                    <a:pt x="546" y="15"/>
                  </a:lnTo>
                  <a:lnTo>
                    <a:pt x="565" y="8"/>
                  </a:lnTo>
                  <a:lnTo>
                    <a:pt x="584" y="4"/>
                  </a:lnTo>
                  <a:lnTo>
                    <a:pt x="598" y="0"/>
                  </a:lnTo>
                  <a:lnTo>
                    <a:pt x="613" y="0"/>
                  </a:lnTo>
                  <a:lnTo>
                    <a:pt x="628" y="0"/>
                  </a:lnTo>
                  <a:lnTo>
                    <a:pt x="643" y="8"/>
                  </a:lnTo>
                  <a:lnTo>
                    <a:pt x="658" y="12"/>
                  </a:lnTo>
                  <a:lnTo>
                    <a:pt x="673" y="23"/>
                  </a:lnTo>
                  <a:lnTo>
                    <a:pt x="691" y="34"/>
                  </a:lnTo>
                  <a:lnTo>
                    <a:pt x="706" y="49"/>
                  </a:lnTo>
                  <a:lnTo>
                    <a:pt x="717" y="64"/>
                  </a:lnTo>
                  <a:lnTo>
                    <a:pt x="732" y="78"/>
                  </a:lnTo>
                  <a:lnTo>
                    <a:pt x="755" y="108"/>
                  </a:lnTo>
                  <a:lnTo>
                    <a:pt x="773" y="123"/>
                  </a:lnTo>
                  <a:lnTo>
                    <a:pt x="795" y="123"/>
                  </a:lnTo>
                  <a:lnTo>
                    <a:pt x="833" y="93"/>
                  </a:lnTo>
                  <a:lnTo>
                    <a:pt x="844" y="145"/>
                  </a:lnTo>
                  <a:lnTo>
                    <a:pt x="859" y="194"/>
                  </a:lnTo>
                  <a:lnTo>
                    <a:pt x="874" y="238"/>
                  </a:lnTo>
                  <a:lnTo>
                    <a:pt x="892" y="279"/>
                  </a:lnTo>
                  <a:lnTo>
                    <a:pt x="907" y="316"/>
                  </a:lnTo>
                  <a:lnTo>
                    <a:pt x="922" y="346"/>
                  </a:lnTo>
                  <a:lnTo>
                    <a:pt x="937" y="372"/>
                  </a:lnTo>
                  <a:lnTo>
                    <a:pt x="948" y="390"/>
                  </a:lnTo>
                  <a:lnTo>
                    <a:pt x="970" y="428"/>
                  </a:lnTo>
                  <a:lnTo>
                    <a:pt x="1000" y="472"/>
                  </a:lnTo>
                  <a:lnTo>
                    <a:pt x="1026" y="513"/>
                  </a:lnTo>
                  <a:lnTo>
                    <a:pt x="1048" y="539"/>
                  </a:lnTo>
                  <a:lnTo>
                    <a:pt x="1059" y="550"/>
                  </a:lnTo>
                  <a:lnTo>
                    <a:pt x="1078" y="561"/>
                  </a:lnTo>
                  <a:lnTo>
                    <a:pt x="1097" y="576"/>
                  </a:lnTo>
                  <a:lnTo>
                    <a:pt x="1119" y="599"/>
                  </a:lnTo>
                  <a:lnTo>
                    <a:pt x="1145" y="625"/>
                  </a:lnTo>
                  <a:lnTo>
                    <a:pt x="1167" y="658"/>
                  </a:lnTo>
                  <a:lnTo>
                    <a:pt x="1193" y="695"/>
                  </a:lnTo>
                  <a:lnTo>
                    <a:pt x="1216" y="740"/>
                  </a:lnTo>
                  <a:lnTo>
                    <a:pt x="1186" y="758"/>
                  </a:lnTo>
                  <a:lnTo>
                    <a:pt x="1156" y="781"/>
                  </a:lnTo>
                  <a:lnTo>
                    <a:pt x="1130" y="803"/>
                  </a:lnTo>
                  <a:lnTo>
                    <a:pt x="1119" y="818"/>
                  </a:lnTo>
                  <a:lnTo>
                    <a:pt x="1119" y="896"/>
                  </a:lnTo>
                  <a:lnTo>
                    <a:pt x="1126" y="1007"/>
                  </a:lnTo>
                  <a:lnTo>
                    <a:pt x="1134" y="1107"/>
                  </a:lnTo>
                  <a:lnTo>
                    <a:pt x="1134" y="1163"/>
                  </a:lnTo>
                  <a:lnTo>
                    <a:pt x="1123" y="1178"/>
                  </a:lnTo>
                  <a:lnTo>
                    <a:pt x="1100" y="1200"/>
                  </a:lnTo>
                  <a:lnTo>
                    <a:pt x="1071" y="1230"/>
                  </a:lnTo>
                  <a:lnTo>
                    <a:pt x="1037" y="1263"/>
                  </a:lnTo>
                  <a:lnTo>
                    <a:pt x="1000" y="1297"/>
                  </a:lnTo>
                  <a:lnTo>
                    <a:pt x="966" y="1327"/>
                  </a:lnTo>
                  <a:lnTo>
                    <a:pt x="933" y="1353"/>
                  </a:lnTo>
                  <a:lnTo>
                    <a:pt x="911" y="1371"/>
                  </a:lnTo>
                  <a:lnTo>
                    <a:pt x="892" y="1382"/>
                  </a:lnTo>
                  <a:lnTo>
                    <a:pt x="874" y="1393"/>
                  </a:lnTo>
                  <a:lnTo>
                    <a:pt x="855" y="1401"/>
                  </a:lnTo>
                  <a:lnTo>
                    <a:pt x="836" y="1408"/>
                  </a:lnTo>
                  <a:lnTo>
                    <a:pt x="821" y="1408"/>
                  </a:lnTo>
                  <a:lnTo>
                    <a:pt x="807" y="1401"/>
                  </a:lnTo>
                  <a:lnTo>
                    <a:pt x="795" y="1390"/>
                  </a:lnTo>
                  <a:lnTo>
                    <a:pt x="784" y="1367"/>
                  </a:lnTo>
                  <a:lnTo>
                    <a:pt x="773" y="1312"/>
                  </a:lnTo>
                  <a:lnTo>
                    <a:pt x="762" y="1252"/>
                  </a:lnTo>
                  <a:lnTo>
                    <a:pt x="747" y="1208"/>
                  </a:lnTo>
                  <a:lnTo>
                    <a:pt x="725" y="1185"/>
                  </a:lnTo>
                  <a:lnTo>
                    <a:pt x="699" y="1204"/>
                  </a:lnTo>
                  <a:lnTo>
                    <a:pt x="688" y="1245"/>
                  </a:lnTo>
                  <a:lnTo>
                    <a:pt x="680" y="1297"/>
                  </a:lnTo>
                  <a:lnTo>
                    <a:pt x="676" y="1341"/>
                  </a:lnTo>
                  <a:lnTo>
                    <a:pt x="676" y="1386"/>
                  </a:lnTo>
                  <a:lnTo>
                    <a:pt x="673" y="1434"/>
                  </a:lnTo>
                  <a:lnTo>
                    <a:pt x="665" y="1479"/>
                  </a:lnTo>
                  <a:lnTo>
                    <a:pt x="650" y="1505"/>
                  </a:lnTo>
                  <a:lnTo>
                    <a:pt x="617" y="1468"/>
                  </a:lnTo>
                  <a:lnTo>
                    <a:pt x="572" y="1416"/>
                  </a:lnTo>
                  <a:lnTo>
                    <a:pt x="517" y="1349"/>
                  </a:lnTo>
                  <a:lnTo>
                    <a:pt x="457" y="1275"/>
                  </a:lnTo>
                  <a:lnTo>
                    <a:pt x="394" y="1197"/>
                  </a:lnTo>
                  <a:lnTo>
                    <a:pt x="338" y="1126"/>
                  </a:lnTo>
                  <a:lnTo>
                    <a:pt x="286" y="1063"/>
                  </a:lnTo>
                  <a:lnTo>
                    <a:pt x="249" y="1015"/>
                  </a:lnTo>
                  <a:lnTo>
                    <a:pt x="215" y="974"/>
                  </a:lnTo>
                  <a:lnTo>
                    <a:pt x="178" y="922"/>
                  </a:lnTo>
                  <a:lnTo>
                    <a:pt x="137" y="866"/>
                  </a:lnTo>
                  <a:lnTo>
                    <a:pt x="100" y="807"/>
                  </a:lnTo>
                  <a:lnTo>
                    <a:pt x="70" y="747"/>
                  </a:lnTo>
                  <a:lnTo>
                    <a:pt x="44" y="684"/>
                  </a:lnTo>
                  <a:lnTo>
                    <a:pt x="33" y="625"/>
                  </a:lnTo>
                  <a:lnTo>
                    <a:pt x="37" y="569"/>
                  </a:lnTo>
                  <a:lnTo>
                    <a:pt x="44" y="502"/>
                  </a:lnTo>
                  <a:lnTo>
                    <a:pt x="37" y="468"/>
                  </a:lnTo>
                  <a:lnTo>
                    <a:pt x="22" y="457"/>
                  </a:lnTo>
                  <a:lnTo>
                    <a:pt x="0" y="454"/>
                  </a:lnTo>
                  <a:close/>
                </a:path>
              </a:pathLst>
            </a:custGeom>
            <a:solidFill>
              <a:srgbClr val="3F9B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85" name="Freeform 6">
              <a:extLst>
                <a:ext uri="{FF2B5EF4-FFF2-40B4-BE49-F238E27FC236}">
                  <a16:creationId xmlns:a16="http://schemas.microsoft.com/office/drawing/2014/main" id="{284D5505-8415-0A41-9DA2-35CA81F863A0}"/>
                </a:ext>
              </a:extLst>
            </p:cNvPr>
            <p:cNvSpPr>
              <a:spLocks/>
            </p:cNvSpPr>
            <p:nvPr/>
          </p:nvSpPr>
          <p:spPr bwMode="auto">
            <a:xfrm>
              <a:off x="2617" y="938"/>
              <a:ext cx="1127" cy="2296"/>
            </a:xfrm>
            <a:custGeom>
              <a:avLst/>
              <a:gdLst>
                <a:gd name="T0" fmla="*/ 405 w 1127"/>
                <a:gd name="T1" fmla="*/ 2192 h 2296"/>
                <a:gd name="T2" fmla="*/ 509 w 1127"/>
                <a:gd name="T3" fmla="*/ 2199 h 2296"/>
                <a:gd name="T4" fmla="*/ 539 w 1127"/>
                <a:gd name="T5" fmla="*/ 2192 h 2296"/>
                <a:gd name="T6" fmla="*/ 673 w 1127"/>
                <a:gd name="T7" fmla="*/ 2147 h 2296"/>
                <a:gd name="T8" fmla="*/ 918 w 1127"/>
                <a:gd name="T9" fmla="*/ 2066 h 2296"/>
                <a:gd name="T10" fmla="*/ 1063 w 1127"/>
                <a:gd name="T11" fmla="*/ 1925 h 2296"/>
                <a:gd name="T12" fmla="*/ 1119 w 1127"/>
                <a:gd name="T13" fmla="*/ 1828 h 2296"/>
                <a:gd name="T14" fmla="*/ 1037 w 1127"/>
                <a:gd name="T15" fmla="*/ 1672 h 2296"/>
                <a:gd name="T16" fmla="*/ 952 w 1127"/>
                <a:gd name="T17" fmla="*/ 1486 h 2296"/>
                <a:gd name="T18" fmla="*/ 948 w 1127"/>
                <a:gd name="T19" fmla="*/ 1453 h 2296"/>
                <a:gd name="T20" fmla="*/ 929 w 1127"/>
                <a:gd name="T21" fmla="*/ 1423 h 2296"/>
                <a:gd name="T22" fmla="*/ 859 w 1127"/>
                <a:gd name="T23" fmla="*/ 1356 h 2296"/>
                <a:gd name="T24" fmla="*/ 796 w 1127"/>
                <a:gd name="T25" fmla="*/ 1301 h 2296"/>
                <a:gd name="T26" fmla="*/ 632 w 1127"/>
                <a:gd name="T27" fmla="*/ 1208 h 2296"/>
                <a:gd name="T28" fmla="*/ 636 w 1127"/>
                <a:gd name="T29" fmla="*/ 1159 h 2296"/>
                <a:gd name="T30" fmla="*/ 613 w 1127"/>
                <a:gd name="T31" fmla="*/ 1144 h 2296"/>
                <a:gd name="T32" fmla="*/ 613 w 1127"/>
                <a:gd name="T33" fmla="*/ 1081 h 2296"/>
                <a:gd name="T34" fmla="*/ 725 w 1127"/>
                <a:gd name="T35" fmla="*/ 1040 h 2296"/>
                <a:gd name="T36" fmla="*/ 837 w 1127"/>
                <a:gd name="T37" fmla="*/ 884 h 2296"/>
                <a:gd name="T38" fmla="*/ 863 w 1127"/>
                <a:gd name="T39" fmla="*/ 858 h 2296"/>
                <a:gd name="T40" fmla="*/ 911 w 1127"/>
                <a:gd name="T41" fmla="*/ 803 h 2296"/>
                <a:gd name="T42" fmla="*/ 989 w 1127"/>
                <a:gd name="T43" fmla="*/ 795 h 2296"/>
                <a:gd name="T44" fmla="*/ 974 w 1127"/>
                <a:gd name="T45" fmla="*/ 658 h 2296"/>
                <a:gd name="T46" fmla="*/ 982 w 1127"/>
                <a:gd name="T47" fmla="*/ 561 h 2296"/>
                <a:gd name="T48" fmla="*/ 1063 w 1127"/>
                <a:gd name="T49" fmla="*/ 335 h 2296"/>
                <a:gd name="T50" fmla="*/ 1063 w 1127"/>
                <a:gd name="T51" fmla="*/ 264 h 2296"/>
                <a:gd name="T52" fmla="*/ 982 w 1127"/>
                <a:gd name="T53" fmla="*/ 164 h 2296"/>
                <a:gd name="T54" fmla="*/ 651 w 1127"/>
                <a:gd name="T55" fmla="*/ 26 h 2296"/>
                <a:gd name="T56" fmla="*/ 569 w 1127"/>
                <a:gd name="T57" fmla="*/ 56 h 2296"/>
                <a:gd name="T58" fmla="*/ 721 w 1127"/>
                <a:gd name="T59" fmla="*/ 123 h 2296"/>
                <a:gd name="T60" fmla="*/ 606 w 1127"/>
                <a:gd name="T61" fmla="*/ 257 h 2296"/>
                <a:gd name="T62" fmla="*/ 476 w 1127"/>
                <a:gd name="T63" fmla="*/ 190 h 2296"/>
                <a:gd name="T64" fmla="*/ 387 w 1127"/>
                <a:gd name="T65" fmla="*/ 134 h 2296"/>
                <a:gd name="T66" fmla="*/ 312 w 1127"/>
                <a:gd name="T67" fmla="*/ 104 h 2296"/>
                <a:gd name="T68" fmla="*/ 275 w 1127"/>
                <a:gd name="T69" fmla="*/ 56 h 2296"/>
                <a:gd name="T70" fmla="*/ 216 w 1127"/>
                <a:gd name="T71" fmla="*/ 112 h 2296"/>
                <a:gd name="T72" fmla="*/ 164 w 1127"/>
                <a:gd name="T73" fmla="*/ 101 h 2296"/>
                <a:gd name="T74" fmla="*/ 100 w 1127"/>
                <a:gd name="T75" fmla="*/ 78 h 2296"/>
                <a:gd name="T76" fmla="*/ 26 w 1127"/>
                <a:gd name="T77" fmla="*/ 71 h 2296"/>
                <a:gd name="T78" fmla="*/ 97 w 1127"/>
                <a:gd name="T79" fmla="*/ 164 h 2296"/>
                <a:gd name="T80" fmla="*/ 52 w 1127"/>
                <a:gd name="T81" fmla="*/ 268 h 2296"/>
                <a:gd name="T82" fmla="*/ 145 w 1127"/>
                <a:gd name="T83" fmla="*/ 305 h 2296"/>
                <a:gd name="T84" fmla="*/ 234 w 1127"/>
                <a:gd name="T85" fmla="*/ 350 h 2296"/>
                <a:gd name="T86" fmla="*/ 242 w 1127"/>
                <a:gd name="T87" fmla="*/ 468 h 2296"/>
                <a:gd name="T88" fmla="*/ 178 w 1127"/>
                <a:gd name="T89" fmla="*/ 680 h 2296"/>
                <a:gd name="T90" fmla="*/ 223 w 1127"/>
                <a:gd name="T91" fmla="*/ 929 h 2296"/>
                <a:gd name="T92" fmla="*/ 301 w 1127"/>
                <a:gd name="T93" fmla="*/ 1078 h 2296"/>
                <a:gd name="T94" fmla="*/ 409 w 1127"/>
                <a:gd name="T95" fmla="*/ 1211 h 2296"/>
                <a:gd name="T96" fmla="*/ 524 w 1127"/>
                <a:gd name="T97" fmla="*/ 1345 h 2296"/>
                <a:gd name="T98" fmla="*/ 450 w 1127"/>
                <a:gd name="T99" fmla="*/ 1468 h 2296"/>
                <a:gd name="T100" fmla="*/ 454 w 1127"/>
                <a:gd name="T101" fmla="*/ 1828 h 2296"/>
                <a:gd name="T102" fmla="*/ 297 w 1127"/>
                <a:gd name="T103" fmla="*/ 1977 h 2296"/>
                <a:gd name="T104" fmla="*/ 175 w 1127"/>
                <a:gd name="T105" fmla="*/ 2088 h 2296"/>
                <a:gd name="T106" fmla="*/ 119 w 1127"/>
                <a:gd name="T107" fmla="*/ 2270 h 2296"/>
                <a:gd name="T108" fmla="*/ 178 w 1127"/>
                <a:gd name="T109" fmla="*/ 2292 h 2296"/>
                <a:gd name="T110" fmla="*/ 257 w 1127"/>
                <a:gd name="T111" fmla="*/ 2225 h 22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27"/>
                <a:gd name="T169" fmla="*/ 0 h 2296"/>
                <a:gd name="T170" fmla="*/ 1127 w 1127"/>
                <a:gd name="T171" fmla="*/ 2296 h 22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27" h="2296">
                  <a:moveTo>
                    <a:pt x="338" y="2203"/>
                  </a:moveTo>
                  <a:lnTo>
                    <a:pt x="353" y="2199"/>
                  </a:lnTo>
                  <a:lnTo>
                    <a:pt x="368" y="2199"/>
                  </a:lnTo>
                  <a:lnTo>
                    <a:pt x="387" y="2196"/>
                  </a:lnTo>
                  <a:lnTo>
                    <a:pt x="405" y="2192"/>
                  </a:lnTo>
                  <a:lnTo>
                    <a:pt x="428" y="2192"/>
                  </a:lnTo>
                  <a:lnTo>
                    <a:pt x="450" y="2188"/>
                  </a:lnTo>
                  <a:lnTo>
                    <a:pt x="468" y="2188"/>
                  </a:lnTo>
                  <a:lnTo>
                    <a:pt x="491" y="2188"/>
                  </a:lnTo>
                  <a:lnTo>
                    <a:pt x="509" y="2199"/>
                  </a:lnTo>
                  <a:lnTo>
                    <a:pt x="521" y="2203"/>
                  </a:lnTo>
                  <a:lnTo>
                    <a:pt x="532" y="2203"/>
                  </a:lnTo>
                  <a:lnTo>
                    <a:pt x="543" y="2203"/>
                  </a:lnTo>
                  <a:lnTo>
                    <a:pt x="543" y="2199"/>
                  </a:lnTo>
                  <a:lnTo>
                    <a:pt x="539" y="2192"/>
                  </a:lnTo>
                  <a:lnTo>
                    <a:pt x="532" y="2181"/>
                  </a:lnTo>
                  <a:lnTo>
                    <a:pt x="524" y="2170"/>
                  </a:lnTo>
                  <a:lnTo>
                    <a:pt x="569" y="2166"/>
                  </a:lnTo>
                  <a:lnTo>
                    <a:pt x="621" y="2159"/>
                  </a:lnTo>
                  <a:lnTo>
                    <a:pt x="673" y="2147"/>
                  </a:lnTo>
                  <a:lnTo>
                    <a:pt x="732" y="2133"/>
                  </a:lnTo>
                  <a:lnTo>
                    <a:pt x="784" y="2118"/>
                  </a:lnTo>
                  <a:lnTo>
                    <a:pt x="837" y="2103"/>
                  </a:lnTo>
                  <a:lnTo>
                    <a:pt x="881" y="2084"/>
                  </a:lnTo>
                  <a:lnTo>
                    <a:pt x="918" y="2066"/>
                  </a:lnTo>
                  <a:lnTo>
                    <a:pt x="933" y="2047"/>
                  </a:lnTo>
                  <a:lnTo>
                    <a:pt x="959" y="2021"/>
                  </a:lnTo>
                  <a:lnTo>
                    <a:pt x="993" y="1991"/>
                  </a:lnTo>
                  <a:lnTo>
                    <a:pt x="1026" y="1958"/>
                  </a:lnTo>
                  <a:lnTo>
                    <a:pt x="1063" y="1925"/>
                  </a:lnTo>
                  <a:lnTo>
                    <a:pt x="1093" y="1895"/>
                  </a:lnTo>
                  <a:lnTo>
                    <a:pt x="1115" y="1873"/>
                  </a:lnTo>
                  <a:lnTo>
                    <a:pt x="1127" y="1861"/>
                  </a:lnTo>
                  <a:lnTo>
                    <a:pt x="1127" y="1847"/>
                  </a:lnTo>
                  <a:lnTo>
                    <a:pt x="1119" y="1828"/>
                  </a:lnTo>
                  <a:lnTo>
                    <a:pt x="1108" y="1809"/>
                  </a:lnTo>
                  <a:lnTo>
                    <a:pt x="1093" y="1791"/>
                  </a:lnTo>
                  <a:lnTo>
                    <a:pt x="1082" y="1761"/>
                  </a:lnTo>
                  <a:lnTo>
                    <a:pt x="1060" y="1720"/>
                  </a:lnTo>
                  <a:lnTo>
                    <a:pt x="1037" y="1672"/>
                  </a:lnTo>
                  <a:lnTo>
                    <a:pt x="1015" y="1631"/>
                  </a:lnTo>
                  <a:lnTo>
                    <a:pt x="1000" y="1639"/>
                  </a:lnTo>
                  <a:lnTo>
                    <a:pt x="1000" y="1590"/>
                  </a:lnTo>
                  <a:lnTo>
                    <a:pt x="978" y="1535"/>
                  </a:lnTo>
                  <a:lnTo>
                    <a:pt x="952" y="1486"/>
                  </a:lnTo>
                  <a:lnTo>
                    <a:pt x="933" y="1464"/>
                  </a:lnTo>
                  <a:lnTo>
                    <a:pt x="929" y="1457"/>
                  </a:lnTo>
                  <a:lnTo>
                    <a:pt x="933" y="1453"/>
                  </a:lnTo>
                  <a:lnTo>
                    <a:pt x="941" y="1453"/>
                  </a:lnTo>
                  <a:lnTo>
                    <a:pt x="948" y="1453"/>
                  </a:lnTo>
                  <a:lnTo>
                    <a:pt x="948" y="1445"/>
                  </a:lnTo>
                  <a:lnTo>
                    <a:pt x="944" y="1442"/>
                  </a:lnTo>
                  <a:lnTo>
                    <a:pt x="944" y="1434"/>
                  </a:lnTo>
                  <a:lnTo>
                    <a:pt x="941" y="1431"/>
                  </a:lnTo>
                  <a:lnTo>
                    <a:pt x="929" y="1423"/>
                  </a:lnTo>
                  <a:lnTo>
                    <a:pt x="907" y="1408"/>
                  </a:lnTo>
                  <a:lnTo>
                    <a:pt x="889" y="1393"/>
                  </a:lnTo>
                  <a:lnTo>
                    <a:pt x="874" y="1386"/>
                  </a:lnTo>
                  <a:lnTo>
                    <a:pt x="866" y="1375"/>
                  </a:lnTo>
                  <a:lnTo>
                    <a:pt x="859" y="1356"/>
                  </a:lnTo>
                  <a:lnTo>
                    <a:pt x="855" y="1338"/>
                  </a:lnTo>
                  <a:lnTo>
                    <a:pt x="851" y="1327"/>
                  </a:lnTo>
                  <a:lnTo>
                    <a:pt x="844" y="1319"/>
                  </a:lnTo>
                  <a:lnTo>
                    <a:pt x="825" y="1312"/>
                  </a:lnTo>
                  <a:lnTo>
                    <a:pt x="796" y="1301"/>
                  </a:lnTo>
                  <a:lnTo>
                    <a:pt x="762" y="1286"/>
                  </a:lnTo>
                  <a:lnTo>
                    <a:pt x="725" y="1267"/>
                  </a:lnTo>
                  <a:lnTo>
                    <a:pt x="688" y="1249"/>
                  </a:lnTo>
                  <a:lnTo>
                    <a:pt x="658" y="1230"/>
                  </a:lnTo>
                  <a:lnTo>
                    <a:pt x="632" y="1208"/>
                  </a:lnTo>
                  <a:lnTo>
                    <a:pt x="636" y="1193"/>
                  </a:lnTo>
                  <a:lnTo>
                    <a:pt x="639" y="1178"/>
                  </a:lnTo>
                  <a:lnTo>
                    <a:pt x="639" y="1170"/>
                  </a:lnTo>
                  <a:lnTo>
                    <a:pt x="639" y="1163"/>
                  </a:lnTo>
                  <a:lnTo>
                    <a:pt x="636" y="1159"/>
                  </a:lnTo>
                  <a:lnTo>
                    <a:pt x="632" y="1159"/>
                  </a:lnTo>
                  <a:lnTo>
                    <a:pt x="625" y="1159"/>
                  </a:lnTo>
                  <a:lnTo>
                    <a:pt x="621" y="1156"/>
                  </a:lnTo>
                  <a:lnTo>
                    <a:pt x="613" y="1144"/>
                  </a:lnTo>
                  <a:lnTo>
                    <a:pt x="599" y="1130"/>
                  </a:lnTo>
                  <a:lnTo>
                    <a:pt x="584" y="1118"/>
                  </a:lnTo>
                  <a:lnTo>
                    <a:pt x="591" y="1107"/>
                  </a:lnTo>
                  <a:lnTo>
                    <a:pt x="599" y="1096"/>
                  </a:lnTo>
                  <a:lnTo>
                    <a:pt x="613" y="1081"/>
                  </a:lnTo>
                  <a:lnTo>
                    <a:pt x="639" y="1078"/>
                  </a:lnTo>
                  <a:lnTo>
                    <a:pt x="669" y="1078"/>
                  </a:lnTo>
                  <a:lnTo>
                    <a:pt x="688" y="1070"/>
                  </a:lnTo>
                  <a:lnTo>
                    <a:pt x="706" y="1059"/>
                  </a:lnTo>
                  <a:lnTo>
                    <a:pt x="725" y="1040"/>
                  </a:lnTo>
                  <a:lnTo>
                    <a:pt x="751" y="1003"/>
                  </a:lnTo>
                  <a:lnTo>
                    <a:pt x="781" y="959"/>
                  </a:lnTo>
                  <a:lnTo>
                    <a:pt x="811" y="914"/>
                  </a:lnTo>
                  <a:lnTo>
                    <a:pt x="833" y="884"/>
                  </a:lnTo>
                  <a:lnTo>
                    <a:pt x="837" y="884"/>
                  </a:lnTo>
                  <a:lnTo>
                    <a:pt x="840" y="881"/>
                  </a:lnTo>
                  <a:lnTo>
                    <a:pt x="848" y="881"/>
                  </a:lnTo>
                  <a:lnTo>
                    <a:pt x="855" y="881"/>
                  </a:lnTo>
                  <a:lnTo>
                    <a:pt x="859" y="870"/>
                  </a:lnTo>
                  <a:lnTo>
                    <a:pt x="863" y="858"/>
                  </a:lnTo>
                  <a:lnTo>
                    <a:pt x="863" y="847"/>
                  </a:lnTo>
                  <a:lnTo>
                    <a:pt x="863" y="836"/>
                  </a:lnTo>
                  <a:lnTo>
                    <a:pt x="881" y="825"/>
                  </a:lnTo>
                  <a:lnTo>
                    <a:pt x="896" y="814"/>
                  </a:lnTo>
                  <a:lnTo>
                    <a:pt x="911" y="803"/>
                  </a:lnTo>
                  <a:lnTo>
                    <a:pt x="926" y="788"/>
                  </a:lnTo>
                  <a:lnTo>
                    <a:pt x="937" y="788"/>
                  </a:lnTo>
                  <a:lnTo>
                    <a:pt x="952" y="792"/>
                  </a:lnTo>
                  <a:lnTo>
                    <a:pt x="970" y="792"/>
                  </a:lnTo>
                  <a:lnTo>
                    <a:pt x="989" y="795"/>
                  </a:lnTo>
                  <a:lnTo>
                    <a:pt x="1011" y="769"/>
                  </a:lnTo>
                  <a:lnTo>
                    <a:pt x="1015" y="740"/>
                  </a:lnTo>
                  <a:lnTo>
                    <a:pt x="1008" y="714"/>
                  </a:lnTo>
                  <a:lnTo>
                    <a:pt x="996" y="691"/>
                  </a:lnTo>
                  <a:lnTo>
                    <a:pt x="974" y="658"/>
                  </a:lnTo>
                  <a:lnTo>
                    <a:pt x="956" y="624"/>
                  </a:lnTo>
                  <a:lnTo>
                    <a:pt x="937" y="591"/>
                  </a:lnTo>
                  <a:lnTo>
                    <a:pt x="929" y="569"/>
                  </a:lnTo>
                  <a:lnTo>
                    <a:pt x="952" y="569"/>
                  </a:lnTo>
                  <a:lnTo>
                    <a:pt x="982" y="561"/>
                  </a:lnTo>
                  <a:lnTo>
                    <a:pt x="1011" y="558"/>
                  </a:lnTo>
                  <a:lnTo>
                    <a:pt x="1030" y="546"/>
                  </a:lnTo>
                  <a:lnTo>
                    <a:pt x="1022" y="465"/>
                  </a:lnTo>
                  <a:lnTo>
                    <a:pt x="1037" y="390"/>
                  </a:lnTo>
                  <a:lnTo>
                    <a:pt x="1063" y="335"/>
                  </a:lnTo>
                  <a:lnTo>
                    <a:pt x="1078" y="309"/>
                  </a:lnTo>
                  <a:lnTo>
                    <a:pt x="1082" y="301"/>
                  </a:lnTo>
                  <a:lnTo>
                    <a:pt x="1082" y="290"/>
                  </a:lnTo>
                  <a:lnTo>
                    <a:pt x="1074" y="279"/>
                  </a:lnTo>
                  <a:lnTo>
                    <a:pt x="1063" y="264"/>
                  </a:lnTo>
                  <a:lnTo>
                    <a:pt x="1052" y="249"/>
                  </a:lnTo>
                  <a:lnTo>
                    <a:pt x="1045" y="231"/>
                  </a:lnTo>
                  <a:lnTo>
                    <a:pt x="1041" y="216"/>
                  </a:lnTo>
                  <a:lnTo>
                    <a:pt x="1041" y="201"/>
                  </a:lnTo>
                  <a:lnTo>
                    <a:pt x="982" y="164"/>
                  </a:lnTo>
                  <a:lnTo>
                    <a:pt x="918" y="130"/>
                  </a:lnTo>
                  <a:lnTo>
                    <a:pt x="855" y="97"/>
                  </a:lnTo>
                  <a:lnTo>
                    <a:pt x="788" y="71"/>
                  </a:lnTo>
                  <a:lnTo>
                    <a:pt x="721" y="49"/>
                  </a:lnTo>
                  <a:lnTo>
                    <a:pt x="651" y="26"/>
                  </a:lnTo>
                  <a:lnTo>
                    <a:pt x="580" y="12"/>
                  </a:lnTo>
                  <a:lnTo>
                    <a:pt x="509" y="0"/>
                  </a:lnTo>
                  <a:lnTo>
                    <a:pt x="524" y="19"/>
                  </a:lnTo>
                  <a:lnTo>
                    <a:pt x="547" y="38"/>
                  </a:lnTo>
                  <a:lnTo>
                    <a:pt x="569" y="56"/>
                  </a:lnTo>
                  <a:lnTo>
                    <a:pt x="595" y="71"/>
                  </a:lnTo>
                  <a:lnTo>
                    <a:pt x="625" y="90"/>
                  </a:lnTo>
                  <a:lnTo>
                    <a:pt x="654" y="101"/>
                  </a:lnTo>
                  <a:lnTo>
                    <a:pt x="688" y="112"/>
                  </a:lnTo>
                  <a:lnTo>
                    <a:pt x="721" y="123"/>
                  </a:lnTo>
                  <a:lnTo>
                    <a:pt x="710" y="164"/>
                  </a:lnTo>
                  <a:lnTo>
                    <a:pt x="684" y="197"/>
                  </a:lnTo>
                  <a:lnTo>
                    <a:pt x="654" y="231"/>
                  </a:lnTo>
                  <a:lnTo>
                    <a:pt x="632" y="249"/>
                  </a:lnTo>
                  <a:lnTo>
                    <a:pt x="606" y="257"/>
                  </a:lnTo>
                  <a:lnTo>
                    <a:pt x="580" y="253"/>
                  </a:lnTo>
                  <a:lnTo>
                    <a:pt x="554" y="246"/>
                  </a:lnTo>
                  <a:lnTo>
                    <a:pt x="528" y="227"/>
                  </a:lnTo>
                  <a:lnTo>
                    <a:pt x="502" y="208"/>
                  </a:lnTo>
                  <a:lnTo>
                    <a:pt x="476" y="190"/>
                  </a:lnTo>
                  <a:lnTo>
                    <a:pt x="457" y="171"/>
                  </a:lnTo>
                  <a:lnTo>
                    <a:pt x="439" y="160"/>
                  </a:lnTo>
                  <a:lnTo>
                    <a:pt x="424" y="153"/>
                  </a:lnTo>
                  <a:lnTo>
                    <a:pt x="405" y="142"/>
                  </a:lnTo>
                  <a:lnTo>
                    <a:pt x="387" y="134"/>
                  </a:lnTo>
                  <a:lnTo>
                    <a:pt x="364" y="127"/>
                  </a:lnTo>
                  <a:lnTo>
                    <a:pt x="346" y="119"/>
                  </a:lnTo>
                  <a:lnTo>
                    <a:pt x="331" y="112"/>
                  </a:lnTo>
                  <a:lnTo>
                    <a:pt x="320" y="108"/>
                  </a:lnTo>
                  <a:lnTo>
                    <a:pt x="312" y="104"/>
                  </a:lnTo>
                  <a:lnTo>
                    <a:pt x="305" y="97"/>
                  </a:lnTo>
                  <a:lnTo>
                    <a:pt x="297" y="82"/>
                  </a:lnTo>
                  <a:lnTo>
                    <a:pt x="290" y="71"/>
                  </a:lnTo>
                  <a:lnTo>
                    <a:pt x="286" y="60"/>
                  </a:lnTo>
                  <a:lnTo>
                    <a:pt x="275" y="56"/>
                  </a:lnTo>
                  <a:lnTo>
                    <a:pt x="260" y="60"/>
                  </a:lnTo>
                  <a:lnTo>
                    <a:pt x="238" y="64"/>
                  </a:lnTo>
                  <a:lnTo>
                    <a:pt x="219" y="71"/>
                  </a:lnTo>
                  <a:lnTo>
                    <a:pt x="219" y="93"/>
                  </a:lnTo>
                  <a:lnTo>
                    <a:pt x="216" y="112"/>
                  </a:lnTo>
                  <a:lnTo>
                    <a:pt x="208" y="127"/>
                  </a:lnTo>
                  <a:lnTo>
                    <a:pt x="193" y="130"/>
                  </a:lnTo>
                  <a:lnTo>
                    <a:pt x="178" y="127"/>
                  </a:lnTo>
                  <a:lnTo>
                    <a:pt x="171" y="116"/>
                  </a:lnTo>
                  <a:lnTo>
                    <a:pt x="164" y="101"/>
                  </a:lnTo>
                  <a:lnTo>
                    <a:pt x="156" y="93"/>
                  </a:lnTo>
                  <a:lnTo>
                    <a:pt x="149" y="90"/>
                  </a:lnTo>
                  <a:lnTo>
                    <a:pt x="138" y="90"/>
                  </a:lnTo>
                  <a:lnTo>
                    <a:pt x="123" y="86"/>
                  </a:lnTo>
                  <a:lnTo>
                    <a:pt x="100" y="78"/>
                  </a:lnTo>
                  <a:lnTo>
                    <a:pt x="78" y="75"/>
                  </a:lnTo>
                  <a:lnTo>
                    <a:pt x="52" y="71"/>
                  </a:lnTo>
                  <a:lnTo>
                    <a:pt x="26" y="64"/>
                  </a:lnTo>
                  <a:lnTo>
                    <a:pt x="0" y="60"/>
                  </a:lnTo>
                  <a:lnTo>
                    <a:pt x="26" y="71"/>
                  </a:lnTo>
                  <a:lnTo>
                    <a:pt x="48" y="86"/>
                  </a:lnTo>
                  <a:lnTo>
                    <a:pt x="71" y="104"/>
                  </a:lnTo>
                  <a:lnTo>
                    <a:pt x="86" y="119"/>
                  </a:lnTo>
                  <a:lnTo>
                    <a:pt x="97" y="142"/>
                  </a:lnTo>
                  <a:lnTo>
                    <a:pt x="97" y="164"/>
                  </a:lnTo>
                  <a:lnTo>
                    <a:pt x="93" y="190"/>
                  </a:lnTo>
                  <a:lnTo>
                    <a:pt x="86" y="212"/>
                  </a:lnTo>
                  <a:lnTo>
                    <a:pt x="74" y="231"/>
                  </a:lnTo>
                  <a:lnTo>
                    <a:pt x="63" y="249"/>
                  </a:lnTo>
                  <a:lnTo>
                    <a:pt x="52" y="268"/>
                  </a:lnTo>
                  <a:lnTo>
                    <a:pt x="48" y="286"/>
                  </a:lnTo>
                  <a:lnTo>
                    <a:pt x="71" y="290"/>
                  </a:lnTo>
                  <a:lnTo>
                    <a:pt x="93" y="294"/>
                  </a:lnTo>
                  <a:lnTo>
                    <a:pt x="119" y="298"/>
                  </a:lnTo>
                  <a:lnTo>
                    <a:pt x="145" y="305"/>
                  </a:lnTo>
                  <a:lnTo>
                    <a:pt x="167" y="312"/>
                  </a:lnTo>
                  <a:lnTo>
                    <a:pt x="186" y="320"/>
                  </a:lnTo>
                  <a:lnTo>
                    <a:pt x="205" y="327"/>
                  </a:lnTo>
                  <a:lnTo>
                    <a:pt x="216" y="335"/>
                  </a:lnTo>
                  <a:lnTo>
                    <a:pt x="234" y="350"/>
                  </a:lnTo>
                  <a:lnTo>
                    <a:pt x="242" y="368"/>
                  </a:lnTo>
                  <a:lnTo>
                    <a:pt x="245" y="390"/>
                  </a:lnTo>
                  <a:lnTo>
                    <a:pt x="249" y="416"/>
                  </a:lnTo>
                  <a:lnTo>
                    <a:pt x="245" y="442"/>
                  </a:lnTo>
                  <a:lnTo>
                    <a:pt x="242" y="468"/>
                  </a:lnTo>
                  <a:lnTo>
                    <a:pt x="231" y="494"/>
                  </a:lnTo>
                  <a:lnTo>
                    <a:pt x="219" y="520"/>
                  </a:lnTo>
                  <a:lnTo>
                    <a:pt x="208" y="561"/>
                  </a:lnTo>
                  <a:lnTo>
                    <a:pt x="193" y="617"/>
                  </a:lnTo>
                  <a:lnTo>
                    <a:pt x="178" y="680"/>
                  </a:lnTo>
                  <a:lnTo>
                    <a:pt x="164" y="743"/>
                  </a:lnTo>
                  <a:lnTo>
                    <a:pt x="175" y="795"/>
                  </a:lnTo>
                  <a:lnTo>
                    <a:pt x="190" y="844"/>
                  </a:lnTo>
                  <a:lnTo>
                    <a:pt x="205" y="888"/>
                  </a:lnTo>
                  <a:lnTo>
                    <a:pt x="223" y="929"/>
                  </a:lnTo>
                  <a:lnTo>
                    <a:pt x="238" y="966"/>
                  </a:lnTo>
                  <a:lnTo>
                    <a:pt x="253" y="996"/>
                  </a:lnTo>
                  <a:lnTo>
                    <a:pt x="268" y="1022"/>
                  </a:lnTo>
                  <a:lnTo>
                    <a:pt x="279" y="1040"/>
                  </a:lnTo>
                  <a:lnTo>
                    <a:pt x="301" y="1078"/>
                  </a:lnTo>
                  <a:lnTo>
                    <a:pt x="331" y="1122"/>
                  </a:lnTo>
                  <a:lnTo>
                    <a:pt x="357" y="1163"/>
                  </a:lnTo>
                  <a:lnTo>
                    <a:pt x="379" y="1189"/>
                  </a:lnTo>
                  <a:lnTo>
                    <a:pt x="390" y="1200"/>
                  </a:lnTo>
                  <a:lnTo>
                    <a:pt x="409" y="1211"/>
                  </a:lnTo>
                  <a:lnTo>
                    <a:pt x="428" y="1226"/>
                  </a:lnTo>
                  <a:lnTo>
                    <a:pt x="450" y="1249"/>
                  </a:lnTo>
                  <a:lnTo>
                    <a:pt x="476" y="1275"/>
                  </a:lnTo>
                  <a:lnTo>
                    <a:pt x="498" y="1308"/>
                  </a:lnTo>
                  <a:lnTo>
                    <a:pt x="524" y="1345"/>
                  </a:lnTo>
                  <a:lnTo>
                    <a:pt x="547" y="1390"/>
                  </a:lnTo>
                  <a:lnTo>
                    <a:pt x="517" y="1408"/>
                  </a:lnTo>
                  <a:lnTo>
                    <a:pt x="487" y="1431"/>
                  </a:lnTo>
                  <a:lnTo>
                    <a:pt x="461" y="1453"/>
                  </a:lnTo>
                  <a:lnTo>
                    <a:pt x="450" y="1468"/>
                  </a:lnTo>
                  <a:lnTo>
                    <a:pt x="450" y="1546"/>
                  </a:lnTo>
                  <a:lnTo>
                    <a:pt x="457" y="1657"/>
                  </a:lnTo>
                  <a:lnTo>
                    <a:pt x="465" y="1757"/>
                  </a:lnTo>
                  <a:lnTo>
                    <a:pt x="465" y="1813"/>
                  </a:lnTo>
                  <a:lnTo>
                    <a:pt x="454" y="1828"/>
                  </a:lnTo>
                  <a:lnTo>
                    <a:pt x="431" y="1850"/>
                  </a:lnTo>
                  <a:lnTo>
                    <a:pt x="402" y="1880"/>
                  </a:lnTo>
                  <a:lnTo>
                    <a:pt x="368" y="1913"/>
                  </a:lnTo>
                  <a:lnTo>
                    <a:pt x="331" y="1947"/>
                  </a:lnTo>
                  <a:lnTo>
                    <a:pt x="297" y="1977"/>
                  </a:lnTo>
                  <a:lnTo>
                    <a:pt x="264" y="2003"/>
                  </a:lnTo>
                  <a:lnTo>
                    <a:pt x="242" y="2021"/>
                  </a:lnTo>
                  <a:lnTo>
                    <a:pt x="223" y="2036"/>
                  </a:lnTo>
                  <a:lnTo>
                    <a:pt x="201" y="2058"/>
                  </a:lnTo>
                  <a:lnTo>
                    <a:pt x="175" y="2088"/>
                  </a:lnTo>
                  <a:lnTo>
                    <a:pt x="149" y="2118"/>
                  </a:lnTo>
                  <a:lnTo>
                    <a:pt x="126" y="2151"/>
                  </a:lnTo>
                  <a:lnTo>
                    <a:pt x="112" y="2192"/>
                  </a:lnTo>
                  <a:lnTo>
                    <a:pt x="108" y="2229"/>
                  </a:lnTo>
                  <a:lnTo>
                    <a:pt x="119" y="2270"/>
                  </a:lnTo>
                  <a:lnTo>
                    <a:pt x="134" y="2281"/>
                  </a:lnTo>
                  <a:lnTo>
                    <a:pt x="149" y="2292"/>
                  </a:lnTo>
                  <a:lnTo>
                    <a:pt x="164" y="2296"/>
                  </a:lnTo>
                  <a:lnTo>
                    <a:pt x="175" y="2296"/>
                  </a:lnTo>
                  <a:lnTo>
                    <a:pt x="178" y="2292"/>
                  </a:lnTo>
                  <a:lnTo>
                    <a:pt x="186" y="2281"/>
                  </a:lnTo>
                  <a:lnTo>
                    <a:pt x="193" y="2270"/>
                  </a:lnTo>
                  <a:lnTo>
                    <a:pt x="208" y="2255"/>
                  </a:lnTo>
                  <a:lnTo>
                    <a:pt x="227" y="2240"/>
                  </a:lnTo>
                  <a:lnTo>
                    <a:pt x="257" y="2225"/>
                  </a:lnTo>
                  <a:lnTo>
                    <a:pt x="294" y="2211"/>
                  </a:lnTo>
                  <a:lnTo>
                    <a:pt x="338" y="2203"/>
                  </a:lnTo>
                  <a:close/>
                </a:path>
              </a:pathLst>
            </a:custGeom>
            <a:solidFill>
              <a:srgbClr val="A5D8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86" name="Freeform 7">
              <a:extLst>
                <a:ext uri="{FF2B5EF4-FFF2-40B4-BE49-F238E27FC236}">
                  <a16:creationId xmlns:a16="http://schemas.microsoft.com/office/drawing/2014/main" id="{4EE5C81C-03A8-6B41-90D1-6E2589F16B9F}"/>
                </a:ext>
              </a:extLst>
            </p:cNvPr>
            <p:cNvSpPr>
              <a:spLocks/>
            </p:cNvSpPr>
            <p:nvPr/>
          </p:nvSpPr>
          <p:spPr bwMode="auto">
            <a:xfrm>
              <a:off x="2907" y="3249"/>
              <a:ext cx="48" cy="59"/>
            </a:xfrm>
            <a:custGeom>
              <a:avLst/>
              <a:gdLst>
                <a:gd name="T0" fmla="*/ 4 w 48"/>
                <a:gd name="T1" fmla="*/ 48 h 59"/>
                <a:gd name="T2" fmla="*/ 0 w 48"/>
                <a:gd name="T3" fmla="*/ 37 h 59"/>
                <a:gd name="T4" fmla="*/ 4 w 48"/>
                <a:gd name="T5" fmla="*/ 18 h 59"/>
                <a:gd name="T6" fmla="*/ 11 w 48"/>
                <a:gd name="T7" fmla="*/ 7 h 59"/>
                <a:gd name="T8" fmla="*/ 22 w 48"/>
                <a:gd name="T9" fmla="*/ 0 h 59"/>
                <a:gd name="T10" fmla="*/ 33 w 48"/>
                <a:gd name="T11" fmla="*/ 4 h 59"/>
                <a:gd name="T12" fmla="*/ 41 w 48"/>
                <a:gd name="T13" fmla="*/ 11 h 59"/>
                <a:gd name="T14" fmla="*/ 48 w 48"/>
                <a:gd name="T15" fmla="*/ 18 h 59"/>
                <a:gd name="T16" fmla="*/ 48 w 48"/>
                <a:gd name="T17" fmla="*/ 26 h 59"/>
                <a:gd name="T18" fmla="*/ 45 w 48"/>
                <a:gd name="T19" fmla="*/ 37 h 59"/>
                <a:gd name="T20" fmla="*/ 37 w 48"/>
                <a:gd name="T21" fmla="*/ 52 h 59"/>
                <a:gd name="T22" fmla="*/ 22 w 48"/>
                <a:gd name="T23" fmla="*/ 59 h 59"/>
                <a:gd name="T24" fmla="*/ 4 w 48"/>
                <a:gd name="T25" fmla="*/ 48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59"/>
                <a:gd name="T41" fmla="*/ 48 w 48"/>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59">
                  <a:moveTo>
                    <a:pt x="4" y="48"/>
                  </a:moveTo>
                  <a:lnTo>
                    <a:pt x="0" y="37"/>
                  </a:lnTo>
                  <a:lnTo>
                    <a:pt x="4" y="18"/>
                  </a:lnTo>
                  <a:lnTo>
                    <a:pt x="11" y="7"/>
                  </a:lnTo>
                  <a:lnTo>
                    <a:pt x="22" y="0"/>
                  </a:lnTo>
                  <a:lnTo>
                    <a:pt x="33" y="4"/>
                  </a:lnTo>
                  <a:lnTo>
                    <a:pt x="41" y="11"/>
                  </a:lnTo>
                  <a:lnTo>
                    <a:pt x="48" y="18"/>
                  </a:lnTo>
                  <a:lnTo>
                    <a:pt x="48" y="26"/>
                  </a:lnTo>
                  <a:lnTo>
                    <a:pt x="45" y="37"/>
                  </a:lnTo>
                  <a:lnTo>
                    <a:pt x="37" y="52"/>
                  </a:lnTo>
                  <a:lnTo>
                    <a:pt x="22" y="59"/>
                  </a:lnTo>
                  <a:lnTo>
                    <a:pt x="4" y="48"/>
                  </a:lnTo>
                  <a:close/>
                </a:path>
              </a:pathLst>
            </a:custGeom>
            <a:solidFill>
              <a:srgbClr val="8CCC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87" name="Freeform 8">
              <a:extLst>
                <a:ext uri="{FF2B5EF4-FFF2-40B4-BE49-F238E27FC236}">
                  <a16:creationId xmlns:a16="http://schemas.microsoft.com/office/drawing/2014/main" id="{8B66C34C-3523-7B42-9105-3C4BA9AD3CA6}"/>
                </a:ext>
              </a:extLst>
            </p:cNvPr>
            <p:cNvSpPr>
              <a:spLocks/>
            </p:cNvSpPr>
            <p:nvPr/>
          </p:nvSpPr>
          <p:spPr bwMode="auto">
            <a:xfrm>
              <a:off x="3695" y="1373"/>
              <a:ext cx="34" cy="74"/>
            </a:xfrm>
            <a:custGeom>
              <a:avLst/>
              <a:gdLst>
                <a:gd name="T0" fmla="*/ 19 w 34"/>
                <a:gd name="T1" fmla="*/ 0 h 74"/>
                <a:gd name="T2" fmla="*/ 30 w 34"/>
                <a:gd name="T3" fmla="*/ 11 h 74"/>
                <a:gd name="T4" fmla="*/ 34 w 34"/>
                <a:gd name="T5" fmla="*/ 30 h 74"/>
                <a:gd name="T6" fmla="*/ 30 w 34"/>
                <a:gd name="T7" fmla="*/ 52 h 74"/>
                <a:gd name="T8" fmla="*/ 15 w 34"/>
                <a:gd name="T9" fmla="*/ 74 h 74"/>
                <a:gd name="T10" fmla="*/ 8 w 34"/>
                <a:gd name="T11" fmla="*/ 67 h 74"/>
                <a:gd name="T12" fmla="*/ 4 w 34"/>
                <a:gd name="T13" fmla="*/ 56 h 74"/>
                <a:gd name="T14" fmla="*/ 0 w 34"/>
                <a:gd name="T15" fmla="*/ 45 h 74"/>
                <a:gd name="T16" fmla="*/ 0 w 34"/>
                <a:gd name="T17" fmla="*/ 37 h 74"/>
                <a:gd name="T18" fmla="*/ 4 w 34"/>
                <a:gd name="T19" fmla="*/ 30 h 74"/>
                <a:gd name="T20" fmla="*/ 11 w 34"/>
                <a:gd name="T21" fmla="*/ 19 h 74"/>
                <a:gd name="T22" fmla="*/ 15 w 34"/>
                <a:gd name="T23" fmla="*/ 4 h 74"/>
                <a:gd name="T24" fmla="*/ 19 w 34"/>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
                <a:gd name="T40" fmla="*/ 0 h 74"/>
                <a:gd name="T41" fmla="*/ 34 w 34"/>
                <a:gd name="T42" fmla="*/ 74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 h="74">
                  <a:moveTo>
                    <a:pt x="19" y="0"/>
                  </a:moveTo>
                  <a:lnTo>
                    <a:pt x="30" y="11"/>
                  </a:lnTo>
                  <a:lnTo>
                    <a:pt x="34" y="30"/>
                  </a:lnTo>
                  <a:lnTo>
                    <a:pt x="30" y="52"/>
                  </a:lnTo>
                  <a:lnTo>
                    <a:pt x="15" y="74"/>
                  </a:lnTo>
                  <a:lnTo>
                    <a:pt x="8" y="67"/>
                  </a:lnTo>
                  <a:lnTo>
                    <a:pt x="4" y="56"/>
                  </a:lnTo>
                  <a:lnTo>
                    <a:pt x="0" y="45"/>
                  </a:lnTo>
                  <a:lnTo>
                    <a:pt x="0" y="37"/>
                  </a:lnTo>
                  <a:lnTo>
                    <a:pt x="4" y="30"/>
                  </a:lnTo>
                  <a:lnTo>
                    <a:pt x="11" y="19"/>
                  </a:lnTo>
                  <a:lnTo>
                    <a:pt x="15" y="4"/>
                  </a:lnTo>
                  <a:lnTo>
                    <a:pt x="19" y="0"/>
                  </a:lnTo>
                  <a:close/>
                </a:path>
              </a:pathLst>
            </a:custGeom>
            <a:solidFill>
              <a:srgbClr val="8CCC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88" name="Freeform 9">
              <a:extLst>
                <a:ext uri="{FF2B5EF4-FFF2-40B4-BE49-F238E27FC236}">
                  <a16:creationId xmlns:a16="http://schemas.microsoft.com/office/drawing/2014/main" id="{36BC4EC4-CBD0-4543-A353-D3D0E878DF61}"/>
                </a:ext>
              </a:extLst>
            </p:cNvPr>
            <p:cNvSpPr>
              <a:spLocks/>
            </p:cNvSpPr>
            <p:nvPr/>
          </p:nvSpPr>
          <p:spPr bwMode="auto">
            <a:xfrm>
              <a:off x="2729" y="1291"/>
              <a:ext cx="70" cy="63"/>
            </a:xfrm>
            <a:custGeom>
              <a:avLst/>
              <a:gdLst>
                <a:gd name="T0" fmla="*/ 0 w 70"/>
                <a:gd name="T1" fmla="*/ 26 h 63"/>
                <a:gd name="T2" fmla="*/ 14 w 70"/>
                <a:gd name="T3" fmla="*/ 15 h 63"/>
                <a:gd name="T4" fmla="*/ 37 w 70"/>
                <a:gd name="T5" fmla="*/ 8 h 63"/>
                <a:gd name="T6" fmla="*/ 59 w 70"/>
                <a:gd name="T7" fmla="*/ 8 h 63"/>
                <a:gd name="T8" fmla="*/ 70 w 70"/>
                <a:gd name="T9" fmla="*/ 0 h 63"/>
                <a:gd name="T10" fmla="*/ 70 w 70"/>
                <a:gd name="T11" fmla="*/ 19 h 63"/>
                <a:gd name="T12" fmla="*/ 66 w 70"/>
                <a:gd name="T13" fmla="*/ 37 h 63"/>
                <a:gd name="T14" fmla="*/ 59 w 70"/>
                <a:gd name="T15" fmla="*/ 52 h 63"/>
                <a:gd name="T16" fmla="*/ 59 w 70"/>
                <a:gd name="T17" fmla="*/ 56 h 63"/>
                <a:gd name="T18" fmla="*/ 55 w 70"/>
                <a:gd name="T19" fmla="*/ 56 h 63"/>
                <a:gd name="T20" fmla="*/ 48 w 70"/>
                <a:gd name="T21" fmla="*/ 60 h 63"/>
                <a:gd name="T22" fmla="*/ 40 w 70"/>
                <a:gd name="T23" fmla="*/ 63 h 63"/>
                <a:gd name="T24" fmla="*/ 33 w 70"/>
                <a:gd name="T25" fmla="*/ 60 h 63"/>
                <a:gd name="T26" fmla="*/ 29 w 70"/>
                <a:gd name="T27" fmla="*/ 52 h 63"/>
                <a:gd name="T28" fmla="*/ 22 w 70"/>
                <a:gd name="T29" fmla="*/ 41 h 63"/>
                <a:gd name="T30" fmla="*/ 14 w 70"/>
                <a:gd name="T31" fmla="*/ 30 h 63"/>
                <a:gd name="T32" fmla="*/ 0 w 70"/>
                <a:gd name="T33" fmla="*/ 26 h 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0"/>
                <a:gd name="T52" fmla="*/ 0 h 63"/>
                <a:gd name="T53" fmla="*/ 70 w 70"/>
                <a:gd name="T54" fmla="*/ 63 h 6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0" h="63">
                  <a:moveTo>
                    <a:pt x="0" y="26"/>
                  </a:moveTo>
                  <a:lnTo>
                    <a:pt x="14" y="15"/>
                  </a:lnTo>
                  <a:lnTo>
                    <a:pt x="37" y="8"/>
                  </a:lnTo>
                  <a:lnTo>
                    <a:pt x="59" y="8"/>
                  </a:lnTo>
                  <a:lnTo>
                    <a:pt x="70" y="0"/>
                  </a:lnTo>
                  <a:lnTo>
                    <a:pt x="70" y="19"/>
                  </a:lnTo>
                  <a:lnTo>
                    <a:pt x="66" y="37"/>
                  </a:lnTo>
                  <a:lnTo>
                    <a:pt x="59" y="52"/>
                  </a:lnTo>
                  <a:lnTo>
                    <a:pt x="59" y="56"/>
                  </a:lnTo>
                  <a:lnTo>
                    <a:pt x="55" y="56"/>
                  </a:lnTo>
                  <a:lnTo>
                    <a:pt x="48" y="60"/>
                  </a:lnTo>
                  <a:lnTo>
                    <a:pt x="40" y="63"/>
                  </a:lnTo>
                  <a:lnTo>
                    <a:pt x="33" y="60"/>
                  </a:lnTo>
                  <a:lnTo>
                    <a:pt x="29" y="52"/>
                  </a:lnTo>
                  <a:lnTo>
                    <a:pt x="22" y="41"/>
                  </a:lnTo>
                  <a:lnTo>
                    <a:pt x="14" y="30"/>
                  </a:lnTo>
                  <a:lnTo>
                    <a:pt x="0" y="26"/>
                  </a:lnTo>
                  <a:close/>
                </a:path>
              </a:pathLst>
            </a:custGeom>
            <a:solidFill>
              <a:srgbClr val="8CCC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89" name="Freeform 10">
              <a:extLst>
                <a:ext uri="{FF2B5EF4-FFF2-40B4-BE49-F238E27FC236}">
                  <a16:creationId xmlns:a16="http://schemas.microsoft.com/office/drawing/2014/main" id="{30E1C637-280B-D54B-863D-297B335E6550}"/>
                </a:ext>
              </a:extLst>
            </p:cNvPr>
            <p:cNvSpPr>
              <a:spLocks/>
            </p:cNvSpPr>
            <p:nvPr/>
          </p:nvSpPr>
          <p:spPr bwMode="auto">
            <a:xfrm>
              <a:off x="3275" y="2049"/>
              <a:ext cx="182" cy="167"/>
            </a:xfrm>
            <a:custGeom>
              <a:avLst/>
              <a:gdLst>
                <a:gd name="T0" fmla="*/ 0 w 182"/>
                <a:gd name="T1" fmla="*/ 33 h 167"/>
                <a:gd name="T2" fmla="*/ 8 w 182"/>
                <a:gd name="T3" fmla="*/ 30 h 167"/>
                <a:gd name="T4" fmla="*/ 15 w 182"/>
                <a:gd name="T5" fmla="*/ 30 h 167"/>
                <a:gd name="T6" fmla="*/ 22 w 182"/>
                <a:gd name="T7" fmla="*/ 22 h 167"/>
                <a:gd name="T8" fmla="*/ 30 w 182"/>
                <a:gd name="T9" fmla="*/ 15 h 167"/>
                <a:gd name="T10" fmla="*/ 37 w 182"/>
                <a:gd name="T11" fmla="*/ 7 h 167"/>
                <a:gd name="T12" fmla="*/ 48 w 182"/>
                <a:gd name="T13" fmla="*/ 4 h 167"/>
                <a:gd name="T14" fmla="*/ 56 w 182"/>
                <a:gd name="T15" fmla="*/ 0 h 167"/>
                <a:gd name="T16" fmla="*/ 67 w 182"/>
                <a:gd name="T17" fmla="*/ 4 h 167"/>
                <a:gd name="T18" fmla="*/ 74 w 182"/>
                <a:gd name="T19" fmla="*/ 15 h 167"/>
                <a:gd name="T20" fmla="*/ 86 w 182"/>
                <a:gd name="T21" fmla="*/ 30 h 167"/>
                <a:gd name="T22" fmla="*/ 93 w 182"/>
                <a:gd name="T23" fmla="*/ 45 h 167"/>
                <a:gd name="T24" fmla="*/ 100 w 182"/>
                <a:gd name="T25" fmla="*/ 56 h 167"/>
                <a:gd name="T26" fmla="*/ 119 w 182"/>
                <a:gd name="T27" fmla="*/ 63 h 167"/>
                <a:gd name="T28" fmla="*/ 145 w 182"/>
                <a:gd name="T29" fmla="*/ 67 h 167"/>
                <a:gd name="T30" fmla="*/ 171 w 182"/>
                <a:gd name="T31" fmla="*/ 74 h 167"/>
                <a:gd name="T32" fmla="*/ 182 w 182"/>
                <a:gd name="T33" fmla="*/ 78 h 167"/>
                <a:gd name="T34" fmla="*/ 182 w 182"/>
                <a:gd name="T35" fmla="*/ 93 h 167"/>
                <a:gd name="T36" fmla="*/ 182 w 182"/>
                <a:gd name="T37" fmla="*/ 119 h 167"/>
                <a:gd name="T38" fmla="*/ 182 w 182"/>
                <a:gd name="T39" fmla="*/ 149 h 167"/>
                <a:gd name="T40" fmla="*/ 182 w 182"/>
                <a:gd name="T41" fmla="*/ 167 h 167"/>
                <a:gd name="T42" fmla="*/ 171 w 182"/>
                <a:gd name="T43" fmla="*/ 149 h 167"/>
                <a:gd name="T44" fmla="*/ 164 w 182"/>
                <a:gd name="T45" fmla="*/ 134 h 167"/>
                <a:gd name="T46" fmla="*/ 156 w 182"/>
                <a:gd name="T47" fmla="*/ 123 h 167"/>
                <a:gd name="T48" fmla="*/ 149 w 182"/>
                <a:gd name="T49" fmla="*/ 115 h 167"/>
                <a:gd name="T50" fmla="*/ 138 w 182"/>
                <a:gd name="T51" fmla="*/ 104 h 167"/>
                <a:gd name="T52" fmla="*/ 123 w 182"/>
                <a:gd name="T53" fmla="*/ 93 h 167"/>
                <a:gd name="T54" fmla="*/ 112 w 182"/>
                <a:gd name="T55" fmla="*/ 82 h 167"/>
                <a:gd name="T56" fmla="*/ 104 w 182"/>
                <a:gd name="T57" fmla="*/ 71 h 167"/>
                <a:gd name="T58" fmla="*/ 86 w 182"/>
                <a:gd name="T59" fmla="*/ 67 h 167"/>
                <a:gd name="T60" fmla="*/ 67 w 182"/>
                <a:gd name="T61" fmla="*/ 67 h 167"/>
                <a:gd name="T62" fmla="*/ 52 w 182"/>
                <a:gd name="T63" fmla="*/ 63 h 167"/>
                <a:gd name="T64" fmla="*/ 41 w 182"/>
                <a:gd name="T65" fmla="*/ 59 h 167"/>
                <a:gd name="T66" fmla="*/ 34 w 182"/>
                <a:gd name="T67" fmla="*/ 56 h 167"/>
                <a:gd name="T68" fmla="*/ 22 w 182"/>
                <a:gd name="T69" fmla="*/ 45 h 167"/>
                <a:gd name="T70" fmla="*/ 11 w 182"/>
                <a:gd name="T71" fmla="*/ 37 h 167"/>
                <a:gd name="T72" fmla="*/ 0 w 182"/>
                <a:gd name="T73" fmla="*/ 33 h 1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167"/>
                <a:gd name="T113" fmla="*/ 182 w 182"/>
                <a:gd name="T114" fmla="*/ 167 h 1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167">
                  <a:moveTo>
                    <a:pt x="0" y="33"/>
                  </a:moveTo>
                  <a:lnTo>
                    <a:pt x="8" y="30"/>
                  </a:lnTo>
                  <a:lnTo>
                    <a:pt x="15" y="30"/>
                  </a:lnTo>
                  <a:lnTo>
                    <a:pt x="22" y="22"/>
                  </a:lnTo>
                  <a:lnTo>
                    <a:pt x="30" y="15"/>
                  </a:lnTo>
                  <a:lnTo>
                    <a:pt x="37" y="7"/>
                  </a:lnTo>
                  <a:lnTo>
                    <a:pt x="48" y="4"/>
                  </a:lnTo>
                  <a:lnTo>
                    <a:pt x="56" y="0"/>
                  </a:lnTo>
                  <a:lnTo>
                    <a:pt x="67" y="4"/>
                  </a:lnTo>
                  <a:lnTo>
                    <a:pt x="74" y="15"/>
                  </a:lnTo>
                  <a:lnTo>
                    <a:pt x="86" y="30"/>
                  </a:lnTo>
                  <a:lnTo>
                    <a:pt x="93" y="45"/>
                  </a:lnTo>
                  <a:lnTo>
                    <a:pt x="100" y="56"/>
                  </a:lnTo>
                  <a:lnTo>
                    <a:pt x="119" y="63"/>
                  </a:lnTo>
                  <a:lnTo>
                    <a:pt x="145" y="67"/>
                  </a:lnTo>
                  <a:lnTo>
                    <a:pt x="171" y="74"/>
                  </a:lnTo>
                  <a:lnTo>
                    <a:pt x="182" y="78"/>
                  </a:lnTo>
                  <a:lnTo>
                    <a:pt x="182" y="93"/>
                  </a:lnTo>
                  <a:lnTo>
                    <a:pt x="182" y="119"/>
                  </a:lnTo>
                  <a:lnTo>
                    <a:pt x="182" y="149"/>
                  </a:lnTo>
                  <a:lnTo>
                    <a:pt x="182" y="167"/>
                  </a:lnTo>
                  <a:lnTo>
                    <a:pt x="171" y="149"/>
                  </a:lnTo>
                  <a:lnTo>
                    <a:pt x="164" y="134"/>
                  </a:lnTo>
                  <a:lnTo>
                    <a:pt x="156" y="123"/>
                  </a:lnTo>
                  <a:lnTo>
                    <a:pt x="149" y="115"/>
                  </a:lnTo>
                  <a:lnTo>
                    <a:pt x="138" y="104"/>
                  </a:lnTo>
                  <a:lnTo>
                    <a:pt x="123" y="93"/>
                  </a:lnTo>
                  <a:lnTo>
                    <a:pt x="112" y="82"/>
                  </a:lnTo>
                  <a:lnTo>
                    <a:pt x="104" y="71"/>
                  </a:lnTo>
                  <a:lnTo>
                    <a:pt x="86" y="67"/>
                  </a:lnTo>
                  <a:lnTo>
                    <a:pt x="67" y="67"/>
                  </a:lnTo>
                  <a:lnTo>
                    <a:pt x="52" y="63"/>
                  </a:lnTo>
                  <a:lnTo>
                    <a:pt x="41" y="59"/>
                  </a:lnTo>
                  <a:lnTo>
                    <a:pt x="34" y="56"/>
                  </a:lnTo>
                  <a:lnTo>
                    <a:pt x="22" y="45"/>
                  </a:lnTo>
                  <a:lnTo>
                    <a:pt x="11" y="37"/>
                  </a:lnTo>
                  <a:lnTo>
                    <a:pt x="0" y="33"/>
                  </a:lnTo>
                  <a:close/>
                </a:path>
              </a:pathLst>
            </a:custGeom>
            <a:solidFill>
              <a:srgbClr val="8CCC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90" name="Freeform 11">
              <a:extLst>
                <a:ext uri="{FF2B5EF4-FFF2-40B4-BE49-F238E27FC236}">
                  <a16:creationId xmlns:a16="http://schemas.microsoft.com/office/drawing/2014/main" id="{CA33E77C-B113-3D4E-BE97-3F0F75CB8BCE}"/>
                </a:ext>
              </a:extLst>
            </p:cNvPr>
            <p:cNvSpPr>
              <a:spLocks/>
            </p:cNvSpPr>
            <p:nvPr/>
          </p:nvSpPr>
          <p:spPr bwMode="auto">
            <a:xfrm>
              <a:off x="2766" y="2298"/>
              <a:ext cx="948" cy="877"/>
            </a:xfrm>
            <a:custGeom>
              <a:avLst/>
              <a:gdLst>
                <a:gd name="T0" fmla="*/ 3 w 948"/>
                <a:gd name="T1" fmla="*/ 854 h 877"/>
                <a:gd name="T2" fmla="*/ 37 w 948"/>
                <a:gd name="T3" fmla="*/ 799 h 877"/>
                <a:gd name="T4" fmla="*/ 96 w 948"/>
                <a:gd name="T5" fmla="*/ 750 h 877"/>
                <a:gd name="T6" fmla="*/ 160 w 948"/>
                <a:gd name="T7" fmla="*/ 698 h 877"/>
                <a:gd name="T8" fmla="*/ 227 w 948"/>
                <a:gd name="T9" fmla="*/ 635 h 877"/>
                <a:gd name="T10" fmla="*/ 282 w 948"/>
                <a:gd name="T11" fmla="*/ 583 h 877"/>
                <a:gd name="T12" fmla="*/ 331 w 948"/>
                <a:gd name="T13" fmla="*/ 531 h 877"/>
                <a:gd name="T14" fmla="*/ 390 w 948"/>
                <a:gd name="T15" fmla="*/ 457 h 877"/>
                <a:gd name="T16" fmla="*/ 398 w 948"/>
                <a:gd name="T17" fmla="*/ 420 h 877"/>
                <a:gd name="T18" fmla="*/ 390 w 948"/>
                <a:gd name="T19" fmla="*/ 394 h 877"/>
                <a:gd name="T20" fmla="*/ 383 w 948"/>
                <a:gd name="T21" fmla="*/ 360 h 877"/>
                <a:gd name="T22" fmla="*/ 368 w 948"/>
                <a:gd name="T23" fmla="*/ 305 h 877"/>
                <a:gd name="T24" fmla="*/ 345 w 948"/>
                <a:gd name="T25" fmla="*/ 249 h 877"/>
                <a:gd name="T26" fmla="*/ 342 w 948"/>
                <a:gd name="T27" fmla="*/ 204 h 877"/>
                <a:gd name="T28" fmla="*/ 353 w 948"/>
                <a:gd name="T29" fmla="*/ 175 h 877"/>
                <a:gd name="T30" fmla="*/ 364 w 948"/>
                <a:gd name="T31" fmla="*/ 145 h 877"/>
                <a:gd name="T32" fmla="*/ 383 w 948"/>
                <a:gd name="T33" fmla="*/ 123 h 877"/>
                <a:gd name="T34" fmla="*/ 427 w 948"/>
                <a:gd name="T35" fmla="*/ 82 h 877"/>
                <a:gd name="T36" fmla="*/ 479 w 948"/>
                <a:gd name="T37" fmla="*/ 33 h 877"/>
                <a:gd name="T38" fmla="*/ 531 w 948"/>
                <a:gd name="T39" fmla="*/ 0 h 877"/>
                <a:gd name="T40" fmla="*/ 576 w 948"/>
                <a:gd name="T41" fmla="*/ 7 h 877"/>
                <a:gd name="T42" fmla="*/ 632 w 948"/>
                <a:gd name="T43" fmla="*/ 37 h 877"/>
                <a:gd name="T44" fmla="*/ 688 w 948"/>
                <a:gd name="T45" fmla="*/ 100 h 877"/>
                <a:gd name="T46" fmla="*/ 740 w 948"/>
                <a:gd name="T47" fmla="*/ 152 h 877"/>
                <a:gd name="T48" fmla="*/ 784 w 948"/>
                <a:gd name="T49" fmla="*/ 186 h 877"/>
                <a:gd name="T50" fmla="*/ 814 w 948"/>
                <a:gd name="T51" fmla="*/ 223 h 877"/>
                <a:gd name="T52" fmla="*/ 814 w 948"/>
                <a:gd name="T53" fmla="*/ 267 h 877"/>
                <a:gd name="T54" fmla="*/ 807 w 948"/>
                <a:gd name="T55" fmla="*/ 308 h 877"/>
                <a:gd name="T56" fmla="*/ 840 w 948"/>
                <a:gd name="T57" fmla="*/ 357 h 877"/>
                <a:gd name="T58" fmla="*/ 885 w 948"/>
                <a:gd name="T59" fmla="*/ 397 h 877"/>
                <a:gd name="T60" fmla="*/ 918 w 948"/>
                <a:gd name="T61" fmla="*/ 427 h 877"/>
                <a:gd name="T62" fmla="*/ 944 w 948"/>
                <a:gd name="T63" fmla="*/ 464 h 877"/>
                <a:gd name="T64" fmla="*/ 925 w 948"/>
                <a:gd name="T65" fmla="*/ 490 h 877"/>
                <a:gd name="T66" fmla="*/ 885 w 948"/>
                <a:gd name="T67" fmla="*/ 520 h 877"/>
                <a:gd name="T68" fmla="*/ 851 w 948"/>
                <a:gd name="T69" fmla="*/ 546 h 877"/>
                <a:gd name="T70" fmla="*/ 829 w 948"/>
                <a:gd name="T71" fmla="*/ 572 h 877"/>
                <a:gd name="T72" fmla="*/ 807 w 948"/>
                <a:gd name="T73" fmla="*/ 605 h 877"/>
                <a:gd name="T74" fmla="*/ 766 w 948"/>
                <a:gd name="T75" fmla="*/ 646 h 877"/>
                <a:gd name="T76" fmla="*/ 728 w 948"/>
                <a:gd name="T77" fmla="*/ 669 h 877"/>
                <a:gd name="T78" fmla="*/ 691 w 948"/>
                <a:gd name="T79" fmla="*/ 683 h 877"/>
                <a:gd name="T80" fmla="*/ 643 w 948"/>
                <a:gd name="T81" fmla="*/ 702 h 877"/>
                <a:gd name="T82" fmla="*/ 576 w 948"/>
                <a:gd name="T83" fmla="*/ 717 h 877"/>
                <a:gd name="T84" fmla="*/ 520 w 948"/>
                <a:gd name="T85" fmla="*/ 724 h 877"/>
                <a:gd name="T86" fmla="*/ 487 w 948"/>
                <a:gd name="T87" fmla="*/ 728 h 877"/>
                <a:gd name="T88" fmla="*/ 442 w 948"/>
                <a:gd name="T89" fmla="*/ 743 h 877"/>
                <a:gd name="T90" fmla="*/ 394 w 948"/>
                <a:gd name="T91" fmla="*/ 765 h 877"/>
                <a:gd name="T92" fmla="*/ 372 w 948"/>
                <a:gd name="T93" fmla="*/ 758 h 877"/>
                <a:gd name="T94" fmla="*/ 353 w 948"/>
                <a:gd name="T95" fmla="*/ 743 h 877"/>
                <a:gd name="T96" fmla="*/ 338 w 948"/>
                <a:gd name="T97" fmla="*/ 754 h 877"/>
                <a:gd name="T98" fmla="*/ 312 w 948"/>
                <a:gd name="T99" fmla="*/ 784 h 877"/>
                <a:gd name="T100" fmla="*/ 286 w 948"/>
                <a:gd name="T101" fmla="*/ 791 h 877"/>
                <a:gd name="T102" fmla="*/ 249 w 948"/>
                <a:gd name="T103" fmla="*/ 780 h 877"/>
                <a:gd name="T104" fmla="*/ 193 w 948"/>
                <a:gd name="T105" fmla="*/ 780 h 877"/>
                <a:gd name="T106" fmla="*/ 137 w 948"/>
                <a:gd name="T107" fmla="*/ 806 h 877"/>
                <a:gd name="T108" fmla="*/ 111 w 948"/>
                <a:gd name="T109" fmla="*/ 821 h 877"/>
                <a:gd name="T110" fmla="*/ 96 w 948"/>
                <a:gd name="T111" fmla="*/ 813 h 877"/>
                <a:gd name="T112" fmla="*/ 74 w 948"/>
                <a:gd name="T113" fmla="*/ 825 h 877"/>
                <a:gd name="T114" fmla="*/ 70 w 948"/>
                <a:gd name="T115" fmla="*/ 839 h 877"/>
                <a:gd name="T116" fmla="*/ 52 w 948"/>
                <a:gd name="T117" fmla="*/ 858 h 877"/>
                <a:gd name="T118" fmla="*/ 11 w 948"/>
                <a:gd name="T119" fmla="*/ 869 h 87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48"/>
                <a:gd name="T181" fmla="*/ 0 h 877"/>
                <a:gd name="T182" fmla="*/ 948 w 948"/>
                <a:gd name="T183" fmla="*/ 877 h 87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48" h="877">
                  <a:moveTo>
                    <a:pt x="0" y="877"/>
                  </a:moveTo>
                  <a:lnTo>
                    <a:pt x="3" y="854"/>
                  </a:lnTo>
                  <a:lnTo>
                    <a:pt x="15" y="828"/>
                  </a:lnTo>
                  <a:lnTo>
                    <a:pt x="37" y="799"/>
                  </a:lnTo>
                  <a:lnTo>
                    <a:pt x="74" y="769"/>
                  </a:lnTo>
                  <a:lnTo>
                    <a:pt x="96" y="750"/>
                  </a:lnTo>
                  <a:lnTo>
                    <a:pt x="126" y="724"/>
                  </a:lnTo>
                  <a:lnTo>
                    <a:pt x="160" y="698"/>
                  </a:lnTo>
                  <a:lnTo>
                    <a:pt x="193" y="665"/>
                  </a:lnTo>
                  <a:lnTo>
                    <a:pt x="227" y="635"/>
                  </a:lnTo>
                  <a:lnTo>
                    <a:pt x="260" y="609"/>
                  </a:lnTo>
                  <a:lnTo>
                    <a:pt x="282" y="583"/>
                  </a:lnTo>
                  <a:lnTo>
                    <a:pt x="301" y="565"/>
                  </a:lnTo>
                  <a:lnTo>
                    <a:pt x="331" y="531"/>
                  </a:lnTo>
                  <a:lnTo>
                    <a:pt x="364" y="490"/>
                  </a:lnTo>
                  <a:lnTo>
                    <a:pt x="390" y="457"/>
                  </a:lnTo>
                  <a:lnTo>
                    <a:pt x="405" y="435"/>
                  </a:lnTo>
                  <a:lnTo>
                    <a:pt x="398" y="420"/>
                  </a:lnTo>
                  <a:lnTo>
                    <a:pt x="394" y="405"/>
                  </a:lnTo>
                  <a:lnTo>
                    <a:pt x="390" y="394"/>
                  </a:lnTo>
                  <a:lnTo>
                    <a:pt x="386" y="379"/>
                  </a:lnTo>
                  <a:lnTo>
                    <a:pt x="383" y="360"/>
                  </a:lnTo>
                  <a:lnTo>
                    <a:pt x="379" y="334"/>
                  </a:lnTo>
                  <a:lnTo>
                    <a:pt x="368" y="305"/>
                  </a:lnTo>
                  <a:lnTo>
                    <a:pt x="349" y="275"/>
                  </a:lnTo>
                  <a:lnTo>
                    <a:pt x="345" y="249"/>
                  </a:lnTo>
                  <a:lnTo>
                    <a:pt x="342" y="227"/>
                  </a:lnTo>
                  <a:lnTo>
                    <a:pt x="342" y="204"/>
                  </a:lnTo>
                  <a:lnTo>
                    <a:pt x="345" y="189"/>
                  </a:lnTo>
                  <a:lnTo>
                    <a:pt x="353" y="175"/>
                  </a:lnTo>
                  <a:lnTo>
                    <a:pt x="357" y="160"/>
                  </a:lnTo>
                  <a:lnTo>
                    <a:pt x="364" y="145"/>
                  </a:lnTo>
                  <a:lnTo>
                    <a:pt x="368" y="134"/>
                  </a:lnTo>
                  <a:lnTo>
                    <a:pt x="383" y="123"/>
                  </a:lnTo>
                  <a:lnTo>
                    <a:pt x="405" y="104"/>
                  </a:lnTo>
                  <a:lnTo>
                    <a:pt x="427" y="82"/>
                  </a:lnTo>
                  <a:lnTo>
                    <a:pt x="453" y="56"/>
                  </a:lnTo>
                  <a:lnTo>
                    <a:pt x="479" y="33"/>
                  </a:lnTo>
                  <a:lnTo>
                    <a:pt x="505" y="11"/>
                  </a:lnTo>
                  <a:lnTo>
                    <a:pt x="531" y="0"/>
                  </a:lnTo>
                  <a:lnTo>
                    <a:pt x="554" y="0"/>
                  </a:lnTo>
                  <a:lnTo>
                    <a:pt x="576" y="7"/>
                  </a:lnTo>
                  <a:lnTo>
                    <a:pt x="602" y="19"/>
                  </a:lnTo>
                  <a:lnTo>
                    <a:pt x="632" y="37"/>
                  </a:lnTo>
                  <a:lnTo>
                    <a:pt x="662" y="67"/>
                  </a:lnTo>
                  <a:lnTo>
                    <a:pt x="688" y="100"/>
                  </a:lnTo>
                  <a:lnTo>
                    <a:pt x="714" y="130"/>
                  </a:lnTo>
                  <a:lnTo>
                    <a:pt x="740" y="152"/>
                  </a:lnTo>
                  <a:lnTo>
                    <a:pt x="762" y="171"/>
                  </a:lnTo>
                  <a:lnTo>
                    <a:pt x="784" y="186"/>
                  </a:lnTo>
                  <a:lnTo>
                    <a:pt x="803" y="204"/>
                  </a:lnTo>
                  <a:lnTo>
                    <a:pt x="814" y="223"/>
                  </a:lnTo>
                  <a:lnTo>
                    <a:pt x="818" y="245"/>
                  </a:lnTo>
                  <a:lnTo>
                    <a:pt x="814" y="267"/>
                  </a:lnTo>
                  <a:lnTo>
                    <a:pt x="810" y="290"/>
                  </a:lnTo>
                  <a:lnTo>
                    <a:pt x="807" y="308"/>
                  </a:lnTo>
                  <a:lnTo>
                    <a:pt x="818" y="331"/>
                  </a:lnTo>
                  <a:lnTo>
                    <a:pt x="840" y="357"/>
                  </a:lnTo>
                  <a:lnTo>
                    <a:pt x="862" y="375"/>
                  </a:lnTo>
                  <a:lnTo>
                    <a:pt x="885" y="397"/>
                  </a:lnTo>
                  <a:lnTo>
                    <a:pt x="903" y="412"/>
                  </a:lnTo>
                  <a:lnTo>
                    <a:pt x="918" y="427"/>
                  </a:lnTo>
                  <a:lnTo>
                    <a:pt x="933" y="446"/>
                  </a:lnTo>
                  <a:lnTo>
                    <a:pt x="944" y="464"/>
                  </a:lnTo>
                  <a:lnTo>
                    <a:pt x="948" y="479"/>
                  </a:lnTo>
                  <a:lnTo>
                    <a:pt x="925" y="490"/>
                  </a:lnTo>
                  <a:lnTo>
                    <a:pt x="903" y="505"/>
                  </a:lnTo>
                  <a:lnTo>
                    <a:pt x="885" y="520"/>
                  </a:lnTo>
                  <a:lnTo>
                    <a:pt x="870" y="531"/>
                  </a:lnTo>
                  <a:lnTo>
                    <a:pt x="851" y="546"/>
                  </a:lnTo>
                  <a:lnTo>
                    <a:pt x="840" y="561"/>
                  </a:lnTo>
                  <a:lnTo>
                    <a:pt x="829" y="572"/>
                  </a:lnTo>
                  <a:lnTo>
                    <a:pt x="821" y="583"/>
                  </a:lnTo>
                  <a:lnTo>
                    <a:pt x="807" y="605"/>
                  </a:lnTo>
                  <a:lnTo>
                    <a:pt x="788" y="624"/>
                  </a:lnTo>
                  <a:lnTo>
                    <a:pt x="766" y="646"/>
                  </a:lnTo>
                  <a:lnTo>
                    <a:pt x="743" y="661"/>
                  </a:lnTo>
                  <a:lnTo>
                    <a:pt x="728" y="669"/>
                  </a:lnTo>
                  <a:lnTo>
                    <a:pt x="714" y="676"/>
                  </a:lnTo>
                  <a:lnTo>
                    <a:pt x="691" y="683"/>
                  </a:lnTo>
                  <a:lnTo>
                    <a:pt x="669" y="695"/>
                  </a:lnTo>
                  <a:lnTo>
                    <a:pt x="643" y="702"/>
                  </a:lnTo>
                  <a:lnTo>
                    <a:pt x="609" y="709"/>
                  </a:lnTo>
                  <a:lnTo>
                    <a:pt x="576" y="717"/>
                  </a:lnTo>
                  <a:lnTo>
                    <a:pt x="539" y="721"/>
                  </a:lnTo>
                  <a:lnTo>
                    <a:pt x="520" y="724"/>
                  </a:lnTo>
                  <a:lnTo>
                    <a:pt x="505" y="724"/>
                  </a:lnTo>
                  <a:lnTo>
                    <a:pt x="487" y="728"/>
                  </a:lnTo>
                  <a:lnTo>
                    <a:pt x="472" y="732"/>
                  </a:lnTo>
                  <a:lnTo>
                    <a:pt x="442" y="743"/>
                  </a:lnTo>
                  <a:lnTo>
                    <a:pt x="416" y="754"/>
                  </a:lnTo>
                  <a:lnTo>
                    <a:pt x="394" y="765"/>
                  </a:lnTo>
                  <a:lnTo>
                    <a:pt x="383" y="765"/>
                  </a:lnTo>
                  <a:lnTo>
                    <a:pt x="372" y="758"/>
                  </a:lnTo>
                  <a:lnTo>
                    <a:pt x="360" y="750"/>
                  </a:lnTo>
                  <a:lnTo>
                    <a:pt x="353" y="743"/>
                  </a:lnTo>
                  <a:lnTo>
                    <a:pt x="349" y="739"/>
                  </a:lnTo>
                  <a:lnTo>
                    <a:pt x="338" y="754"/>
                  </a:lnTo>
                  <a:lnTo>
                    <a:pt x="327" y="769"/>
                  </a:lnTo>
                  <a:lnTo>
                    <a:pt x="312" y="784"/>
                  </a:lnTo>
                  <a:lnTo>
                    <a:pt x="301" y="791"/>
                  </a:lnTo>
                  <a:lnTo>
                    <a:pt x="286" y="791"/>
                  </a:lnTo>
                  <a:lnTo>
                    <a:pt x="267" y="784"/>
                  </a:lnTo>
                  <a:lnTo>
                    <a:pt x="249" y="780"/>
                  </a:lnTo>
                  <a:lnTo>
                    <a:pt x="223" y="776"/>
                  </a:lnTo>
                  <a:lnTo>
                    <a:pt x="193" y="780"/>
                  </a:lnTo>
                  <a:lnTo>
                    <a:pt x="163" y="791"/>
                  </a:lnTo>
                  <a:lnTo>
                    <a:pt x="137" y="806"/>
                  </a:lnTo>
                  <a:lnTo>
                    <a:pt x="119" y="825"/>
                  </a:lnTo>
                  <a:lnTo>
                    <a:pt x="111" y="821"/>
                  </a:lnTo>
                  <a:lnTo>
                    <a:pt x="104" y="813"/>
                  </a:lnTo>
                  <a:lnTo>
                    <a:pt x="96" y="813"/>
                  </a:lnTo>
                  <a:lnTo>
                    <a:pt x="85" y="817"/>
                  </a:lnTo>
                  <a:lnTo>
                    <a:pt x="74" y="825"/>
                  </a:lnTo>
                  <a:lnTo>
                    <a:pt x="70" y="832"/>
                  </a:lnTo>
                  <a:lnTo>
                    <a:pt x="70" y="839"/>
                  </a:lnTo>
                  <a:lnTo>
                    <a:pt x="70" y="851"/>
                  </a:lnTo>
                  <a:lnTo>
                    <a:pt x="52" y="858"/>
                  </a:lnTo>
                  <a:lnTo>
                    <a:pt x="29" y="862"/>
                  </a:lnTo>
                  <a:lnTo>
                    <a:pt x="11" y="869"/>
                  </a:lnTo>
                  <a:lnTo>
                    <a:pt x="0" y="877"/>
                  </a:lnTo>
                  <a:close/>
                </a:path>
              </a:pathLst>
            </a:custGeom>
            <a:solidFill>
              <a:srgbClr val="00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91" name="Freeform 12">
              <a:extLst>
                <a:ext uri="{FF2B5EF4-FFF2-40B4-BE49-F238E27FC236}">
                  <a16:creationId xmlns:a16="http://schemas.microsoft.com/office/drawing/2014/main" id="{6FACE9AC-6FD4-7646-B5DC-2CED7E9F084A}"/>
                </a:ext>
              </a:extLst>
            </p:cNvPr>
            <p:cNvSpPr>
              <a:spLocks/>
            </p:cNvSpPr>
            <p:nvPr/>
          </p:nvSpPr>
          <p:spPr bwMode="auto">
            <a:xfrm>
              <a:off x="2740" y="1094"/>
              <a:ext cx="803" cy="1189"/>
            </a:xfrm>
            <a:custGeom>
              <a:avLst/>
              <a:gdLst>
                <a:gd name="T0" fmla="*/ 427 w 803"/>
                <a:gd name="T1" fmla="*/ 1152 h 1189"/>
                <a:gd name="T2" fmla="*/ 420 w 803"/>
                <a:gd name="T3" fmla="*/ 1093 h 1189"/>
                <a:gd name="T4" fmla="*/ 371 w 803"/>
                <a:gd name="T5" fmla="*/ 1063 h 1189"/>
                <a:gd name="T6" fmla="*/ 319 w 803"/>
                <a:gd name="T7" fmla="*/ 1011 h 1189"/>
                <a:gd name="T8" fmla="*/ 256 w 803"/>
                <a:gd name="T9" fmla="*/ 940 h 1189"/>
                <a:gd name="T10" fmla="*/ 200 w 803"/>
                <a:gd name="T11" fmla="*/ 884 h 1189"/>
                <a:gd name="T12" fmla="*/ 193 w 803"/>
                <a:gd name="T13" fmla="*/ 818 h 1189"/>
                <a:gd name="T14" fmla="*/ 156 w 803"/>
                <a:gd name="T15" fmla="*/ 710 h 1189"/>
                <a:gd name="T16" fmla="*/ 137 w 803"/>
                <a:gd name="T17" fmla="*/ 740 h 1189"/>
                <a:gd name="T18" fmla="*/ 122 w 803"/>
                <a:gd name="T19" fmla="*/ 728 h 1189"/>
                <a:gd name="T20" fmla="*/ 111 w 803"/>
                <a:gd name="T21" fmla="*/ 665 h 1189"/>
                <a:gd name="T22" fmla="*/ 119 w 803"/>
                <a:gd name="T23" fmla="*/ 617 h 1189"/>
                <a:gd name="T24" fmla="*/ 96 w 803"/>
                <a:gd name="T25" fmla="*/ 535 h 1189"/>
                <a:gd name="T26" fmla="*/ 163 w 803"/>
                <a:gd name="T27" fmla="*/ 416 h 1189"/>
                <a:gd name="T28" fmla="*/ 182 w 803"/>
                <a:gd name="T29" fmla="*/ 320 h 1189"/>
                <a:gd name="T30" fmla="*/ 208 w 803"/>
                <a:gd name="T31" fmla="*/ 268 h 1189"/>
                <a:gd name="T32" fmla="*/ 163 w 803"/>
                <a:gd name="T33" fmla="*/ 182 h 1189"/>
                <a:gd name="T34" fmla="*/ 122 w 803"/>
                <a:gd name="T35" fmla="*/ 127 h 1189"/>
                <a:gd name="T36" fmla="*/ 37 w 803"/>
                <a:gd name="T37" fmla="*/ 104 h 1189"/>
                <a:gd name="T38" fmla="*/ 33 w 803"/>
                <a:gd name="T39" fmla="*/ 45 h 1189"/>
                <a:gd name="T40" fmla="*/ 78 w 803"/>
                <a:gd name="T41" fmla="*/ 56 h 1189"/>
                <a:gd name="T42" fmla="*/ 111 w 803"/>
                <a:gd name="T43" fmla="*/ 19 h 1189"/>
                <a:gd name="T44" fmla="*/ 178 w 803"/>
                <a:gd name="T45" fmla="*/ 34 h 1189"/>
                <a:gd name="T46" fmla="*/ 264 w 803"/>
                <a:gd name="T47" fmla="*/ 86 h 1189"/>
                <a:gd name="T48" fmla="*/ 319 w 803"/>
                <a:gd name="T49" fmla="*/ 142 h 1189"/>
                <a:gd name="T50" fmla="*/ 401 w 803"/>
                <a:gd name="T51" fmla="*/ 212 h 1189"/>
                <a:gd name="T52" fmla="*/ 479 w 803"/>
                <a:gd name="T53" fmla="*/ 227 h 1189"/>
                <a:gd name="T54" fmla="*/ 516 w 803"/>
                <a:gd name="T55" fmla="*/ 294 h 1189"/>
                <a:gd name="T56" fmla="*/ 494 w 803"/>
                <a:gd name="T57" fmla="*/ 372 h 1189"/>
                <a:gd name="T58" fmla="*/ 546 w 803"/>
                <a:gd name="T59" fmla="*/ 428 h 1189"/>
                <a:gd name="T60" fmla="*/ 583 w 803"/>
                <a:gd name="T61" fmla="*/ 483 h 1189"/>
                <a:gd name="T62" fmla="*/ 609 w 803"/>
                <a:gd name="T63" fmla="*/ 476 h 1189"/>
                <a:gd name="T64" fmla="*/ 598 w 803"/>
                <a:gd name="T65" fmla="*/ 398 h 1189"/>
                <a:gd name="T66" fmla="*/ 628 w 803"/>
                <a:gd name="T67" fmla="*/ 353 h 1189"/>
                <a:gd name="T68" fmla="*/ 661 w 803"/>
                <a:gd name="T69" fmla="*/ 383 h 1189"/>
                <a:gd name="T70" fmla="*/ 673 w 803"/>
                <a:gd name="T71" fmla="*/ 413 h 1189"/>
                <a:gd name="T72" fmla="*/ 710 w 803"/>
                <a:gd name="T73" fmla="*/ 420 h 1189"/>
                <a:gd name="T74" fmla="*/ 758 w 803"/>
                <a:gd name="T75" fmla="*/ 476 h 1189"/>
                <a:gd name="T76" fmla="*/ 799 w 803"/>
                <a:gd name="T77" fmla="*/ 546 h 1189"/>
                <a:gd name="T78" fmla="*/ 773 w 803"/>
                <a:gd name="T79" fmla="*/ 550 h 1189"/>
                <a:gd name="T80" fmla="*/ 721 w 803"/>
                <a:gd name="T81" fmla="*/ 561 h 1189"/>
                <a:gd name="T82" fmla="*/ 676 w 803"/>
                <a:gd name="T83" fmla="*/ 613 h 1189"/>
                <a:gd name="T84" fmla="*/ 699 w 803"/>
                <a:gd name="T85" fmla="*/ 606 h 1189"/>
                <a:gd name="T86" fmla="*/ 728 w 803"/>
                <a:gd name="T87" fmla="*/ 591 h 1189"/>
                <a:gd name="T88" fmla="*/ 747 w 803"/>
                <a:gd name="T89" fmla="*/ 624 h 1189"/>
                <a:gd name="T90" fmla="*/ 680 w 803"/>
                <a:gd name="T91" fmla="*/ 680 h 1189"/>
                <a:gd name="T92" fmla="*/ 624 w 803"/>
                <a:gd name="T93" fmla="*/ 743 h 1189"/>
                <a:gd name="T94" fmla="*/ 561 w 803"/>
                <a:gd name="T95" fmla="*/ 832 h 1189"/>
                <a:gd name="T96" fmla="*/ 520 w 803"/>
                <a:gd name="T97" fmla="*/ 892 h 1189"/>
                <a:gd name="T98" fmla="*/ 490 w 803"/>
                <a:gd name="T99" fmla="*/ 799 h 1189"/>
                <a:gd name="T100" fmla="*/ 416 w 803"/>
                <a:gd name="T101" fmla="*/ 788 h 1189"/>
                <a:gd name="T102" fmla="*/ 357 w 803"/>
                <a:gd name="T103" fmla="*/ 803 h 1189"/>
                <a:gd name="T104" fmla="*/ 323 w 803"/>
                <a:gd name="T105" fmla="*/ 899 h 1189"/>
                <a:gd name="T106" fmla="*/ 338 w 803"/>
                <a:gd name="T107" fmla="*/ 944 h 1189"/>
                <a:gd name="T108" fmla="*/ 390 w 803"/>
                <a:gd name="T109" fmla="*/ 959 h 1189"/>
                <a:gd name="T110" fmla="*/ 416 w 803"/>
                <a:gd name="T111" fmla="*/ 944 h 1189"/>
                <a:gd name="T112" fmla="*/ 431 w 803"/>
                <a:gd name="T113" fmla="*/ 970 h 1189"/>
                <a:gd name="T114" fmla="*/ 416 w 803"/>
                <a:gd name="T115" fmla="*/ 1000 h 1189"/>
                <a:gd name="T116" fmla="*/ 424 w 803"/>
                <a:gd name="T117" fmla="*/ 1029 h 1189"/>
                <a:gd name="T118" fmla="*/ 464 w 803"/>
                <a:gd name="T119" fmla="*/ 1059 h 1189"/>
                <a:gd name="T120" fmla="*/ 461 w 803"/>
                <a:gd name="T121" fmla="*/ 1093 h 1189"/>
                <a:gd name="T122" fmla="*/ 453 w 803"/>
                <a:gd name="T123" fmla="*/ 1137 h 1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3"/>
                <a:gd name="T187" fmla="*/ 0 h 1189"/>
                <a:gd name="T188" fmla="*/ 803 w 803"/>
                <a:gd name="T189" fmla="*/ 1189 h 1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3" h="1189">
                  <a:moveTo>
                    <a:pt x="468" y="1189"/>
                  </a:moveTo>
                  <a:lnTo>
                    <a:pt x="453" y="1178"/>
                  </a:lnTo>
                  <a:lnTo>
                    <a:pt x="442" y="1163"/>
                  </a:lnTo>
                  <a:lnTo>
                    <a:pt x="427" y="1152"/>
                  </a:lnTo>
                  <a:lnTo>
                    <a:pt x="409" y="1141"/>
                  </a:lnTo>
                  <a:lnTo>
                    <a:pt x="412" y="1126"/>
                  </a:lnTo>
                  <a:lnTo>
                    <a:pt x="420" y="1107"/>
                  </a:lnTo>
                  <a:lnTo>
                    <a:pt x="420" y="1093"/>
                  </a:lnTo>
                  <a:lnTo>
                    <a:pt x="409" y="1081"/>
                  </a:lnTo>
                  <a:lnTo>
                    <a:pt x="398" y="1078"/>
                  </a:lnTo>
                  <a:lnTo>
                    <a:pt x="386" y="1070"/>
                  </a:lnTo>
                  <a:lnTo>
                    <a:pt x="371" y="1063"/>
                  </a:lnTo>
                  <a:lnTo>
                    <a:pt x="360" y="1052"/>
                  </a:lnTo>
                  <a:lnTo>
                    <a:pt x="349" y="1040"/>
                  </a:lnTo>
                  <a:lnTo>
                    <a:pt x="334" y="1026"/>
                  </a:lnTo>
                  <a:lnTo>
                    <a:pt x="319" y="1011"/>
                  </a:lnTo>
                  <a:lnTo>
                    <a:pt x="301" y="988"/>
                  </a:lnTo>
                  <a:lnTo>
                    <a:pt x="282" y="970"/>
                  </a:lnTo>
                  <a:lnTo>
                    <a:pt x="267" y="955"/>
                  </a:lnTo>
                  <a:lnTo>
                    <a:pt x="256" y="940"/>
                  </a:lnTo>
                  <a:lnTo>
                    <a:pt x="245" y="929"/>
                  </a:lnTo>
                  <a:lnTo>
                    <a:pt x="230" y="910"/>
                  </a:lnTo>
                  <a:lnTo>
                    <a:pt x="215" y="896"/>
                  </a:lnTo>
                  <a:lnTo>
                    <a:pt x="200" y="884"/>
                  </a:lnTo>
                  <a:lnTo>
                    <a:pt x="197" y="870"/>
                  </a:lnTo>
                  <a:lnTo>
                    <a:pt x="197" y="851"/>
                  </a:lnTo>
                  <a:lnTo>
                    <a:pt x="197" y="832"/>
                  </a:lnTo>
                  <a:lnTo>
                    <a:pt x="193" y="818"/>
                  </a:lnTo>
                  <a:lnTo>
                    <a:pt x="189" y="799"/>
                  </a:lnTo>
                  <a:lnTo>
                    <a:pt x="182" y="777"/>
                  </a:lnTo>
                  <a:lnTo>
                    <a:pt x="171" y="747"/>
                  </a:lnTo>
                  <a:lnTo>
                    <a:pt x="156" y="710"/>
                  </a:lnTo>
                  <a:lnTo>
                    <a:pt x="148" y="673"/>
                  </a:lnTo>
                  <a:lnTo>
                    <a:pt x="145" y="695"/>
                  </a:lnTo>
                  <a:lnTo>
                    <a:pt x="141" y="717"/>
                  </a:lnTo>
                  <a:lnTo>
                    <a:pt x="137" y="740"/>
                  </a:lnTo>
                  <a:lnTo>
                    <a:pt x="141" y="758"/>
                  </a:lnTo>
                  <a:lnTo>
                    <a:pt x="134" y="747"/>
                  </a:lnTo>
                  <a:lnTo>
                    <a:pt x="126" y="740"/>
                  </a:lnTo>
                  <a:lnTo>
                    <a:pt x="122" y="728"/>
                  </a:lnTo>
                  <a:lnTo>
                    <a:pt x="119" y="714"/>
                  </a:lnTo>
                  <a:lnTo>
                    <a:pt x="115" y="695"/>
                  </a:lnTo>
                  <a:lnTo>
                    <a:pt x="115" y="680"/>
                  </a:lnTo>
                  <a:lnTo>
                    <a:pt x="111" y="665"/>
                  </a:lnTo>
                  <a:lnTo>
                    <a:pt x="111" y="658"/>
                  </a:lnTo>
                  <a:lnTo>
                    <a:pt x="115" y="650"/>
                  </a:lnTo>
                  <a:lnTo>
                    <a:pt x="119" y="636"/>
                  </a:lnTo>
                  <a:lnTo>
                    <a:pt x="119" y="617"/>
                  </a:lnTo>
                  <a:lnTo>
                    <a:pt x="115" y="602"/>
                  </a:lnTo>
                  <a:lnTo>
                    <a:pt x="111" y="584"/>
                  </a:lnTo>
                  <a:lnTo>
                    <a:pt x="104" y="558"/>
                  </a:lnTo>
                  <a:lnTo>
                    <a:pt x="96" y="535"/>
                  </a:lnTo>
                  <a:lnTo>
                    <a:pt x="96" y="520"/>
                  </a:lnTo>
                  <a:lnTo>
                    <a:pt x="111" y="498"/>
                  </a:lnTo>
                  <a:lnTo>
                    <a:pt x="137" y="457"/>
                  </a:lnTo>
                  <a:lnTo>
                    <a:pt x="163" y="416"/>
                  </a:lnTo>
                  <a:lnTo>
                    <a:pt x="178" y="390"/>
                  </a:lnTo>
                  <a:lnTo>
                    <a:pt x="178" y="372"/>
                  </a:lnTo>
                  <a:lnTo>
                    <a:pt x="182" y="346"/>
                  </a:lnTo>
                  <a:lnTo>
                    <a:pt x="182" y="320"/>
                  </a:lnTo>
                  <a:lnTo>
                    <a:pt x="182" y="305"/>
                  </a:lnTo>
                  <a:lnTo>
                    <a:pt x="189" y="298"/>
                  </a:lnTo>
                  <a:lnTo>
                    <a:pt x="200" y="283"/>
                  </a:lnTo>
                  <a:lnTo>
                    <a:pt x="208" y="268"/>
                  </a:lnTo>
                  <a:lnTo>
                    <a:pt x="208" y="257"/>
                  </a:lnTo>
                  <a:lnTo>
                    <a:pt x="200" y="238"/>
                  </a:lnTo>
                  <a:lnTo>
                    <a:pt x="186" y="212"/>
                  </a:lnTo>
                  <a:lnTo>
                    <a:pt x="163" y="182"/>
                  </a:lnTo>
                  <a:lnTo>
                    <a:pt x="148" y="156"/>
                  </a:lnTo>
                  <a:lnTo>
                    <a:pt x="141" y="145"/>
                  </a:lnTo>
                  <a:lnTo>
                    <a:pt x="134" y="134"/>
                  </a:lnTo>
                  <a:lnTo>
                    <a:pt x="122" y="127"/>
                  </a:lnTo>
                  <a:lnTo>
                    <a:pt x="108" y="116"/>
                  </a:lnTo>
                  <a:lnTo>
                    <a:pt x="93" y="112"/>
                  </a:lnTo>
                  <a:lnTo>
                    <a:pt x="67" y="108"/>
                  </a:lnTo>
                  <a:lnTo>
                    <a:pt x="37" y="104"/>
                  </a:lnTo>
                  <a:lnTo>
                    <a:pt x="0" y="108"/>
                  </a:lnTo>
                  <a:lnTo>
                    <a:pt x="7" y="86"/>
                  </a:lnTo>
                  <a:lnTo>
                    <a:pt x="18" y="64"/>
                  </a:lnTo>
                  <a:lnTo>
                    <a:pt x="33" y="45"/>
                  </a:lnTo>
                  <a:lnTo>
                    <a:pt x="44" y="30"/>
                  </a:lnTo>
                  <a:lnTo>
                    <a:pt x="59" y="38"/>
                  </a:lnTo>
                  <a:lnTo>
                    <a:pt x="70" y="49"/>
                  </a:lnTo>
                  <a:lnTo>
                    <a:pt x="78" y="56"/>
                  </a:lnTo>
                  <a:lnTo>
                    <a:pt x="85" y="67"/>
                  </a:lnTo>
                  <a:lnTo>
                    <a:pt x="96" y="52"/>
                  </a:lnTo>
                  <a:lnTo>
                    <a:pt x="108" y="34"/>
                  </a:lnTo>
                  <a:lnTo>
                    <a:pt x="111" y="19"/>
                  </a:lnTo>
                  <a:lnTo>
                    <a:pt x="111" y="0"/>
                  </a:lnTo>
                  <a:lnTo>
                    <a:pt x="130" y="12"/>
                  </a:lnTo>
                  <a:lnTo>
                    <a:pt x="156" y="23"/>
                  </a:lnTo>
                  <a:lnTo>
                    <a:pt x="178" y="34"/>
                  </a:lnTo>
                  <a:lnTo>
                    <a:pt x="204" y="49"/>
                  </a:lnTo>
                  <a:lnTo>
                    <a:pt x="226" y="64"/>
                  </a:lnTo>
                  <a:lnTo>
                    <a:pt x="245" y="75"/>
                  </a:lnTo>
                  <a:lnTo>
                    <a:pt x="264" y="86"/>
                  </a:lnTo>
                  <a:lnTo>
                    <a:pt x="275" y="97"/>
                  </a:lnTo>
                  <a:lnTo>
                    <a:pt x="286" y="108"/>
                  </a:lnTo>
                  <a:lnTo>
                    <a:pt x="301" y="123"/>
                  </a:lnTo>
                  <a:lnTo>
                    <a:pt x="319" y="142"/>
                  </a:lnTo>
                  <a:lnTo>
                    <a:pt x="342" y="156"/>
                  </a:lnTo>
                  <a:lnTo>
                    <a:pt x="364" y="175"/>
                  </a:lnTo>
                  <a:lnTo>
                    <a:pt x="383" y="194"/>
                  </a:lnTo>
                  <a:lnTo>
                    <a:pt x="401" y="212"/>
                  </a:lnTo>
                  <a:lnTo>
                    <a:pt x="416" y="227"/>
                  </a:lnTo>
                  <a:lnTo>
                    <a:pt x="431" y="208"/>
                  </a:lnTo>
                  <a:lnTo>
                    <a:pt x="453" y="220"/>
                  </a:lnTo>
                  <a:lnTo>
                    <a:pt x="479" y="227"/>
                  </a:lnTo>
                  <a:lnTo>
                    <a:pt x="502" y="234"/>
                  </a:lnTo>
                  <a:lnTo>
                    <a:pt x="520" y="234"/>
                  </a:lnTo>
                  <a:lnTo>
                    <a:pt x="520" y="257"/>
                  </a:lnTo>
                  <a:lnTo>
                    <a:pt x="516" y="294"/>
                  </a:lnTo>
                  <a:lnTo>
                    <a:pt x="505" y="327"/>
                  </a:lnTo>
                  <a:lnTo>
                    <a:pt x="498" y="350"/>
                  </a:lnTo>
                  <a:lnTo>
                    <a:pt x="494" y="361"/>
                  </a:lnTo>
                  <a:lnTo>
                    <a:pt x="494" y="372"/>
                  </a:lnTo>
                  <a:lnTo>
                    <a:pt x="494" y="387"/>
                  </a:lnTo>
                  <a:lnTo>
                    <a:pt x="505" y="398"/>
                  </a:lnTo>
                  <a:lnTo>
                    <a:pt x="524" y="409"/>
                  </a:lnTo>
                  <a:lnTo>
                    <a:pt x="546" y="428"/>
                  </a:lnTo>
                  <a:lnTo>
                    <a:pt x="565" y="442"/>
                  </a:lnTo>
                  <a:lnTo>
                    <a:pt x="576" y="457"/>
                  </a:lnTo>
                  <a:lnTo>
                    <a:pt x="580" y="472"/>
                  </a:lnTo>
                  <a:lnTo>
                    <a:pt x="583" y="483"/>
                  </a:lnTo>
                  <a:lnTo>
                    <a:pt x="591" y="498"/>
                  </a:lnTo>
                  <a:lnTo>
                    <a:pt x="595" y="509"/>
                  </a:lnTo>
                  <a:lnTo>
                    <a:pt x="606" y="498"/>
                  </a:lnTo>
                  <a:lnTo>
                    <a:pt x="609" y="476"/>
                  </a:lnTo>
                  <a:lnTo>
                    <a:pt x="613" y="457"/>
                  </a:lnTo>
                  <a:lnTo>
                    <a:pt x="609" y="435"/>
                  </a:lnTo>
                  <a:lnTo>
                    <a:pt x="606" y="416"/>
                  </a:lnTo>
                  <a:lnTo>
                    <a:pt x="598" y="398"/>
                  </a:lnTo>
                  <a:lnTo>
                    <a:pt x="598" y="379"/>
                  </a:lnTo>
                  <a:lnTo>
                    <a:pt x="598" y="361"/>
                  </a:lnTo>
                  <a:lnTo>
                    <a:pt x="613" y="357"/>
                  </a:lnTo>
                  <a:lnTo>
                    <a:pt x="628" y="353"/>
                  </a:lnTo>
                  <a:lnTo>
                    <a:pt x="639" y="353"/>
                  </a:lnTo>
                  <a:lnTo>
                    <a:pt x="643" y="353"/>
                  </a:lnTo>
                  <a:lnTo>
                    <a:pt x="661" y="372"/>
                  </a:lnTo>
                  <a:lnTo>
                    <a:pt x="661" y="383"/>
                  </a:lnTo>
                  <a:lnTo>
                    <a:pt x="661" y="398"/>
                  </a:lnTo>
                  <a:lnTo>
                    <a:pt x="661" y="409"/>
                  </a:lnTo>
                  <a:lnTo>
                    <a:pt x="665" y="413"/>
                  </a:lnTo>
                  <a:lnTo>
                    <a:pt x="673" y="413"/>
                  </a:lnTo>
                  <a:lnTo>
                    <a:pt x="684" y="409"/>
                  </a:lnTo>
                  <a:lnTo>
                    <a:pt x="695" y="409"/>
                  </a:lnTo>
                  <a:lnTo>
                    <a:pt x="702" y="409"/>
                  </a:lnTo>
                  <a:lnTo>
                    <a:pt x="710" y="420"/>
                  </a:lnTo>
                  <a:lnTo>
                    <a:pt x="721" y="435"/>
                  </a:lnTo>
                  <a:lnTo>
                    <a:pt x="732" y="450"/>
                  </a:lnTo>
                  <a:lnTo>
                    <a:pt x="743" y="461"/>
                  </a:lnTo>
                  <a:lnTo>
                    <a:pt x="758" y="476"/>
                  </a:lnTo>
                  <a:lnTo>
                    <a:pt x="780" y="498"/>
                  </a:lnTo>
                  <a:lnTo>
                    <a:pt x="799" y="524"/>
                  </a:lnTo>
                  <a:lnTo>
                    <a:pt x="803" y="539"/>
                  </a:lnTo>
                  <a:lnTo>
                    <a:pt x="799" y="546"/>
                  </a:lnTo>
                  <a:lnTo>
                    <a:pt x="792" y="550"/>
                  </a:lnTo>
                  <a:lnTo>
                    <a:pt x="788" y="550"/>
                  </a:lnTo>
                  <a:lnTo>
                    <a:pt x="780" y="550"/>
                  </a:lnTo>
                  <a:lnTo>
                    <a:pt x="773" y="550"/>
                  </a:lnTo>
                  <a:lnTo>
                    <a:pt x="762" y="550"/>
                  </a:lnTo>
                  <a:lnTo>
                    <a:pt x="747" y="550"/>
                  </a:lnTo>
                  <a:lnTo>
                    <a:pt x="736" y="554"/>
                  </a:lnTo>
                  <a:lnTo>
                    <a:pt x="721" y="561"/>
                  </a:lnTo>
                  <a:lnTo>
                    <a:pt x="702" y="572"/>
                  </a:lnTo>
                  <a:lnTo>
                    <a:pt x="684" y="591"/>
                  </a:lnTo>
                  <a:lnTo>
                    <a:pt x="669" y="613"/>
                  </a:lnTo>
                  <a:lnTo>
                    <a:pt x="676" y="613"/>
                  </a:lnTo>
                  <a:lnTo>
                    <a:pt x="680" y="613"/>
                  </a:lnTo>
                  <a:lnTo>
                    <a:pt x="688" y="613"/>
                  </a:lnTo>
                  <a:lnTo>
                    <a:pt x="691" y="610"/>
                  </a:lnTo>
                  <a:lnTo>
                    <a:pt x="699" y="606"/>
                  </a:lnTo>
                  <a:lnTo>
                    <a:pt x="710" y="598"/>
                  </a:lnTo>
                  <a:lnTo>
                    <a:pt x="721" y="591"/>
                  </a:lnTo>
                  <a:lnTo>
                    <a:pt x="725" y="587"/>
                  </a:lnTo>
                  <a:lnTo>
                    <a:pt x="728" y="591"/>
                  </a:lnTo>
                  <a:lnTo>
                    <a:pt x="740" y="602"/>
                  </a:lnTo>
                  <a:lnTo>
                    <a:pt x="751" y="613"/>
                  </a:lnTo>
                  <a:lnTo>
                    <a:pt x="751" y="621"/>
                  </a:lnTo>
                  <a:lnTo>
                    <a:pt x="747" y="624"/>
                  </a:lnTo>
                  <a:lnTo>
                    <a:pt x="736" y="636"/>
                  </a:lnTo>
                  <a:lnTo>
                    <a:pt x="717" y="647"/>
                  </a:lnTo>
                  <a:lnTo>
                    <a:pt x="702" y="665"/>
                  </a:lnTo>
                  <a:lnTo>
                    <a:pt x="680" y="680"/>
                  </a:lnTo>
                  <a:lnTo>
                    <a:pt x="661" y="695"/>
                  </a:lnTo>
                  <a:lnTo>
                    <a:pt x="643" y="710"/>
                  </a:lnTo>
                  <a:lnTo>
                    <a:pt x="628" y="721"/>
                  </a:lnTo>
                  <a:lnTo>
                    <a:pt x="624" y="743"/>
                  </a:lnTo>
                  <a:lnTo>
                    <a:pt x="613" y="769"/>
                  </a:lnTo>
                  <a:lnTo>
                    <a:pt x="595" y="788"/>
                  </a:lnTo>
                  <a:lnTo>
                    <a:pt x="565" y="803"/>
                  </a:lnTo>
                  <a:lnTo>
                    <a:pt x="561" y="832"/>
                  </a:lnTo>
                  <a:lnTo>
                    <a:pt x="554" y="862"/>
                  </a:lnTo>
                  <a:lnTo>
                    <a:pt x="546" y="888"/>
                  </a:lnTo>
                  <a:lnTo>
                    <a:pt x="539" y="907"/>
                  </a:lnTo>
                  <a:lnTo>
                    <a:pt x="520" y="892"/>
                  </a:lnTo>
                  <a:lnTo>
                    <a:pt x="513" y="870"/>
                  </a:lnTo>
                  <a:lnTo>
                    <a:pt x="509" y="840"/>
                  </a:lnTo>
                  <a:lnTo>
                    <a:pt x="509" y="806"/>
                  </a:lnTo>
                  <a:lnTo>
                    <a:pt x="490" y="799"/>
                  </a:lnTo>
                  <a:lnTo>
                    <a:pt x="472" y="792"/>
                  </a:lnTo>
                  <a:lnTo>
                    <a:pt x="453" y="788"/>
                  </a:lnTo>
                  <a:lnTo>
                    <a:pt x="435" y="788"/>
                  </a:lnTo>
                  <a:lnTo>
                    <a:pt x="416" y="788"/>
                  </a:lnTo>
                  <a:lnTo>
                    <a:pt x="394" y="784"/>
                  </a:lnTo>
                  <a:lnTo>
                    <a:pt x="379" y="784"/>
                  </a:lnTo>
                  <a:lnTo>
                    <a:pt x="368" y="784"/>
                  </a:lnTo>
                  <a:lnTo>
                    <a:pt x="357" y="803"/>
                  </a:lnTo>
                  <a:lnTo>
                    <a:pt x="342" y="825"/>
                  </a:lnTo>
                  <a:lnTo>
                    <a:pt x="331" y="855"/>
                  </a:lnTo>
                  <a:lnTo>
                    <a:pt x="323" y="892"/>
                  </a:lnTo>
                  <a:lnTo>
                    <a:pt x="323" y="899"/>
                  </a:lnTo>
                  <a:lnTo>
                    <a:pt x="323" y="910"/>
                  </a:lnTo>
                  <a:lnTo>
                    <a:pt x="319" y="918"/>
                  </a:lnTo>
                  <a:lnTo>
                    <a:pt x="319" y="929"/>
                  </a:lnTo>
                  <a:lnTo>
                    <a:pt x="338" y="944"/>
                  </a:lnTo>
                  <a:lnTo>
                    <a:pt x="353" y="955"/>
                  </a:lnTo>
                  <a:lnTo>
                    <a:pt x="368" y="966"/>
                  </a:lnTo>
                  <a:lnTo>
                    <a:pt x="379" y="970"/>
                  </a:lnTo>
                  <a:lnTo>
                    <a:pt x="390" y="959"/>
                  </a:lnTo>
                  <a:lnTo>
                    <a:pt x="398" y="948"/>
                  </a:lnTo>
                  <a:lnTo>
                    <a:pt x="401" y="940"/>
                  </a:lnTo>
                  <a:lnTo>
                    <a:pt x="409" y="940"/>
                  </a:lnTo>
                  <a:lnTo>
                    <a:pt x="416" y="944"/>
                  </a:lnTo>
                  <a:lnTo>
                    <a:pt x="427" y="951"/>
                  </a:lnTo>
                  <a:lnTo>
                    <a:pt x="435" y="955"/>
                  </a:lnTo>
                  <a:lnTo>
                    <a:pt x="435" y="962"/>
                  </a:lnTo>
                  <a:lnTo>
                    <a:pt x="431" y="970"/>
                  </a:lnTo>
                  <a:lnTo>
                    <a:pt x="431" y="977"/>
                  </a:lnTo>
                  <a:lnTo>
                    <a:pt x="427" y="985"/>
                  </a:lnTo>
                  <a:lnTo>
                    <a:pt x="424" y="992"/>
                  </a:lnTo>
                  <a:lnTo>
                    <a:pt x="416" y="1000"/>
                  </a:lnTo>
                  <a:lnTo>
                    <a:pt x="412" y="1003"/>
                  </a:lnTo>
                  <a:lnTo>
                    <a:pt x="409" y="1011"/>
                  </a:lnTo>
                  <a:lnTo>
                    <a:pt x="409" y="1018"/>
                  </a:lnTo>
                  <a:lnTo>
                    <a:pt x="424" y="1029"/>
                  </a:lnTo>
                  <a:lnTo>
                    <a:pt x="438" y="1040"/>
                  </a:lnTo>
                  <a:lnTo>
                    <a:pt x="453" y="1044"/>
                  </a:lnTo>
                  <a:lnTo>
                    <a:pt x="461" y="1052"/>
                  </a:lnTo>
                  <a:lnTo>
                    <a:pt x="464" y="1059"/>
                  </a:lnTo>
                  <a:lnTo>
                    <a:pt x="468" y="1070"/>
                  </a:lnTo>
                  <a:lnTo>
                    <a:pt x="472" y="1078"/>
                  </a:lnTo>
                  <a:lnTo>
                    <a:pt x="468" y="1085"/>
                  </a:lnTo>
                  <a:lnTo>
                    <a:pt x="461" y="1093"/>
                  </a:lnTo>
                  <a:lnTo>
                    <a:pt x="457" y="1100"/>
                  </a:lnTo>
                  <a:lnTo>
                    <a:pt x="453" y="1111"/>
                  </a:lnTo>
                  <a:lnTo>
                    <a:pt x="450" y="1122"/>
                  </a:lnTo>
                  <a:lnTo>
                    <a:pt x="453" y="1137"/>
                  </a:lnTo>
                  <a:lnTo>
                    <a:pt x="461" y="1156"/>
                  </a:lnTo>
                  <a:lnTo>
                    <a:pt x="464" y="1174"/>
                  </a:lnTo>
                  <a:lnTo>
                    <a:pt x="468" y="1189"/>
                  </a:lnTo>
                  <a:close/>
                </a:path>
              </a:pathLst>
            </a:custGeom>
            <a:solidFill>
              <a:srgbClr val="00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92" name="Freeform 13">
              <a:extLst>
                <a:ext uri="{FF2B5EF4-FFF2-40B4-BE49-F238E27FC236}">
                  <a16:creationId xmlns:a16="http://schemas.microsoft.com/office/drawing/2014/main" id="{8485CE78-9F75-DF4C-8DBE-BA242074B2BF}"/>
                </a:ext>
              </a:extLst>
            </p:cNvPr>
            <p:cNvSpPr>
              <a:spLocks/>
            </p:cNvSpPr>
            <p:nvPr/>
          </p:nvSpPr>
          <p:spPr bwMode="auto">
            <a:xfrm>
              <a:off x="3546" y="1659"/>
              <a:ext cx="53" cy="48"/>
            </a:xfrm>
            <a:custGeom>
              <a:avLst/>
              <a:gdLst>
                <a:gd name="T0" fmla="*/ 0 w 53"/>
                <a:gd name="T1" fmla="*/ 22 h 48"/>
                <a:gd name="T2" fmla="*/ 0 w 53"/>
                <a:gd name="T3" fmla="*/ 15 h 48"/>
                <a:gd name="T4" fmla="*/ 12 w 53"/>
                <a:gd name="T5" fmla="*/ 4 h 48"/>
                <a:gd name="T6" fmla="*/ 23 w 53"/>
                <a:gd name="T7" fmla="*/ 0 h 48"/>
                <a:gd name="T8" fmla="*/ 34 w 53"/>
                <a:gd name="T9" fmla="*/ 0 h 48"/>
                <a:gd name="T10" fmla="*/ 41 w 53"/>
                <a:gd name="T11" fmla="*/ 4 h 48"/>
                <a:gd name="T12" fmla="*/ 49 w 53"/>
                <a:gd name="T13" fmla="*/ 15 h 48"/>
                <a:gd name="T14" fmla="*/ 53 w 53"/>
                <a:gd name="T15" fmla="*/ 30 h 48"/>
                <a:gd name="T16" fmla="*/ 49 w 53"/>
                <a:gd name="T17" fmla="*/ 41 h 48"/>
                <a:gd name="T18" fmla="*/ 38 w 53"/>
                <a:gd name="T19" fmla="*/ 48 h 48"/>
                <a:gd name="T20" fmla="*/ 23 w 53"/>
                <a:gd name="T21" fmla="*/ 48 h 48"/>
                <a:gd name="T22" fmla="*/ 12 w 53"/>
                <a:gd name="T23" fmla="*/ 41 h 48"/>
                <a:gd name="T24" fmla="*/ 0 w 53"/>
                <a:gd name="T25" fmla="*/ 22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48"/>
                <a:gd name="T41" fmla="*/ 53 w 53"/>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48">
                  <a:moveTo>
                    <a:pt x="0" y="22"/>
                  </a:moveTo>
                  <a:lnTo>
                    <a:pt x="0" y="15"/>
                  </a:lnTo>
                  <a:lnTo>
                    <a:pt x="12" y="4"/>
                  </a:lnTo>
                  <a:lnTo>
                    <a:pt x="23" y="0"/>
                  </a:lnTo>
                  <a:lnTo>
                    <a:pt x="34" y="0"/>
                  </a:lnTo>
                  <a:lnTo>
                    <a:pt x="41" y="4"/>
                  </a:lnTo>
                  <a:lnTo>
                    <a:pt x="49" y="15"/>
                  </a:lnTo>
                  <a:lnTo>
                    <a:pt x="53" y="30"/>
                  </a:lnTo>
                  <a:lnTo>
                    <a:pt x="49" y="41"/>
                  </a:lnTo>
                  <a:lnTo>
                    <a:pt x="38" y="48"/>
                  </a:lnTo>
                  <a:lnTo>
                    <a:pt x="23" y="48"/>
                  </a:lnTo>
                  <a:lnTo>
                    <a:pt x="12" y="41"/>
                  </a:lnTo>
                  <a:lnTo>
                    <a:pt x="0" y="22"/>
                  </a:lnTo>
                  <a:close/>
                </a:path>
              </a:pathLst>
            </a:custGeom>
            <a:solidFill>
              <a:srgbClr val="00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93" name="Freeform 14">
              <a:extLst>
                <a:ext uri="{FF2B5EF4-FFF2-40B4-BE49-F238E27FC236}">
                  <a16:creationId xmlns:a16="http://schemas.microsoft.com/office/drawing/2014/main" id="{BBCB741D-19FF-874C-980F-E9756021A3E9}"/>
                </a:ext>
              </a:extLst>
            </p:cNvPr>
            <p:cNvSpPr>
              <a:spLocks/>
            </p:cNvSpPr>
            <p:nvPr/>
          </p:nvSpPr>
          <p:spPr bwMode="auto">
            <a:xfrm>
              <a:off x="2740" y="1124"/>
              <a:ext cx="461" cy="899"/>
            </a:xfrm>
            <a:custGeom>
              <a:avLst/>
              <a:gdLst>
                <a:gd name="T0" fmla="*/ 360 w 461"/>
                <a:gd name="T1" fmla="*/ 190 h 899"/>
                <a:gd name="T2" fmla="*/ 286 w 461"/>
                <a:gd name="T3" fmla="*/ 134 h 899"/>
                <a:gd name="T4" fmla="*/ 215 w 461"/>
                <a:gd name="T5" fmla="*/ 82 h 899"/>
                <a:gd name="T6" fmla="*/ 160 w 461"/>
                <a:gd name="T7" fmla="*/ 45 h 899"/>
                <a:gd name="T8" fmla="*/ 108 w 461"/>
                <a:gd name="T9" fmla="*/ 37 h 899"/>
                <a:gd name="T10" fmla="*/ 78 w 461"/>
                <a:gd name="T11" fmla="*/ 26 h 899"/>
                <a:gd name="T12" fmla="*/ 44 w 461"/>
                <a:gd name="T13" fmla="*/ 0 h 899"/>
                <a:gd name="T14" fmla="*/ 7 w 461"/>
                <a:gd name="T15" fmla="*/ 56 h 899"/>
                <a:gd name="T16" fmla="*/ 67 w 461"/>
                <a:gd name="T17" fmla="*/ 78 h 899"/>
                <a:gd name="T18" fmla="*/ 122 w 461"/>
                <a:gd name="T19" fmla="*/ 97 h 899"/>
                <a:gd name="T20" fmla="*/ 148 w 461"/>
                <a:gd name="T21" fmla="*/ 126 h 899"/>
                <a:gd name="T22" fmla="*/ 200 w 461"/>
                <a:gd name="T23" fmla="*/ 208 h 899"/>
                <a:gd name="T24" fmla="*/ 200 w 461"/>
                <a:gd name="T25" fmla="*/ 253 h 899"/>
                <a:gd name="T26" fmla="*/ 182 w 461"/>
                <a:gd name="T27" fmla="*/ 290 h 899"/>
                <a:gd name="T28" fmla="*/ 178 w 461"/>
                <a:gd name="T29" fmla="*/ 360 h 899"/>
                <a:gd name="T30" fmla="*/ 111 w 461"/>
                <a:gd name="T31" fmla="*/ 468 h 899"/>
                <a:gd name="T32" fmla="*/ 104 w 461"/>
                <a:gd name="T33" fmla="*/ 528 h 899"/>
                <a:gd name="T34" fmla="*/ 119 w 461"/>
                <a:gd name="T35" fmla="*/ 587 h 899"/>
                <a:gd name="T36" fmla="*/ 111 w 461"/>
                <a:gd name="T37" fmla="*/ 628 h 899"/>
                <a:gd name="T38" fmla="*/ 115 w 461"/>
                <a:gd name="T39" fmla="*/ 665 h 899"/>
                <a:gd name="T40" fmla="*/ 126 w 461"/>
                <a:gd name="T41" fmla="*/ 710 h 899"/>
                <a:gd name="T42" fmla="*/ 137 w 461"/>
                <a:gd name="T43" fmla="*/ 710 h 899"/>
                <a:gd name="T44" fmla="*/ 148 w 461"/>
                <a:gd name="T45" fmla="*/ 643 h 899"/>
                <a:gd name="T46" fmla="*/ 182 w 461"/>
                <a:gd name="T47" fmla="*/ 747 h 899"/>
                <a:gd name="T48" fmla="*/ 197 w 461"/>
                <a:gd name="T49" fmla="*/ 802 h 899"/>
                <a:gd name="T50" fmla="*/ 200 w 461"/>
                <a:gd name="T51" fmla="*/ 854 h 899"/>
                <a:gd name="T52" fmla="*/ 245 w 461"/>
                <a:gd name="T53" fmla="*/ 899 h 899"/>
                <a:gd name="T54" fmla="*/ 230 w 461"/>
                <a:gd name="T55" fmla="*/ 862 h 899"/>
                <a:gd name="T56" fmla="*/ 253 w 461"/>
                <a:gd name="T57" fmla="*/ 836 h 899"/>
                <a:gd name="T58" fmla="*/ 260 w 461"/>
                <a:gd name="T59" fmla="*/ 814 h 899"/>
                <a:gd name="T60" fmla="*/ 282 w 461"/>
                <a:gd name="T61" fmla="*/ 821 h 899"/>
                <a:gd name="T62" fmla="*/ 290 w 461"/>
                <a:gd name="T63" fmla="*/ 854 h 899"/>
                <a:gd name="T64" fmla="*/ 316 w 461"/>
                <a:gd name="T65" fmla="*/ 858 h 899"/>
                <a:gd name="T66" fmla="*/ 331 w 461"/>
                <a:gd name="T67" fmla="*/ 825 h 899"/>
                <a:gd name="T68" fmla="*/ 368 w 461"/>
                <a:gd name="T69" fmla="*/ 754 h 899"/>
                <a:gd name="T70" fmla="*/ 416 w 461"/>
                <a:gd name="T71" fmla="*/ 758 h 899"/>
                <a:gd name="T72" fmla="*/ 450 w 461"/>
                <a:gd name="T73" fmla="*/ 717 h 899"/>
                <a:gd name="T74" fmla="*/ 453 w 461"/>
                <a:gd name="T75" fmla="*/ 650 h 899"/>
                <a:gd name="T76" fmla="*/ 424 w 461"/>
                <a:gd name="T77" fmla="*/ 572 h 899"/>
                <a:gd name="T78" fmla="*/ 390 w 461"/>
                <a:gd name="T79" fmla="*/ 494 h 899"/>
                <a:gd name="T80" fmla="*/ 412 w 461"/>
                <a:gd name="T81" fmla="*/ 420 h 899"/>
                <a:gd name="T82" fmla="*/ 386 w 461"/>
                <a:gd name="T83" fmla="*/ 360 h 899"/>
                <a:gd name="T84" fmla="*/ 349 w 461"/>
                <a:gd name="T85" fmla="*/ 297 h 899"/>
                <a:gd name="T86" fmla="*/ 379 w 461"/>
                <a:gd name="T87" fmla="*/ 245 h 89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61"/>
                <a:gd name="T133" fmla="*/ 0 h 899"/>
                <a:gd name="T134" fmla="*/ 461 w 461"/>
                <a:gd name="T135" fmla="*/ 899 h 89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61" h="899">
                  <a:moveTo>
                    <a:pt x="390" y="230"/>
                  </a:moveTo>
                  <a:lnTo>
                    <a:pt x="379" y="208"/>
                  </a:lnTo>
                  <a:lnTo>
                    <a:pt x="360" y="190"/>
                  </a:lnTo>
                  <a:lnTo>
                    <a:pt x="334" y="171"/>
                  </a:lnTo>
                  <a:lnTo>
                    <a:pt x="312" y="152"/>
                  </a:lnTo>
                  <a:lnTo>
                    <a:pt x="286" y="134"/>
                  </a:lnTo>
                  <a:lnTo>
                    <a:pt x="260" y="115"/>
                  </a:lnTo>
                  <a:lnTo>
                    <a:pt x="234" y="100"/>
                  </a:lnTo>
                  <a:lnTo>
                    <a:pt x="215" y="82"/>
                  </a:lnTo>
                  <a:lnTo>
                    <a:pt x="197" y="67"/>
                  </a:lnTo>
                  <a:lnTo>
                    <a:pt x="178" y="52"/>
                  </a:lnTo>
                  <a:lnTo>
                    <a:pt x="160" y="45"/>
                  </a:lnTo>
                  <a:lnTo>
                    <a:pt x="141" y="41"/>
                  </a:lnTo>
                  <a:lnTo>
                    <a:pt x="122" y="37"/>
                  </a:lnTo>
                  <a:lnTo>
                    <a:pt x="108" y="37"/>
                  </a:lnTo>
                  <a:lnTo>
                    <a:pt x="96" y="37"/>
                  </a:lnTo>
                  <a:lnTo>
                    <a:pt x="85" y="37"/>
                  </a:lnTo>
                  <a:lnTo>
                    <a:pt x="78" y="26"/>
                  </a:lnTo>
                  <a:lnTo>
                    <a:pt x="70" y="19"/>
                  </a:lnTo>
                  <a:lnTo>
                    <a:pt x="59" y="8"/>
                  </a:lnTo>
                  <a:lnTo>
                    <a:pt x="44" y="0"/>
                  </a:lnTo>
                  <a:lnTo>
                    <a:pt x="33" y="15"/>
                  </a:lnTo>
                  <a:lnTo>
                    <a:pt x="18" y="34"/>
                  </a:lnTo>
                  <a:lnTo>
                    <a:pt x="7" y="56"/>
                  </a:lnTo>
                  <a:lnTo>
                    <a:pt x="0" y="78"/>
                  </a:lnTo>
                  <a:lnTo>
                    <a:pt x="37" y="74"/>
                  </a:lnTo>
                  <a:lnTo>
                    <a:pt x="67" y="78"/>
                  </a:lnTo>
                  <a:lnTo>
                    <a:pt x="93" y="82"/>
                  </a:lnTo>
                  <a:lnTo>
                    <a:pt x="108" y="86"/>
                  </a:lnTo>
                  <a:lnTo>
                    <a:pt x="122" y="97"/>
                  </a:lnTo>
                  <a:lnTo>
                    <a:pt x="134" y="104"/>
                  </a:lnTo>
                  <a:lnTo>
                    <a:pt x="141" y="115"/>
                  </a:lnTo>
                  <a:lnTo>
                    <a:pt x="148" y="126"/>
                  </a:lnTo>
                  <a:lnTo>
                    <a:pt x="163" y="152"/>
                  </a:lnTo>
                  <a:lnTo>
                    <a:pt x="186" y="182"/>
                  </a:lnTo>
                  <a:lnTo>
                    <a:pt x="200" y="208"/>
                  </a:lnTo>
                  <a:lnTo>
                    <a:pt x="208" y="227"/>
                  </a:lnTo>
                  <a:lnTo>
                    <a:pt x="208" y="238"/>
                  </a:lnTo>
                  <a:lnTo>
                    <a:pt x="200" y="253"/>
                  </a:lnTo>
                  <a:lnTo>
                    <a:pt x="189" y="268"/>
                  </a:lnTo>
                  <a:lnTo>
                    <a:pt x="182" y="275"/>
                  </a:lnTo>
                  <a:lnTo>
                    <a:pt x="182" y="290"/>
                  </a:lnTo>
                  <a:lnTo>
                    <a:pt x="182" y="316"/>
                  </a:lnTo>
                  <a:lnTo>
                    <a:pt x="178" y="342"/>
                  </a:lnTo>
                  <a:lnTo>
                    <a:pt x="178" y="360"/>
                  </a:lnTo>
                  <a:lnTo>
                    <a:pt x="163" y="386"/>
                  </a:lnTo>
                  <a:lnTo>
                    <a:pt x="137" y="427"/>
                  </a:lnTo>
                  <a:lnTo>
                    <a:pt x="111" y="468"/>
                  </a:lnTo>
                  <a:lnTo>
                    <a:pt x="96" y="490"/>
                  </a:lnTo>
                  <a:lnTo>
                    <a:pt x="96" y="505"/>
                  </a:lnTo>
                  <a:lnTo>
                    <a:pt x="104" y="528"/>
                  </a:lnTo>
                  <a:lnTo>
                    <a:pt x="111" y="554"/>
                  </a:lnTo>
                  <a:lnTo>
                    <a:pt x="115" y="572"/>
                  </a:lnTo>
                  <a:lnTo>
                    <a:pt x="119" y="587"/>
                  </a:lnTo>
                  <a:lnTo>
                    <a:pt x="119" y="606"/>
                  </a:lnTo>
                  <a:lnTo>
                    <a:pt x="115" y="620"/>
                  </a:lnTo>
                  <a:lnTo>
                    <a:pt x="111" y="628"/>
                  </a:lnTo>
                  <a:lnTo>
                    <a:pt x="111" y="635"/>
                  </a:lnTo>
                  <a:lnTo>
                    <a:pt x="115" y="650"/>
                  </a:lnTo>
                  <a:lnTo>
                    <a:pt x="115" y="665"/>
                  </a:lnTo>
                  <a:lnTo>
                    <a:pt x="119" y="684"/>
                  </a:lnTo>
                  <a:lnTo>
                    <a:pt x="122" y="698"/>
                  </a:lnTo>
                  <a:lnTo>
                    <a:pt x="126" y="710"/>
                  </a:lnTo>
                  <a:lnTo>
                    <a:pt x="134" y="717"/>
                  </a:lnTo>
                  <a:lnTo>
                    <a:pt x="141" y="728"/>
                  </a:lnTo>
                  <a:lnTo>
                    <a:pt x="137" y="710"/>
                  </a:lnTo>
                  <a:lnTo>
                    <a:pt x="141" y="687"/>
                  </a:lnTo>
                  <a:lnTo>
                    <a:pt x="145" y="665"/>
                  </a:lnTo>
                  <a:lnTo>
                    <a:pt x="148" y="643"/>
                  </a:lnTo>
                  <a:lnTo>
                    <a:pt x="156" y="680"/>
                  </a:lnTo>
                  <a:lnTo>
                    <a:pt x="171" y="717"/>
                  </a:lnTo>
                  <a:lnTo>
                    <a:pt x="182" y="747"/>
                  </a:lnTo>
                  <a:lnTo>
                    <a:pt x="189" y="769"/>
                  </a:lnTo>
                  <a:lnTo>
                    <a:pt x="193" y="788"/>
                  </a:lnTo>
                  <a:lnTo>
                    <a:pt x="197" y="802"/>
                  </a:lnTo>
                  <a:lnTo>
                    <a:pt x="197" y="821"/>
                  </a:lnTo>
                  <a:lnTo>
                    <a:pt x="197" y="840"/>
                  </a:lnTo>
                  <a:lnTo>
                    <a:pt x="200" y="854"/>
                  </a:lnTo>
                  <a:lnTo>
                    <a:pt x="215" y="866"/>
                  </a:lnTo>
                  <a:lnTo>
                    <a:pt x="230" y="880"/>
                  </a:lnTo>
                  <a:lnTo>
                    <a:pt x="245" y="899"/>
                  </a:lnTo>
                  <a:lnTo>
                    <a:pt x="238" y="884"/>
                  </a:lnTo>
                  <a:lnTo>
                    <a:pt x="230" y="873"/>
                  </a:lnTo>
                  <a:lnTo>
                    <a:pt x="230" y="862"/>
                  </a:lnTo>
                  <a:lnTo>
                    <a:pt x="238" y="854"/>
                  </a:lnTo>
                  <a:lnTo>
                    <a:pt x="245" y="847"/>
                  </a:lnTo>
                  <a:lnTo>
                    <a:pt x="253" y="836"/>
                  </a:lnTo>
                  <a:lnTo>
                    <a:pt x="256" y="828"/>
                  </a:lnTo>
                  <a:lnTo>
                    <a:pt x="256" y="821"/>
                  </a:lnTo>
                  <a:lnTo>
                    <a:pt x="260" y="814"/>
                  </a:lnTo>
                  <a:lnTo>
                    <a:pt x="267" y="810"/>
                  </a:lnTo>
                  <a:lnTo>
                    <a:pt x="275" y="814"/>
                  </a:lnTo>
                  <a:lnTo>
                    <a:pt x="282" y="821"/>
                  </a:lnTo>
                  <a:lnTo>
                    <a:pt x="282" y="832"/>
                  </a:lnTo>
                  <a:lnTo>
                    <a:pt x="286" y="843"/>
                  </a:lnTo>
                  <a:lnTo>
                    <a:pt x="290" y="854"/>
                  </a:lnTo>
                  <a:lnTo>
                    <a:pt x="297" y="858"/>
                  </a:lnTo>
                  <a:lnTo>
                    <a:pt x="305" y="858"/>
                  </a:lnTo>
                  <a:lnTo>
                    <a:pt x="316" y="858"/>
                  </a:lnTo>
                  <a:lnTo>
                    <a:pt x="319" y="862"/>
                  </a:lnTo>
                  <a:lnTo>
                    <a:pt x="323" y="862"/>
                  </a:lnTo>
                  <a:lnTo>
                    <a:pt x="331" y="825"/>
                  </a:lnTo>
                  <a:lnTo>
                    <a:pt x="342" y="795"/>
                  </a:lnTo>
                  <a:lnTo>
                    <a:pt x="357" y="773"/>
                  </a:lnTo>
                  <a:lnTo>
                    <a:pt x="368" y="754"/>
                  </a:lnTo>
                  <a:lnTo>
                    <a:pt x="379" y="754"/>
                  </a:lnTo>
                  <a:lnTo>
                    <a:pt x="394" y="754"/>
                  </a:lnTo>
                  <a:lnTo>
                    <a:pt x="416" y="758"/>
                  </a:lnTo>
                  <a:lnTo>
                    <a:pt x="435" y="758"/>
                  </a:lnTo>
                  <a:lnTo>
                    <a:pt x="438" y="736"/>
                  </a:lnTo>
                  <a:lnTo>
                    <a:pt x="450" y="717"/>
                  </a:lnTo>
                  <a:lnTo>
                    <a:pt x="461" y="702"/>
                  </a:lnTo>
                  <a:lnTo>
                    <a:pt x="461" y="680"/>
                  </a:lnTo>
                  <a:lnTo>
                    <a:pt x="453" y="650"/>
                  </a:lnTo>
                  <a:lnTo>
                    <a:pt x="446" y="620"/>
                  </a:lnTo>
                  <a:lnTo>
                    <a:pt x="435" y="594"/>
                  </a:lnTo>
                  <a:lnTo>
                    <a:pt x="424" y="572"/>
                  </a:lnTo>
                  <a:lnTo>
                    <a:pt x="412" y="550"/>
                  </a:lnTo>
                  <a:lnTo>
                    <a:pt x="398" y="524"/>
                  </a:lnTo>
                  <a:lnTo>
                    <a:pt x="390" y="494"/>
                  </a:lnTo>
                  <a:lnTo>
                    <a:pt x="394" y="468"/>
                  </a:lnTo>
                  <a:lnTo>
                    <a:pt x="405" y="442"/>
                  </a:lnTo>
                  <a:lnTo>
                    <a:pt x="412" y="420"/>
                  </a:lnTo>
                  <a:lnTo>
                    <a:pt x="416" y="401"/>
                  </a:lnTo>
                  <a:lnTo>
                    <a:pt x="409" y="383"/>
                  </a:lnTo>
                  <a:lnTo>
                    <a:pt x="386" y="360"/>
                  </a:lnTo>
                  <a:lnTo>
                    <a:pt x="368" y="338"/>
                  </a:lnTo>
                  <a:lnTo>
                    <a:pt x="353" y="320"/>
                  </a:lnTo>
                  <a:lnTo>
                    <a:pt x="349" y="297"/>
                  </a:lnTo>
                  <a:lnTo>
                    <a:pt x="357" y="279"/>
                  </a:lnTo>
                  <a:lnTo>
                    <a:pt x="364" y="264"/>
                  </a:lnTo>
                  <a:lnTo>
                    <a:pt x="379" y="245"/>
                  </a:lnTo>
                  <a:lnTo>
                    <a:pt x="390" y="230"/>
                  </a:lnTo>
                  <a:close/>
                </a:path>
              </a:pathLst>
            </a:custGeom>
            <a:solidFill>
              <a:srgbClr val="00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94" name="Freeform 15">
              <a:extLst>
                <a:ext uri="{FF2B5EF4-FFF2-40B4-BE49-F238E27FC236}">
                  <a16:creationId xmlns:a16="http://schemas.microsoft.com/office/drawing/2014/main" id="{FC14D286-7F31-BC4E-B908-95CAFA7FE4F2}"/>
                </a:ext>
              </a:extLst>
            </p:cNvPr>
            <p:cNvSpPr>
              <a:spLocks/>
            </p:cNvSpPr>
            <p:nvPr/>
          </p:nvSpPr>
          <p:spPr bwMode="auto">
            <a:xfrm>
              <a:off x="2766" y="2365"/>
              <a:ext cx="948" cy="810"/>
            </a:xfrm>
            <a:custGeom>
              <a:avLst/>
              <a:gdLst>
                <a:gd name="T0" fmla="*/ 840 w 948"/>
                <a:gd name="T1" fmla="*/ 494 h 810"/>
                <a:gd name="T2" fmla="*/ 885 w 948"/>
                <a:gd name="T3" fmla="*/ 453 h 810"/>
                <a:gd name="T4" fmla="*/ 948 w 948"/>
                <a:gd name="T5" fmla="*/ 412 h 810"/>
                <a:gd name="T6" fmla="*/ 918 w 948"/>
                <a:gd name="T7" fmla="*/ 360 h 810"/>
                <a:gd name="T8" fmla="*/ 862 w 948"/>
                <a:gd name="T9" fmla="*/ 308 h 810"/>
                <a:gd name="T10" fmla="*/ 807 w 948"/>
                <a:gd name="T11" fmla="*/ 241 h 810"/>
                <a:gd name="T12" fmla="*/ 818 w 948"/>
                <a:gd name="T13" fmla="*/ 178 h 810"/>
                <a:gd name="T14" fmla="*/ 784 w 948"/>
                <a:gd name="T15" fmla="*/ 119 h 810"/>
                <a:gd name="T16" fmla="*/ 714 w 948"/>
                <a:gd name="T17" fmla="*/ 63 h 810"/>
                <a:gd name="T18" fmla="*/ 665 w 948"/>
                <a:gd name="T19" fmla="*/ 18 h 810"/>
                <a:gd name="T20" fmla="*/ 665 w 948"/>
                <a:gd name="T21" fmla="*/ 56 h 810"/>
                <a:gd name="T22" fmla="*/ 662 w 948"/>
                <a:gd name="T23" fmla="*/ 82 h 810"/>
                <a:gd name="T24" fmla="*/ 650 w 948"/>
                <a:gd name="T25" fmla="*/ 104 h 810"/>
                <a:gd name="T26" fmla="*/ 680 w 948"/>
                <a:gd name="T27" fmla="*/ 122 h 810"/>
                <a:gd name="T28" fmla="*/ 751 w 948"/>
                <a:gd name="T29" fmla="*/ 160 h 810"/>
                <a:gd name="T30" fmla="*/ 792 w 948"/>
                <a:gd name="T31" fmla="*/ 223 h 810"/>
                <a:gd name="T32" fmla="*/ 792 w 948"/>
                <a:gd name="T33" fmla="*/ 304 h 810"/>
                <a:gd name="T34" fmla="*/ 758 w 948"/>
                <a:gd name="T35" fmla="*/ 368 h 810"/>
                <a:gd name="T36" fmla="*/ 665 w 948"/>
                <a:gd name="T37" fmla="*/ 412 h 810"/>
                <a:gd name="T38" fmla="*/ 650 w 948"/>
                <a:gd name="T39" fmla="*/ 267 h 810"/>
                <a:gd name="T40" fmla="*/ 587 w 948"/>
                <a:gd name="T41" fmla="*/ 215 h 810"/>
                <a:gd name="T42" fmla="*/ 524 w 948"/>
                <a:gd name="T43" fmla="*/ 226 h 810"/>
                <a:gd name="T44" fmla="*/ 461 w 948"/>
                <a:gd name="T45" fmla="*/ 252 h 810"/>
                <a:gd name="T46" fmla="*/ 502 w 948"/>
                <a:gd name="T47" fmla="*/ 312 h 810"/>
                <a:gd name="T48" fmla="*/ 472 w 948"/>
                <a:gd name="T49" fmla="*/ 401 h 810"/>
                <a:gd name="T50" fmla="*/ 412 w 948"/>
                <a:gd name="T51" fmla="*/ 464 h 810"/>
                <a:gd name="T52" fmla="*/ 372 w 948"/>
                <a:gd name="T53" fmla="*/ 509 h 810"/>
                <a:gd name="T54" fmla="*/ 323 w 948"/>
                <a:gd name="T55" fmla="*/ 561 h 810"/>
                <a:gd name="T56" fmla="*/ 249 w 948"/>
                <a:gd name="T57" fmla="*/ 605 h 810"/>
                <a:gd name="T58" fmla="*/ 160 w 948"/>
                <a:gd name="T59" fmla="*/ 654 h 810"/>
                <a:gd name="T60" fmla="*/ 52 w 948"/>
                <a:gd name="T61" fmla="*/ 739 h 810"/>
                <a:gd name="T62" fmla="*/ 11 w 948"/>
                <a:gd name="T63" fmla="*/ 802 h 810"/>
                <a:gd name="T64" fmla="*/ 70 w 948"/>
                <a:gd name="T65" fmla="*/ 784 h 810"/>
                <a:gd name="T66" fmla="*/ 74 w 948"/>
                <a:gd name="T67" fmla="*/ 758 h 810"/>
                <a:gd name="T68" fmla="*/ 104 w 948"/>
                <a:gd name="T69" fmla="*/ 746 h 810"/>
                <a:gd name="T70" fmla="*/ 137 w 948"/>
                <a:gd name="T71" fmla="*/ 739 h 810"/>
                <a:gd name="T72" fmla="*/ 223 w 948"/>
                <a:gd name="T73" fmla="*/ 709 h 810"/>
                <a:gd name="T74" fmla="*/ 286 w 948"/>
                <a:gd name="T75" fmla="*/ 724 h 810"/>
                <a:gd name="T76" fmla="*/ 327 w 948"/>
                <a:gd name="T77" fmla="*/ 702 h 810"/>
                <a:gd name="T78" fmla="*/ 353 w 948"/>
                <a:gd name="T79" fmla="*/ 676 h 810"/>
                <a:gd name="T80" fmla="*/ 383 w 948"/>
                <a:gd name="T81" fmla="*/ 698 h 810"/>
                <a:gd name="T82" fmla="*/ 442 w 948"/>
                <a:gd name="T83" fmla="*/ 676 h 810"/>
                <a:gd name="T84" fmla="*/ 505 w 948"/>
                <a:gd name="T85" fmla="*/ 657 h 810"/>
                <a:gd name="T86" fmla="*/ 528 w 948"/>
                <a:gd name="T87" fmla="*/ 642 h 810"/>
                <a:gd name="T88" fmla="*/ 528 w 948"/>
                <a:gd name="T89" fmla="*/ 587 h 810"/>
                <a:gd name="T90" fmla="*/ 576 w 948"/>
                <a:gd name="T91" fmla="*/ 505 h 810"/>
                <a:gd name="T92" fmla="*/ 583 w 948"/>
                <a:gd name="T93" fmla="*/ 535 h 810"/>
                <a:gd name="T94" fmla="*/ 617 w 948"/>
                <a:gd name="T95" fmla="*/ 572 h 810"/>
                <a:gd name="T96" fmla="*/ 680 w 948"/>
                <a:gd name="T97" fmla="*/ 557 h 810"/>
                <a:gd name="T98" fmla="*/ 743 w 948"/>
                <a:gd name="T99" fmla="*/ 512 h 810"/>
                <a:gd name="T100" fmla="*/ 795 w 948"/>
                <a:gd name="T101" fmla="*/ 494 h 8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48"/>
                <a:gd name="T154" fmla="*/ 0 h 810"/>
                <a:gd name="T155" fmla="*/ 948 w 948"/>
                <a:gd name="T156" fmla="*/ 810 h 8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48" h="810">
                  <a:moveTo>
                    <a:pt x="821" y="516"/>
                  </a:moveTo>
                  <a:lnTo>
                    <a:pt x="829" y="505"/>
                  </a:lnTo>
                  <a:lnTo>
                    <a:pt x="840" y="494"/>
                  </a:lnTo>
                  <a:lnTo>
                    <a:pt x="851" y="479"/>
                  </a:lnTo>
                  <a:lnTo>
                    <a:pt x="870" y="464"/>
                  </a:lnTo>
                  <a:lnTo>
                    <a:pt x="885" y="453"/>
                  </a:lnTo>
                  <a:lnTo>
                    <a:pt x="903" y="438"/>
                  </a:lnTo>
                  <a:lnTo>
                    <a:pt x="925" y="423"/>
                  </a:lnTo>
                  <a:lnTo>
                    <a:pt x="948" y="412"/>
                  </a:lnTo>
                  <a:lnTo>
                    <a:pt x="944" y="397"/>
                  </a:lnTo>
                  <a:lnTo>
                    <a:pt x="933" y="379"/>
                  </a:lnTo>
                  <a:lnTo>
                    <a:pt x="918" y="360"/>
                  </a:lnTo>
                  <a:lnTo>
                    <a:pt x="903" y="345"/>
                  </a:lnTo>
                  <a:lnTo>
                    <a:pt x="885" y="330"/>
                  </a:lnTo>
                  <a:lnTo>
                    <a:pt x="862" y="308"/>
                  </a:lnTo>
                  <a:lnTo>
                    <a:pt x="840" y="290"/>
                  </a:lnTo>
                  <a:lnTo>
                    <a:pt x="818" y="264"/>
                  </a:lnTo>
                  <a:lnTo>
                    <a:pt x="807" y="241"/>
                  </a:lnTo>
                  <a:lnTo>
                    <a:pt x="810" y="223"/>
                  </a:lnTo>
                  <a:lnTo>
                    <a:pt x="814" y="200"/>
                  </a:lnTo>
                  <a:lnTo>
                    <a:pt x="818" y="178"/>
                  </a:lnTo>
                  <a:lnTo>
                    <a:pt x="814" y="156"/>
                  </a:lnTo>
                  <a:lnTo>
                    <a:pt x="803" y="137"/>
                  </a:lnTo>
                  <a:lnTo>
                    <a:pt x="784" y="119"/>
                  </a:lnTo>
                  <a:lnTo>
                    <a:pt x="762" y="104"/>
                  </a:lnTo>
                  <a:lnTo>
                    <a:pt x="740" y="85"/>
                  </a:lnTo>
                  <a:lnTo>
                    <a:pt x="714" y="63"/>
                  </a:lnTo>
                  <a:lnTo>
                    <a:pt x="688" y="33"/>
                  </a:lnTo>
                  <a:lnTo>
                    <a:pt x="662" y="0"/>
                  </a:lnTo>
                  <a:lnTo>
                    <a:pt x="665" y="18"/>
                  </a:lnTo>
                  <a:lnTo>
                    <a:pt x="665" y="33"/>
                  </a:lnTo>
                  <a:lnTo>
                    <a:pt x="665" y="44"/>
                  </a:lnTo>
                  <a:lnTo>
                    <a:pt x="665" y="56"/>
                  </a:lnTo>
                  <a:lnTo>
                    <a:pt x="669" y="63"/>
                  </a:lnTo>
                  <a:lnTo>
                    <a:pt x="669" y="74"/>
                  </a:lnTo>
                  <a:lnTo>
                    <a:pt x="662" y="82"/>
                  </a:lnTo>
                  <a:lnTo>
                    <a:pt x="654" y="89"/>
                  </a:lnTo>
                  <a:lnTo>
                    <a:pt x="650" y="96"/>
                  </a:lnTo>
                  <a:lnTo>
                    <a:pt x="650" y="104"/>
                  </a:lnTo>
                  <a:lnTo>
                    <a:pt x="654" y="111"/>
                  </a:lnTo>
                  <a:lnTo>
                    <a:pt x="665" y="115"/>
                  </a:lnTo>
                  <a:lnTo>
                    <a:pt x="680" y="122"/>
                  </a:lnTo>
                  <a:lnTo>
                    <a:pt x="710" y="134"/>
                  </a:lnTo>
                  <a:lnTo>
                    <a:pt x="736" y="148"/>
                  </a:lnTo>
                  <a:lnTo>
                    <a:pt x="751" y="160"/>
                  </a:lnTo>
                  <a:lnTo>
                    <a:pt x="762" y="171"/>
                  </a:lnTo>
                  <a:lnTo>
                    <a:pt x="777" y="193"/>
                  </a:lnTo>
                  <a:lnTo>
                    <a:pt x="792" y="223"/>
                  </a:lnTo>
                  <a:lnTo>
                    <a:pt x="795" y="260"/>
                  </a:lnTo>
                  <a:lnTo>
                    <a:pt x="795" y="282"/>
                  </a:lnTo>
                  <a:lnTo>
                    <a:pt x="792" y="304"/>
                  </a:lnTo>
                  <a:lnTo>
                    <a:pt x="784" y="327"/>
                  </a:lnTo>
                  <a:lnTo>
                    <a:pt x="777" y="349"/>
                  </a:lnTo>
                  <a:lnTo>
                    <a:pt x="758" y="368"/>
                  </a:lnTo>
                  <a:lnTo>
                    <a:pt x="736" y="386"/>
                  </a:lnTo>
                  <a:lnTo>
                    <a:pt x="706" y="401"/>
                  </a:lnTo>
                  <a:lnTo>
                    <a:pt x="665" y="412"/>
                  </a:lnTo>
                  <a:lnTo>
                    <a:pt x="665" y="368"/>
                  </a:lnTo>
                  <a:lnTo>
                    <a:pt x="662" y="316"/>
                  </a:lnTo>
                  <a:lnTo>
                    <a:pt x="650" y="267"/>
                  </a:lnTo>
                  <a:lnTo>
                    <a:pt x="635" y="241"/>
                  </a:lnTo>
                  <a:lnTo>
                    <a:pt x="613" y="226"/>
                  </a:lnTo>
                  <a:lnTo>
                    <a:pt x="587" y="215"/>
                  </a:lnTo>
                  <a:lnTo>
                    <a:pt x="561" y="212"/>
                  </a:lnTo>
                  <a:lnTo>
                    <a:pt x="543" y="215"/>
                  </a:lnTo>
                  <a:lnTo>
                    <a:pt x="524" y="226"/>
                  </a:lnTo>
                  <a:lnTo>
                    <a:pt x="505" y="245"/>
                  </a:lnTo>
                  <a:lnTo>
                    <a:pt x="487" y="256"/>
                  </a:lnTo>
                  <a:lnTo>
                    <a:pt x="461" y="252"/>
                  </a:lnTo>
                  <a:lnTo>
                    <a:pt x="461" y="275"/>
                  </a:lnTo>
                  <a:lnTo>
                    <a:pt x="487" y="290"/>
                  </a:lnTo>
                  <a:lnTo>
                    <a:pt x="502" y="312"/>
                  </a:lnTo>
                  <a:lnTo>
                    <a:pt x="505" y="342"/>
                  </a:lnTo>
                  <a:lnTo>
                    <a:pt x="494" y="371"/>
                  </a:lnTo>
                  <a:lnTo>
                    <a:pt x="472" y="401"/>
                  </a:lnTo>
                  <a:lnTo>
                    <a:pt x="453" y="420"/>
                  </a:lnTo>
                  <a:lnTo>
                    <a:pt x="435" y="442"/>
                  </a:lnTo>
                  <a:lnTo>
                    <a:pt x="412" y="464"/>
                  </a:lnTo>
                  <a:lnTo>
                    <a:pt x="401" y="479"/>
                  </a:lnTo>
                  <a:lnTo>
                    <a:pt x="386" y="494"/>
                  </a:lnTo>
                  <a:lnTo>
                    <a:pt x="372" y="509"/>
                  </a:lnTo>
                  <a:lnTo>
                    <a:pt x="353" y="527"/>
                  </a:lnTo>
                  <a:lnTo>
                    <a:pt x="338" y="542"/>
                  </a:lnTo>
                  <a:lnTo>
                    <a:pt x="323" y="561"/>
                  </a:lnTo>
                  <a:lnTo>
                    <a:pt x="308" y="576"/>
                  </a:lnTo>
                  <a:lnTo>
                    <a:pt x="293" y="590"/>
                  </a:lnTo>
                  <a:lnTo>
                    <a:pt x="249" y="605"/>
                  </a:lnTo>
                  <a:lnTo>
                    <a:pt x="227" y="616"/>
                  </a:lnTo>
                  <a:lnTo>
                    <a:pt x="193" y="635"/>
                  </a:lnTo>
                  <a:lnTo>
                    <a:pt x="160" y="654"/>
                  </a:lnTo>
                  <a:lnTo>
                    <a:pt x="122" y="680"/>
                  </a:lnTo>
                  <a:lnTo>
                    <a:pt x="85" y="709"/>
                  </a:lnTo>
                  <a:lnTo>
                    <a:pt x="52" y="739"/>
                  </a:lnTo>
                  <a:lnTo>
                    <a:pt x="22" y="772"/>
                  </a:lnTo>
                  <a:lnTo>
                    <a:pt x="0" y="810"/>
                  </a:lnTo>
                  <a:lnTo>
                    <a:pt x="11" y="802"/>
                  </a:lnTo>
                  <a:lnTo>
                    <a:pt x="29" y="795"/>
                  </a:lnTo>
                  <a:lnTo>
                    <a:pt x="52" y="791"/>
                  </a:lnTo>
                  <a:lnTo>
                    <a:pt x="70" y="784"/>
                  </a:lnTo>
                  <a:lnTo>
                    <a:pt x="70" y="772"/>
                  </a:lnTo>
                  <a:lnTo>
                    <a:pt x="70" y="765"/>
                  </a:lnTo>
                  <a:lnTo>
                    <a:pt x="74" y="758"/>
                  </a:lnTo>
                  <a:lnTo>
                    <a:pt x="85" y="750"/>
                  </a:lnTo>
                  <a:lnTo>
                    <a:pt x="96" y="746"/>
                  </a:lnTo>
                  <a:lnTo>
                    <a:pt x="104" y="746"/>
                  </a:lnTo>
                  <a:lnTo>
                    <a:pt x="111" y="754"/>
                  </a:lnTo>
                  <a:lnTo>
                    <a:pt x="119" y="758"/>
                  </a:lnTo>
                  <a:lnTo>
                    <a:pt x="137" y="739"/>
                  </a:lnTo>
                  <a:lnTo>
                    <a:pt x="163" y="724"/>
                  </a:lnTo>
                  <a:lnTo>
                    <a:pt x="193" y="713"/>
                  </a:lnTo>
                  <a:lnTo>
                    <a:pt x="223" y="709"/>
                  </a:lnTo>
                  <a:lnTo>
                    <a:pt x="249" y="713"/>
                  </a:lnTo>
                  <a:lnTo>
                    <a:pt x="267" y="717"/>
                  </a:lnTo>
                  <a:lnTo>
                    <a:pt x="286" y="724"/>
                  </a:lnTo>
                  <a:lnTo>
                    <a:pt x="301" y="724"/>
                  </a:lnTo>
                  <a:lnTo>
                    <a:pt x="312" y="717"/>
                  </a:lnTo>
                  <a:lnTo>
                    <a:pt x="327" y="702"/>
                  </a:lnTo>
                  <a:lnTo>
                    <a:pt x="338" y="687"/>
                  </a:lnTo>
                  <a:lnTo>
                    <a:pt x="349" y="672"/>
                  </a:lnTo>
                  <a:lnTo>
                    <a:pt x="353" y="676"/>
                  </a:lnTo>
                  <a:lnTo>
                    <a:pt x="360" y="683"/>
                  </a:lnTo>
                  <a:lnTo>
                    <a:pt x="372" y="691"/>
                  </a:lnTo>
                  <a:lnTo>
                    <a:pt x="383" y="698"/>
                  </a:lnTo>
                  <a:lnTo>
                    <a:pt x="394" y="698"/>
                  </a:lnTo>
                  <a:lnTo>
                    <a:pt x="416" y="687"/>
                  </a:lnTo>
                  <a:lnTo>
                    <a:pt x="442" y="676"/>
                  </a:lnTo>
                  <a:lnTo>
                    <a:pt x="472" y="665"/>
                  </a:lnTo>
                  <a:lnTo>
                    <a:pt x="487" y="661"/>
                  </a:lnTo>
                  <a:lnTo>
                    <a:pt x="505" y="657"/>
                  </a:lnTo>
                  <a:lnTo>
                    <a:pt x="520" y="657"/>
                  </a:lnTo>
                  <a:lnTo>
                    <a:pt x="539" y="654"/>
                  </a:lnTo>
                  <a:lnTo>
                    <a:pt x="528" y="642"/>
                  </a:lnTo>
                  <a:lnTo>
                    <a:pt x="524" y="624"/>
                  </a:lnTo>
                  <a:lnTo>
                    <a:pt x="524" y="609"/>
                  </a:lnTo>
                  <a:lnTo>
                    <a:pt x="528" y="587"/>
                  </a:lnTo>
                  <a:lnTo>
                    <a:pt x="539" y="561"/>
                  </a:lnTo>
                  <a:lnTo>
                    <a:pt x="557" y="531"/>
                  </a:lnTo>
                  <a:lnTo>
                    <a:pt x="576" y="505"/>
                  </a:lnTo>
                  <a:lnTo>
                    <a:pt x="591" y="498"/>
                  </a:lnTo>
                  <a:lnTo>
                    <a:pt x="587" y="516"/>
                  </a:lnTo>
                  <a:lnTo>
                    <a:pt x="583" y="535"/>
                  </a:lnTo>
                  <a:lnTo>
                    <a:pt x="583" y="553"/>
                  </a:lnTo>
                  <a:lnTo>
                    <a:pt x="602" y="568"/>
                  </a:lnTo>
                  <a:lnTo>
                    <a:pt x="617" y="572"/>
                  </a:lnTo>
                  <a:lnTo>
                    <a:pt x="635" y="568"/>
                  </a:lnTo>
                  <a:lnTo>
                    <a:pt x="658" y="564"/>
                  </a:lnTo>
                  <a:lnTo>
                    <a:pt x="680" y="557"/>
                  </a:lnTo>
                  <a:lnTo>
                    <a:pt x="706" y="546"/>
                  </a:lnTo>
                  <a:lnTo>
                    <a:pt x="725" y="531"/>
                  </a:lnTo>
                  <a:lnTo>
                    <a:pt x="743" y="512"/>
                  </a:lnTo>
                  <a:lnTo>
                    <a:pt x="758" y="494"/>
                  </a:lnTo>
                  <a:lnTo>
                    <a:pt x="777" y="490"/>
                  </a:lnTo>
                  <a:lnTo>
                    <a:pt x="795" y="494"/>
                  </a:lnTo>
                  <a:lnTo>
                    <a:pt x="814" y="501"/>
                  </a:lnTo>
                  <a:lnTo>
                    <a:pt x="821" y="516"/>
                  </a:lnTo>
                  <a:close/>
                </a:path>
              </a:pathLst>
            </a:custGeom>
            <a:solidFill>
              <a:srgbClr val="8C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95" name="Freeform 16">
              <a:extLst>
                <a:ext uri="{FF2B5EF4-FFF2-40B4-BE49-F238E27FC236}">
                  <a16:creationId xmlns:a16="http://schemas.microsoft.com/office/drawing/2014/main" id="{047339A8-45F2-B244-9C1D-078E45B1280F}"/>
                </a:ext>
              </a:extLst>
            </p:cNvPr>
            <p:cNvSpPr>
              <a:spLocks/>
            </p:cNvSpPr>
            <p:nvPr/>
          </p:nvSpPr>
          <p:spPr bwMode="auto">
            <a:xfrm>
              <a:off x="3290" y="1280"/>
              <a:ext cx="141" cy="152"/>
            </a:xfrm>
            <a:custGeom>
              <a:avLst/>
              <a:gdLst>
                <a:gd name="T0" fmla="*/ 0 w 141"/>
                <a:gd name="T1" fmla="*/ 34 h 152"/>
                <a:gd name="T2" fmla="*/ 7 w 141"/>
                <a:gd name="T3" fmla="*/ 22 h 152"/>
                <a:gd name="T4" fmla="*/ 19 w 141"/>
                <a:gd name="T5" fmla="*/ 11 h 152"/>
                <a:gd name="T6" fmla="*/ 30 w 141"/>
                <a:gd name="T7" fmla="*/ 4 h 152"/>
                <a:gd name="T8" fmla="*/ 37 w 141"/>
                <a:gd name="T9" fmla="*/ 0 h 152"/>
                <a:gd name="T10" fmla="*/ 45 w 141"/>
                <a:gd name="T11" fmla="*/ 8 h 152"/>
                <a:gd name="T12" fmla="*/ 56 w 141"/>
                <a:gd name="T13" fmla="*/ 15 h 152"/>
                <a:gd name="T14" fmla="*/ 67 w 141"/>
                <a:gd name="T15" fmla="*/ 26 h 152"/>
                <a:gd name="T16" fmla="*/ 78 w 141"/>
                <a:gd name="T17" fmla="*/ 37 h 152"/>
                <a:gd name="T18" fmla="*/ 89 w 141"/>
                <a:gd name="T19" fmla="*/ 45 h 152"/>
                <a:gd name="T20" fmla="*/ 100 w 141"/>
                <a:gd name="T21" fmla="*/ 56 h 152"/>
                <a:gd name="T22" fmla="*/ 108 w 141"/>
                <a:gd name="T23" fmla="*/ 63 h 152"/>
                <a:gd name="T24" fmla="*/ 111 w 141"/>
                <a:gd name="T25" fmla="*/ 74 h 152"/>
                <a:gd name="T26" fmla="*/ 119 w 141"/>
                <a:gd name="T27" fmla="*/ 86 h 152"/>
                <a:gd name="T28" fmla="*/ 126 w 141"/>
                <a:gd name="T29" fmla="*/ 100 h 152"/>
                <a:gd name="T30" fmla="*/ 138 w 141"/>
                <a:gd name="T31" fmla="*/ 112 h 152"/>
                <a:gd name="T32" fmla="*/ 141 w 141"/>
                <a:gd name="T33" fmla="*/ 119 h 152"/>
                <a:gd name="T34" fmla="*/ 141 w 141"/>
                <a:gd name="T35" fmla="*/ 130 h 152"/>
                <a:gd name="T36" fmla="*/ 138 w 141"/>
                <a:gd name="T37" fmla="*/ 141 h 152"/>
                <a:gd name="T38" fmla="*/ 130 w 141"/>
                <a:gd name="T39" fmla="*/ 149 h 152"/>
                <a:gd name="T40" fmla="*/ 126 w 141"/>
                <a:gd name="T41" fmla="*/ 152 h 152"/>
                <a:gd name="T42" fmla="*/ 119 w 141"/>
                <a:gd name="T43" fmla="*/ 152 h 152"/>
                <a:gd name="T44" fmla="*/ 104 w 141"/>
                <a:gd name="T45" fmla="*/ 149 h 152"/>
                <a:gd name="T46" fmla="*/ 93 w 141"/>
                <a:gd name="T47" fmla="*/ 149 h 152"/>
                <a:gd name="T48" fmla="*/ 82 w 141"/>
                <a:gd name="T49" fmla="*/ 141 h 152"/>
                <a:gd name="T50" fmla="*/ 74 w 141"/>
                <a:gd name="T51" fmla="*/ 130 h 152"/>
                <a:gd name="T52" fmla="*/ 67 w 141"/>
                <a:gd name="T53" fmla="*/ 112 h 152"/>
                <a:gd name="T54" fmla="*/ 63 w 141"/>
                <a:gd name="T55" fmla="*/ 93 h 152"/>
                <a:gd name="T56" fmla="*/ 63 w 141"/>
                <a:gd name="T57" fmla="*/ 82 h 152"/>
                <a:gd name="T58" fmla="*/ 59 w 141"/>
                <a:gd name="T59" fmla="*/ 71 h 152"/>
                <a:gd name="T60" fmla="*/ 52 w 141"/>
                <a:gd name="T61" fmla="*/ 60 h 152"/>
                <a:gd name="T62" fmla="*/ 48 w 141"/>
                <a:gd name="T63" fmla="*/ 52 h 152"/>
                <a:gd name="T64" fmla="*/ 41 w 141"/>
                <a:gd name="T65" fmla="*/ 48 h 152"/>
                <a:gd name="T66" fmla="*/ 30 w 141"/>
                <a:gd name="T67" fmla="*/ 45 h 152"/>
                <a:gd name="T68" fmla="*/ 15 w 141"/>
                <a:gd name="T69" fmla="*/ 41 h 152"/>
                <a:gd name="T70" fmla="*/ 4 w 141"/>
                <a:gd name="T71" fmla="*/ 34 h 152"/>
                <a:gd name="T72" fmla="*/ 0 w 141"/>
                <a:gd name="T73" fmla="*/ 34 h 1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1"/>
                <a:gd name="T112" fmla="*/ 0 h 152"/>
                <a:gd name="T113" fmla="*/ 141 w 141"/>
                <a:gd name="T114" fmla="*/ 152 h 1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1" h="152">
                  <a:moveTo>
                    <a:pt x="0" y="34"/>
                  </a:moveTo>
                  <a:lnTo>
                    <a:pt x="7" y="22"/>
                  </a:lnTo>
                  <a:lnTo>
                    <a:pt x="19" y="11"/>
                  </a:lnTo>
                  <a:lnTo>
                    <a:pt x="30" y="4"/>
                  </a:lnTo>
                  <a:lnTo>
                    <a:pt x="37" y="0"/>
                  </a:lnTo>
                  <a:lnTo>
                    <a:pt x="45" y="8"/>
                  </a:lnTo>
                  <a:lnTo>
                    <a:pt x="56" y="15"/>
                  </a:lnTo>
                  <a:lnTo>
                    <a:pt x="67" y="26"/>
                  </a:lnTo>
                  <a:lnTo>
                    <a:pt x="78" y="37"/>
                  </a:lnTo>
                  <a:lnTo>
                    <a:pt x="89" y="45"/>
                  </a:lnTo>
                  <a:lnTo>
                    <a:pt x="100" y="56"/>
                  </a:lnTo>
                  <a:lnTo>
                    <a:pt x="108" y="63"/>
                  </a:lnTo>
                  <a:lnTo>
                    <a:pt x="111" y="74"/>
                  </a:lnTo>
                  <a:lnTo>
                    <a:pt x="119" y="86"/>
                  </a:lnTo>
                  <a:lnTo>
                    <a:pt x="126" y="100"/>
                  </a:lnTo>
                  <a:lnTo>
                    <a:pt x="138" y="112"/>
                  </a:lnTo>
                  <a:lnTo>
                    <a:pt x="141" y="119"/>
                  </a:lnTo>
                  <a:lnTo>
                    <a:pt x="141" y="130"/>
                  </a:lnTo>
                  <a:lnTo>
                    <a:pt x="138" y="141"/>
                  </a:lnTo>
                  <a:lnTo>
                    <a:pt x="130" y="149"/>
                  </a:lnTo>
                  <a:lnTo>
                    <a:pt x="126" y="152"/>
                  </a:lnTo>
                  <a:lnTo>
                    <a:pt x="119" y="152"/>
                  </a:lnTo>
                  <a:lnTo>
                    <a:pt x="104" y="149"/>
                  </a:lnTo>
                  <a:lnTo>
                    <a:pt x="93" y="149"/>
                  </a:lnTo>
                  <a:lnTo>
                    <a:pt x="82" y="141"/>
                  </a:lnTo>
                  <a:lnTo>
                    <a:pt x="74" y="130"/>
                  </a:lnTo>
                  <a:lnTo>
                    <a:pt x="67" y="112"/>
                  </a:lnTo>
                  <a:lnTo>
                    <a:pt x="63" y="93"/>
                  </a:lnTo>
                  <a:lnTo>
                    <a:pt x="63" y="82"/>
                  </a:lnTo>
                  <a:lnTo>
                    <a:pt x="59" y="71"/>
                  </a:lnTo>
                  <a:lnTo>
                    <a:pt x="52" y="60"/>
                  </a:lnTo>
                  <a:lnTo>
                    <a:pt x="48" y="52"/>
                  </a:lnTo>
                  <a:lnTo>
                    <a:pt x="41" y="48"/>
                  </a:lnTo>
                  <a:lnTo>
                    <a:pt x="30" y="45"/>
                  </a:lnTo>
                  <a:lnTo>
                    <a:pt x="15" y="41"/>
                  </a:lnTo>
                  <a:lnTo>
                    <a:pt x="4" y="34"/>
                  </a:lnTo>
                  <a:lnTo>
                    <a:pt x="0" y="34"/>
                  </a:lnTo>
                  <a:close/>
                </a:path>
              </a:pathLst>
            </a:custGeom>
            <a:solidFill>
              <a:srgbClr val="8C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96" name="Freeform 17">
              <a:extLst>
                <a:ext uri="{FF2B5EF4-FFF2-40B4-BE49-F238E27FC236}">
                  <a16:creationId xmlns:a16="http://schemas.microsoft.com/office/drawing/2014/main" id="{A62E7CC9-551F-B84F-ACF2-B76C95A2D621}"/>
                </a:ext>
              </a:extLst>
            </p:cNvPr>
            <p:cNvSpPr>
              <a:spLocks/>
            </p:cNvSpPr>
            <p:nvPr/>
          </p:nvSpPr>
          <p:spPr bwMode="auto">
            <a:xfrm>
              <a:off x="2825" y="1094"/>
              <a:ext cx="718" cy="565"/>
            </a:xfrm>
            <a:custGeom>
              <a:avLst/>
              <a:gdLst>
                <a:gd name="T0" fmla="*/ 662 w 718"/>
                <a:gd name="T1" fmla="*/ 550 h 565"/>
                <a:gd name="T2" fmla="*/ 688 w 718"/>
                <a:gd name="T3" fmla="*/ 550 h 565"/>
                <a:gd name="T4" fmla="*/ 703 w 718"/>
                <a:gd name="T5" fmla="*/ 550 h 565"/>
                <a:gd name="T6" fmla="*/ 714 w 718"/>
                <a:gd name="T7" fmla="*/ 546 h 565"/>
                <a:gd name="T8" fmla="*/ 714 w 718"/>
                <a:gd name="T9" fmla="*/ 524 h 565"/>
                <a:gd name="T10" fmla="*/ 673 w 718"/>
                <a:gd name="T11" fmla="*/ 476 h 565"/>
                <a:gd name="T12" fmla="*/ 647 w 718"/>
                <a:gd name="T13" fmla="*/ 450 h 565"/>
                <a:gd name="T14" fmla="*/ 625 w 718"/>
                <a:gd name="T15" fmla="*/ 420 h 565"/>
                <a:gd name="T16" fmla="*/ 610 w 718"/>
                <a:gd name="T17" fmla="*/ 409 h 565"/>
                <a:gd name="T18" fmla="*/ 588 w 718"/>
                <a:gd name="T19" fmla="*/ 413 h 565"/>
                <a:gd name="T20" fmla="*/ 576 w 718"/>
                <a:gd name="T21" fmla="*/ 409 h 565"/>
                <a:gd name="T22" fmla="*/ 576 w 718"/>
                <a:gd name="T23" fmla="*/ 383 h 565"/>
                <a:gd name="T24" fmla="*/ 558 w 718"/>
                <a:gd name="T25" fmla="*/ 353 h 565"/>
                <a:gd name="T26" fmla="*/ 543 w 718"/>
                <a:gd name="T27" fmla="*/ 353 h 565"/>
                <a:gd name="T28" fmla="*/ 513 w 718"/>
                <a:gd name="T29" fmla="*/ 361 h 565"/>
                <a:gd name="T30" fmla="*/ 513 w 718"/>
                <a:gd name="T31" fmla="*/ 398 h 565"/>
                <a:gd name="T32" fmla="*/ 524 w 718"/>
                <a:gd name="T33" fmla="*/ 435 h 565"/>
                <a:gd name="T34" fmla="*/ 524 w 718"/>
                <a:gd name="T35" fmla="*/ 476 h 565"/>
                <a:gd name="T36" fmla="*/ 510 w 718"/>
                <a:gd name="T37" fmla="*/ 509 h 565"/>
                <a:gd name="T38" fmla="*/ 498 w 718"/>
                <a:gd name="T39" fmla="*/ 483 h 565"/>
                <a:gd name="T40" fmla="*/ 491 w 718"/>
                <a:gd name="T41" fmla="*/ 457 h 565"/>
                <a:gd name="T42" fmla="*/ 461 w 718"/>
                <a:gd name="T43" fmla="*/ 428 h 565"/>
                <a:gd name="T44" fmla="*/ 420 w 718"/>
                <a:gd name="T45" fmla="*/ 398 h 565"/>
                <a:gd name="T46" fmla="*/ 409 w 718"/>
                <a:gd name="T47" fmla="*/ 372 h 565"/>
                <a:gd name="T48" fmla="*/ 413 w 718"/>
                <a:gd name="T49" fmla="*/ 350 h 565"/>
                <a:gd name="T50" fmla="*/ 431 w 718"/>
                <a:gd name="T51" fmla="*/ 294 h 565"/>
                <a:gd name="T52" fmla="*/ 435 w 718"/>
                <a:gd name="T53" fmla="*/ 234 h 565"/>
                <a:gd name="T54" fmla="*/ 394 w 718"/>
                <a:gd name="T55" fmla="*/ 227 h 565"/>
                <a:gd name="T56" fmla="*/ 346 w 718"/>
                <a:gd name="T57" fmla="*/ 208 h 565"/>
                <a:gd name="T58" fmla="*/ 316 w 718"/>
                <a:gd name="T59" fmla="*/ 212 h 565"/>
                <a:gd name="T60" fmla="*/ 279 w 718"/>
                <a:gd name="T61" fmla="*/ 175 h 565"/>
                <a:gd name="T62" fmla="*/ 234 w 718"/>
                <a:gd name="T63" fmla="*/ 142 h 565"/>
                <a:gd name="T64" fmla="*/ 201 w 718"/>
                <a:gd name="T65" fmla="*/ 108 h 565"/>
                <a:gd name="T66" fmla="*/ 179 w 718"/>
                <a:gd name="T67" fmla="*/ 86 h 565"/>
                <a:gd name="T68" fmla="*/ 141 w 718"/>
                <a:gd name="T69" fmla="*/ 64 h 565"/>
                <a:gd name="T70" fmla="*/ 93 w 718"/>
                <a:gd name="T71" fmla="*/ 34 h 565"/>
                <a:gd name="T72" fmla="*/ 45 w 718"/>
                <a:gd name="T73" fmla="*/ 12 h 565"/>
                <a:gd name="T74" fmla="*/ 26 w 718"/>
                <a:gd name="T75" fmla="*/ 19 h 565"/>
                <a:gd name="T76" fmla="*/ 11 w 718"/>
                <a:gd name="T77" fmla="*/ 52 h 565"/>
                <a:gd name="T78" fmla="*/ 11 w 718"/>
                <a:gd name="T79" fmla="*/ 67 h 565"/>
                <a:gd name="T80" fmla="*/ 37 w 718"/>
                <a:gd name="T81" fmla="*/ 67 h 565"/>
                <a:gd name="T82" fmla="*/ 75 w 718"/>
                <a:gd name="T83" fmla="*/ 75 h 565"/>
                <a:gd name="T84" fmla="*/ 112 w 718"/>
                <a:gd name="T85" fmla="*/ 97 h 565"/>
                <a:gd name="T86" fmla="*/ 149 w 718"/>
                <a:gd name="T87" fmla="*/ 130 h 565"/>
                <a:gd name="T88" fmla="*/ 201 w 718"/>
                <a:gd name="T89" fmla="*/ 164 h 565"/>
                <a:gd name="T90" fmla="*/ 249 w 718"/>
                <a:gd name="T91" fmla="*/ 201 h 565"/>
                <a:gd name="T92" fmla="*/ 294 w 718"/>
                <a:gd name="T93" fmla="*/ 238 h 565"/>
                <a:gd name="T94" fmla="*/ 324 w 718"/>
                <a:gd name="T95" fmla="*/ 298 h 565"/>
                <a:gd name="T96" fmla="*/ 346 w 718"/>
                <a:gd name="T97" fmla="*/ 350 h 565"/>
                <a:gd name="T98" fmla="*/ 365 w 718"/>
                <a:gd name="T99" fmla="*/ 361 h 565"/>
                <a:gd name="T100" fmla="*/ 394 w 718"/>
                <a:gd name="T101" fmla="*/ 398 h 565"/>
                <a:gd name="T102" fmla="*/ 424 w 718"/>
                <a:gd name="T103" fmla="*/ 454 h 565"/>
                <a:gd name="T104" fmla="*/ 454 w 718"/>
                <a:gd name="T105" fmla="*/ 487 h 565"/>
                <a:gd name="T106" fmla="*/ 472 w 718"/>
                <a:gd name="T107" fmla="*/ 524 h 565"/>
                <a:gd name="T108" fmla="*/ 491 w 718"/>
                <a:gd name="T109" fmla="*/ 554 h 565"/>
                <a:gd name="T110" fmla="*/ 510 w 718"/>
                <a:gd name="T111" fmla="*/ 565 h 565"/>
                <a:gd name="T112" fmla="*/ 543 w 718"/>
                <a:gd name="T113" fmla="*/ 561 h 565"/>
                <a:gd name="T114" fmla="*/ 550 w 718"/>
                <a:gd name="T115" fmla="*/ 543 h 565"/>
                <a:gd name="T116" fmla="*/ 550 w 718"/>
                <a:gd name="T117" fmla="*/ 509 h 565"/>
                <a:gd name="T118" fmla="*/ 565 w 718"/>
                <a:gd name="T119" fmla="*/ 491 h 565"/>
                <a:gd name="T120" fmla="*/ 588 w 718"/>
                <a:gd name="T121" fmla="*/ 480 h 565"/>
                <a:gd name="T122" fmla="*/ 617 w 718"/>
                <a:gd name="T123" fmla="*/ 483 h 565"/>
                <a:gd name="T124" fmla="*/ 643 w 718"/>
                <a:gd name="T125" fmla="*/ 520 h 56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18"/>
                <a:gd name="T190" fmla="*/ 0 h 565"/>
                <a:gd name="T191" fmla="*/ 718 w 718"/>
                <a:gd name="T192" fmla="*/ 565 h 56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18" h="565">
                  <a:moveTo>
                    <a:pt x="651" y="554"/>
                  </a:moveTo>
                  <a:lnTo>
                    <a:pt x="662" y="550"/>
                  </a:lnTo>
                  <a:lnTo>
                    <a:pt x="677" y="550"/>
                  </a:lnTo>
                  <a:lnTo>
                    <a:pt x="688" y="550"/>
                  </a:lnTo>
                  <a:lnTo>
                    <a:pt x="695" y="550"/>
                  </a:lnTo>
                  <a:lnTo>
                    <a:pt x="703" y="550"/>
                  </a:lnTo>
                  <a:lnTo>
                    <a:pt x="707" y="550"/>
                  </a:lnTo>
                  <a:lnTo>
                    <a:pt x="714" y="546"/>
                  </a:lnTo>
                  <a:lnTo>
                    <a:pt x="718" y="539"/>
                  </a:lnTo>
                  <a:lnTo>
                    <a:pt x="714" y="524"/>
                  </a:lnTo>
                  <a:lnTo>
                    <a:pt x="695" y="498"/>
                  </a:lnTo>
                  <a:lnTo>
                    <a:pt x="673" y="476"/>
                  </a:lnTo>
                  <a:lnTo>
                    <a:pt x="658" y="461"/>
                  </a:lnTo>
                  <a:lnTo>
                    <a:pt x="647" y="450"/>
                  </a:lnTo>
                  <a:lnTo>
                    <a:pt x="636" y="435"/>
                  </a:lnTo>
                  <a:lnTo>
                    <a:pt x="625" y="420"/>
                  </a:lnTo>
                  <a:lnTo>
                    <a:pt x="617" y="409"/>
                  </a:lnTo>
                  <a:lnTo>
                    <a:pt x="610" y="409"/>
                  </a:lnTo>
                  <a:lnTo>
                    <a:pt x="599" y="409"/>
                  </a:lnTo>
                  <a:lnTo>
                    <a:pt x="588" y="413"/>
                  </a:lnTo>
                  <a:lnTo>
                    <a:pt x="580" y="413"/>
                  </a:lnTo>
                  <a:lnTo>
                    <a:pt x="576" y="409"/>
                  </a:lnTo>
                  <a:lnTo>
                    <a:pt x="576" y="398"/>
                  </a:lnTo>
                  <a:lnTo>
                    <a:pt x="576" y="383"/>
                  </a:lnTo>
                  <a:lnTo>
                    <a:pt x="576" y="372"/>
                  </a:lnTo>
                  <a:lnTo>
                    <a:pt x="558" y="353"/>
                  </a:lnTo>
                  <a:lnTo>
                    <a:pt x="554" y="353"/>
                  </a:lnTo>
                  <a:lnTo>
                    <a:pt x="543" y="353"/>
                  </a:lnTo>
                  <a:lnTo>
                    <a:pt x="528" y="357"/>
                  </a:lnTo>
                  <a:lnTo>
                    <a:pt x="513" y="361"/>
                  </a:lnTo>
                  <a:lnTo>
                    <a:pt x="513" y="379"/>
                  </a:lnTo>
                  <a:lnTo>
                    <a:pt x="513" y="398"/>
                  </a:lnTo>
                  <a:lnTo>
                    <a:pt x="521" y="416"/>
                  </a:lnTo>
                  <a:lnTo>
                    <a:pt x="524" y="435"/>
                  </a:lnTo>
                  <a:lnTo>
                    <a:pt x="528" y="457"/>
                  </a:lnTo>
                  <a:lnTo>
                    <a:pt x="524" y="476"/>
                  </a:lnTo>
                  <a:lnTo>
                    <a:pt x="521" y="498"/>
                  </a:lnTo>
                  <a:lnTo>
                    <a:pt x="510" y="509"/>
                  </a:lnTo>
                  <a:lnTo>
                    <a:pt x="506" y="498"/>
                  </a:lnTo>
                  <a:lnTo>
                    <a:pt x="498" y="483"/>
                  </a:lnTo>
                  <a:lnTo>
                    <a:pt x="495" y="472"/>
                  </a:lnTo>
                  <a:lnTo>
                    <a:pt x="491" y="457"/>
                  </a:lnTo>
                  <a:lnTo>
                    <a:pt x="480" y="442"/>
                  </a:lnTo>
                  <a:lnTo>
                    <a:pt x="461" y="428"/>
                  </a:lnTo>
                  <a:lnTo>
                    <a:pt x="439" y="409"/>
                  </a:lnTo>
                  <a:lnTo>
                    <a:pt x="420" y="398"/>
                  </a:lnTo>
                  <a:lnTo>
                    <a:pt x="409" y="387"/>
                  </a:lnTo>
                  <a:lnTo>
                    <a:pt x="409" y="372"/>
                  </a:lnTo>
                  <a:lnTo>
                    <a:pt x="409" y="361"/>
                  </a:lnTo>
                  <a:lnTo>
                    <a:pt x="413" y="350"/>
                  </a:lnTo>
                  <a:lnTo>
                    <a:pt x="420" y="327"/>
                  </a:lnTo>
                  <a:lnTo>
                    <a:pt x="431" y="294"/>
                  </a:lnTo>
                  <a:lnTo>
                    <a:pt x="435" y="257"/>
                  </a:lnTo>
                  <a:lnTo>
                    <a:pt x="435" y="234"/>
                  </a:lnTo>
                  <a:lnTo>
                    <a:pt x="417" y="234"/>
                  </a:lnTo>
                  <a:lnTo>
                    <a:pt x="394" y="227"/>
                  </a:lnTo>
                  <a:lnTo>
                    <a:pt x="368" y="220"/>
                  </a:lnTo>
                  <a:lnTo>
                    <a:pt x="346" y="208"/>
                  </a:lnTo>
                  <a:lnTo>
                    <a:pt x="331" y="227"/>
                  </a:lnTo>
                  <a:lnTo>
                    <a:pt x="316" y="212"/>
                  </a:lnTo>
                  <a:lnTo>
                    <a:pt x="298" y="194"/>
                  </a:lnTo>
                  <a:lnTo>
                    <a:pt x="279" y="175"/>
                  </a:lnTo>
                  <a:lnTo>
                    <a:pt x="257" y="156"/>
                  </a:lnTo>
                  <a:lnTo>
                    <a:pt x="234" y="142"/>
                  </a:lnTo>
                  <a:lnTo>
                    <a:pt x="216" y="123"/>
                  </a:lnTo>
                  <a:lnTo>
                    <a:pt x="201" y="108"/>
                  </a:lnTo>
                  <a:lnTo>
                    <a:pt x="190" y="97"/>
                  </a:lnTo>
                  <a:lnTo>
                    <a:pt x="179" y="86"/>
                  </a:lnTo>
                  <a:lnTo>
                    <a:pt x="160" y="75"/>
                  </a:lnTo>
                  <a:lnTo>
                    <a:pt x="141" y="64"/>
                  </a:lnTo>
                  <a:lnTo>
                    <a:pt x="119" y="49"/>
                  </a:lnTo>
                  <a:lnTo>
                    <a:pt x="93" y="34"/>
                  </a:lnTo>
                  <a:lnTo>
                    <a:pt x="71" y="23"/>
                  </a:lnTo>
                  <a:lnTo>
                    <a:pt x="45" y="12"/>
                  </a:lnTo>
                  <a:lnTo>
                    <a:pt x="26" y="0"/>
                  </a:lnTo>
                  <a:lnTo>
                    <a:pt x="26" y="19"/>
                  </a:lnTo>
                  <a:lnTo>
                    <a:pt x="23" y="34"/>
                  </a:lnTo>
                  <a:lnTo>
                    <a:pt x="11" y="52"/>
                  </a:lnTo>
                  <a:lnTo>
                    <a:pt x="0" y="67"/>
                  </a:lnTo>
                  <a:lnTo>
                    <a:pt x="11" y="67"/>
                  </a:lnTo>
                  <a:lnTo>
                    <a:pt x="23" y="67"/>
                  </a:lnTo>
                  <a:lnTo>
                    <a:pt x="37" y="67"/>
                  </a:lnTo>
                  <a:lnTo>
                    <a:pt x="56" y="71"/>
                  </a:lnTo>
                  <a:lnTo>
                    <a:pt x="75" y="75"/>
                  </a:lnTo>
                  <a:lnTo>
                    <a:pt x="93" y="82"/>
                  </a:lnTo>
                  <a:lnTo>
                    <a:pt x="112" y="97"/>
                  </a:lnTo>
                  <a:lnTo>
                    <a:pt x="130" y="112"/>
                  </a:lnTo>
                  <a:lnTo>
                    <a:pt x="149" y="130"/>
                  </a:lnTo>
                  <a:lnTo>
                    <a:pt x="175" y="145"/>
                  </a:lnTo>
                  <a:lnTo>
                    <a:pt x="201" y="164"/>
                  </a:lnTo>
                  <a:lnTo>
                    <a:pt x="227" y="182"/>
                  </a:lnTo>
                  <a:lnTo>
                    <a:pt x="249" y="201"/>
                  </a:lnTo>
                  <a:lnTo>
                    <a:pt x="275" y="220"/>
                  </a:lnTo>
                  <a:lnTo>
                    <a:pt x="294" y="238"/>
                  </a:lnTo>
                  <a:lnTo>
                    <a:pt x="305" y="260"/>
                  </a:lnTo>
                  <a:lnTo>
                    <a:pt x="324" y="298"/>
                  </a:lnTo>
                  <a:lnTo>
                    <a:pt x="339" y="331"/>
                  </a:lnTo>
                  <a:lnTo>
                    <a:pt x="346" y="350"/>
                  </a:lnTo>
                  <a:lnTo>
                    <a:pt x="350" y="357"/>
                  </a:lnTo>
                  <a:lnTo>
                    <a:pt x="365" y="361"/>
                  </a:lnTo>
                  <a:lnTo>
                    <a:pt x="383" y="372"/>
                  </a:lnTo>
                  <a:lnTo>
                    <a:pt x="394" y="398"/>
                  </a:lnTo>
                  <a:lnTo>
                    <a:pt x="405" y="442"/>
                  </a:lnTo>
                  <a:lnTo>
                    <a:pt x="424" y="454"/>
                  </a:lnTo>
                  <a:lnTo>
                    <a:pt x="443" y="468"/>
                  </a:lnTo>
                  <a:lnTo>
                    <a:pt x="454" y="487"/>
                  </a:lnTo>
                  <a:lnTo>
                    <a:pt x="465" y="506"/>
                  </a:lnTo>
                  <a:lnTo>
                    <a:pt x="472" y="524"/>
                  </a:lnTo>
                  <a:lnTo>
                    <a:pt x="480" y="543"/>
                  </a:lnTo>
                  <a:lnTo>
                    <a:pt x="491" y="554"/>
                  </a:lnTo>
                  <a:lnTo>
                    <a:pt x="498" y="561"/>
                  </a:lnTo>
                  <a:lnTo>
                    <a:pt x="510" y="565"/>
                  </a:lnTo>
                  <a:lnTo>
                    <a:pt x="528" y="565"/>
                  </a:lnTo>
                  <a:lnTo>
                    <a:pt x="543" y="561"/>
                  </a:lnTo>
                  <a:lnTo>
                    <a:pt x="550" y="554"/>
                  </a:lnTo>
                  <a:lnTo>
                    <a:pt x="550" y="543"/>
                  </a:lnTo>
                  <a:lnTo>
                    <a:pt x="550" y="524"/>
                  </a:lnTo>
                  <a:lnTo>
                    <a:pt x="550" y="509"/>
                  </a:lnTo>
                  <a:lnTo>
                    <a:pt x="558" y="498"/>
                  </a:lnTo>
                  <a:lnTo>
                    <a:pt x="565" y="491"/>
                  </a:lnTo>
                  <a:lnTo>
                    <a:pt x="576" y="483"/>
                  </a:lnTo>
                  <a:lnTo>
                    <a:pt x="588" y="480"/>
                  </a:lnTo>
                  <a:lnTo>
                    <a:pt x="603" y="480"/>
                  </a:lnTo>
                  <a:lnTo>
                    <a:pt x="617" y="483"/>
                  </a:lnTo>
                  <a:lnTo>
                    <a:pt x="632" y="498"/>
                  </a:lnTo>
                  <a:lnTo>
                    <a:pt x="643" y="520"/>
                  </a:lnTo>
                  <a:lnTo>
                    <a:pt x="651" y="554"/>
                  </a:lnTo>
                  <a:close/>
                </a:path>
              </a:pathLst>
            </a:custGeom>
            <a:solidFill>
              <a:srgbClr val="8C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97" name="Freeform 18">
              <a:extLst>
                <a:ext uri="{FF2B5EF4-FFF2-40B4-BE49-F238E27FC236}">
                  <a16:creationId xmlns:a16="http://schemas.microsoft.com/office/drawing/2014/main" id="{420CD742-54A1-194D-81CE-B9BB8C53555D}"/>
                </a:ext>
              </a:extLst>
            </p:cNvPr>
            <p:cNvSpPr>
              <a:spLocks/>
            </p:cNvSpPr>
            <p:nvPr/>
          </p:nvSpPr>
          <p:spPr bwMode="auto">
            <a:xfrm>
              <a:off x="2851" y="1618"/>
              <a:ext cx="145" cy="372"/>
            </a:xfrm>
            <a:custGeom>
              <a:avLst/>
              <a:gdLst>
                <a:gd name="T0" fmla="*/ 86 w 145"/>
                <a:gd name="T1" fmla="*/ 327 h 372"/>
                <a:gd name="T2" fmla="*/ 82 w 145"/>
                <a:gd name="T3" fmla="*/ 294 h 372"/>
                <a:gd name="T4" fmla="*/ 71 w 145"/>
                <a:gd name="T5" fmla="*/ 253 h 372"/>
                <a:gd name="T6" fmla="*/ 45 w 145"/>
                <a:gd name="T7" fmla="*/ 186 h 372"/>
                <a:gd name="T8" fmla="*/ 34 w 145"/>
                <a:gd name="T9" fmla="*/ 171 h 372"/>
                <a:gd name="T10" fmla="*/ 26 w 145"/>
                <a:gd name="T11" fmla="*/ 216 h 372"/>
                <a:gd name="T12" fmla="*/ 23 w 145"/>
                <a:gd name="T13" fmla="*/ 223 h 372"/>
                <a:gd name="T14" fmla="*/ 11 w 145"/>
                <a:gd name="T15" fmla="*/ 204 h 372"/>
                <a:gd name="T16" fmla="*/ 4 w 145"/>
                <a:gd name="T17" fmla="*/ 171 h 372"/>
                <a:gd name="T18" fmla="*/ 0 w 145"/>
                <a:gd name="T19" fmla="*/ 141 h 372"/>
                <a:gd name="T20" fmla="*/ 4 w 145"/>
                <a:gd name="T21" fmla="*/ 126 h 372"/>
                <a:gd name="T22" fmla="*/ 8 w 145"/>
                <a:gd name="T23" fmla="*/ 93 h 372"/>
                <a:gd name="T24" fmla="*/ 19 w 145"/>
                <a:gd name="T25" fmla="*/ 78 h 372"/>
                <a:gd name="T26" fmla="*/ 45 w 145"/>
                <a:gd name="T27" fmla="*/ 60 h 372"/>
                <a:gd name="T28" fmla="*/ 52 w 145"/>
                <a:gd name="T29" fmla="*/ 41 h 372"/>
                <a:gd name="T30" fmla="*/ 63 w 145"/>
                <a:gd name="T31" fmla="*/ 15 h 372"/>
                <a:gd name="T32" fmla="*/ 75 w 145"/>
                <a:gd name="T33" fmla="*/ 8 h 372"/>
                <a:gd name="T34" fmla="*/ 86 w 145"/>
                <a:gd name="T35" fmla="*/ 0 h 372"/>
                <a:gd name="T36" fmla="*/ 104 w 145"/>
                <a:gd name="T37" fmla="*/ 11 h 372"/>
                <a:gd name="T38" fmla="*/ 119 w 145"/>
                <a:gd name="T39" fmla="*/ 37 h 372"/>
                <a:gd name="T40" fmla="*/ 115 w 145"/>
                <a:gd name="T41" fmla="*/ 45 h 372"/>
                <a:gd name="T42" fmla="*/ 104 w 145"/>
                <a:gd name="T43" fmla="*/ 48 h 372"/>
                <a:gd name="T44" fmla="*/ 97 w 145"/>
                <a:gd name="T45" fmla="*/ 56 h 372"/>
                <a:gd name="T46" fmla="*/ 112 w 145"/>
                <a:gd name="T47" fmla="*/ 78 h 372"/>
                <a:gd name="T48" fmla="*/ 127 w 145"/>
                <a:gd name="T49" fmla="*/ 93 h 372"/>
                <a:gd name="T50" fmla="*/ 138 w 145"/>
                <a:gd name="T51" fmla="*/ 115 h 372"/>
                <a:gd name="T52" fmla="*/ 138 w 145"/>
                <a:gd name="T53" fmla="*/ 138 h 372"/>
                <a:gd name="T54" fmla="*/ 142 w 145"/>
                <a:gd name="T55" fmla="*/ 156 h 372"/>
                <a:gd name="T56" fmla="*/ 134 w 145"/>
                <a:gd name="T57" fmla="*/ 175 h 372"/>
                <a:gd name="T58" fmla="*/ 119 w 145"/>
                <a:gd name="T59" fmla="*/ 208 h 372"/>
                <a:gd name="T60" fmla="*/ 119 w 145"/>
                <a:gd name="T61" fmla="*/ 230 h 372"/>
                <a:gd name="T62" fmla="*/ 112 w 145"/>
                <a:gd name="T63" fmla="*/ 260 h 372"/>
                <a:gd name="T64" fmla="*/ 123 w 145"/>
                <a:gd name="T65" fmla="*/ 290 h 372"/>
                <a:gd name="T66" fmla="*/ 123 w 145"/>
                <a:gd name="T67" fmla="*/ 323 h 372"/>
                <a:gd name="T68" fmla="*/ 123 w 145"/>
                <a:gd name="T69" fmla="*/ 346 h 372"/>
                <a:gd name="T70" fmla="*/ 115 w 145"/>
                <a:gd name="T71" fmla="*/ 368 h 372"/>
                <a:gd name="T72" fmla="*/ 104 w 145"/>
                <a:gd name="T73" fmla="*/ 368 h 372"/>
                <a:gd name="T74" fmla="*/ 93 w 145"/>
                <a:gd name="T75" fmla="*/ 357 h 3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5"/>
                <a:gd name="T115" fmla="*/ 0 h 372"/>
                <a:gd name="T116" fmla="*/ 145 w 145"/>
                <a:gd name="T117" fmla="*/ 372 h 3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5" h="372">
                  <a:moveTo>
                    <a:pt x="86" y="346"/>
                  </a:moveTo>
                  <a:lnTo>
                    <a:pt x="86" y="327"/>
                  </a:lnTo>
                  <a:lnTo>
                    <a:pt x="86" y="308"/>
                  </a:lnTo>
                  <a:lnTo>
                    <a:pt x="82" y="294"/>
                  </a:lnTo>
                  <a:lnTo>
                    <a:pt x="78" y="275"/>
                  </a:lnTo>
                  <a:lnTo>
                    <a:pt x="71" y="253"/>
                  </a:lnTo>
                  <a:lnTo>
                    <a:pt x="60" y="223"/>
                  </a:lnTo>
                  <a:lnTo>
                    <a:pt x="45" y="186"/>
                  </a:lnTo>
                  <a:lnTo>
                    <a:pt x="37" y="149"/>
                  </a:lnTo>
                  <a:lnTo>
                    <a:pt x="34" y="171"/>
                  </a:lnTo>
                  <a:lnTo>
                    <a:pt x="30" y="193"/>
                  </a:lnTo>
                  <a:lnTo>
                    <a:pt x="26" y="216"/>
                  </a:lnTo>
                  <a:lnTo>
                    <a:pt x="30" y="234"/>
                  </a:lnTo>
                  <a:lnTo>
                    <a:pt x="23" y="223"/>
                  </a:lnTo>
                  <a:lnTo>
                    <a:pt x="15" y="216"/>
                  </a:lnTo>
                  <a:lnTo>
                    <a:pt x="11" y="204"/>
                  </a:lnTo>
                  <a:lnTo>
                    <a:pt x="8" y="190"/>
                  </a:lnTo>
                  <a:lnTo>
                    <a:pt x="4" y="171"/>
                  </a:lnTo>
                  <a:lnTo>
                    <a:pt x="4" y="156"/>
                  </a:lnTo>
                  <a:lnTo>
                    <a:pt x="0" y="141"/>
                  </a:lnTo>
                  <a:lnTo>
                    <a:pt x="0" y="134"/>
                  </a:lnTo>
                  <a:lnTo>
                    <a:pt x="4" y="126"/>
                  </a:lnTo>
                  <a:lnTo>
                    <a:pt x="8" y="112"/>
                  </a:lnTo>
                  <a:lnTo>
                    <a:pt x="8" y="93"/>
                  </a:lnTo>
                  <a:lnTo>
                    <a:pt x="4" y="78"/>
                  </a:lnTo>
                  <a:lnTo>
                    <a:pt x="19" y="78"/>
                  </a:lnTo>
                  <a:lnTo>
                    <a:pt x="34" y="71"/>
                  </a:lnTo>
                  <a:lnTo>
                    <a:pt x="45" y="60"/>
                  </a:lnTo>
                  <a:lnTo>
                    <a:pt x="49" y="52"/>
                  </a:lnTo>
                  <a:lnTo>
                    <a:pt x="52" y="41"/>
                  </a:lnTo>
                  <a:lnTo>
                    <a:pt x="60" y="26"/>
                  </a:lnTo>
                  <a:lnTo>
                    <a:pt x="63" y="15"/>
                  </a:lnTo>
                  <a:lnTo>
                    <a:pt x="67" y="8"/>
                  </a:lnTo>
                  <a:lnTo>
                    <a:pt x="75" y="8"/>
                  </a:lnTo>
                  <a:lnTo>
                    <a:pt x="82" y="4"/>
                  </a:lnTo>
                  <a:lnTo>
                    <a:pt x="86" y="0"/>
                  </a:lnTo>
                  <a:lnTo>
                    <a:pt x="93" y="4"/>
                  </a:lnTo>
                  <a:lnTo>
                    <a:pt x="104" y="11"/>
                  </a:lnTo>
                  <a:lnTo>
                    <a:pt x="112" y="22"/>
                  </a:lnTo>
                  <a:lnTo>
                    <a:pt x="119" y="37"/>
                  </a:lnTo>
                  <a:lnTo>
                    <a:pt x="123" y="48"/>
                  </a:lnTo>
                  <a:lnTo>
                    <a:pt x="115" y="45"/>
                  </a:lnTo>
                  <a:lnTo>
                    <a:pt x="112" y="45"/>
                  </a:lnTo>
                  <a:lnTo>
                    <a:pt x="104" y="48"/>
                  </a:lnTo>
                  <a:lnTo>
                    <a:pt x="97" y="48"/>
                  </a:lnTo>
                  <a:lnTo>
                    <a:pt x="97" y="56"/>
                  </a:lnTo>
                  <a:lnTo>
                    <a:pt x="101" y="67"/>
                  </a:lnTo>
                  <a:lnTo>
                    <a:pt x="112" y="78"/>
                  </a:lnTo>
                  <a:lnTo>
                    <a:pt x="119" y="86"/>
                  </a:lnTo>
                  <a:lnTo>
                    <a:pt x="127" y="93"/>
                  </a:lnTo>
                  <a:lnTo>
                    <a:pt x="134" y="104"/>
                  </a:lnTo>
                  <a:lnTo>
                    <a:pt x="138" y="115"/>
                  </a:lnTo>
                  <a:lnTo>
                    <a:pt x="138" y="126"/>
                  </a:lnTo>
                  <a:lnTo>
                    <a:pt x="138" y="138"/>
                  </a:lnTo>
                  <a:lnTo>
                    <a:pt x="138" y="149"/>
                  </a:lnTo>
                  <a:lnTo>
                    <a:pt x="142" y="156"/>
                  </a:lnTo>
                  <a:lnTo>
                    <a:pt x="145" y="164"/>
                  </a:lnTo>
                  <a:lnTo>
                    <a:pt x="134" y="175"/>
                  </a:lnTo>
                  <a:lnTo>
                    <a:pt x="127" y="190"/>
                  </a:lnTo>
                  <a:lnTo>
                    <a:pt x="119" y="208"/>
                  </a:lnTo>
                  <a:lnTo>
                    <a:pt x="119" y="219"/>
                  </a:lnTo>
                  <a:lnTo>
                    <a:pt x="119" y="230"/>
                  </a:lnTo>
                  <a:lnTo>
                    <a:pt x="115" y="245"/>
                  </a:lnTo>
                  <a:lnTo>
                    <a:pt x="112" y="260"/>
                  </a:lnTo>
                  <a:lnTo>
                    <a:pt x="115" y="275"/>
                  </a:lnTo>
                  <a:lnTo>
                    <a:pt x="123" y="290"/>
                  </a:lnTo>
                  <a:lnTo>
                    <a:pt x="123" y="305"/>
                  </a:lnTo>
                  <a:lnTo>
                    <a:pt x="123" y="323"/>
                  </a:lnTo>
                  <a:lnTo>
                    <a:pt x="123" y="334"/>
                  </a:lnTo>
                  <a:lnTo>
                    <a:pt x="123" y="346"/>
                  </a:lnTo>
                  <a:lnTo>
                    <a:pt x="119" y="357"/>
                  </a:lnTo>
                  <a:lnTo>
                    <a:pt x="115" y="368"/>
                  </a:lnTo>
                  <a:lnTo>
                    <a:pt x="112" y="372"/>
                  </a:lnTo>
                  <a:lnTo>
                    <a:pt x="104" y="368"/>
                  </a:lnTo>
                  <a:lnTo>
                    <a:pt x="101" y="364"/>
                  </a:lnTo>
                  <a:lnTo>
                    <a:pt x="93" y="357"/>
                  </a:lnTo>
                  <a:lnTo>
                    <a:pt x="86" y="346"/>
                  </a:lnTo>
                  <a:close/>
                </a:path>
              </a:pathLst>
            </a:custGeom>
            <a:solidFill>
              <a:srgbClr val="8C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3098" name="Freeform 19">
              <a:extLst>
                <a:ext uri="{FF2B5EF4-FFF2-40B4-BE49-F238E27FC236}">
                  <a16:creationId xmlns:a16="http://schemas.microsoft.com/office/drawing/2014/main" id="{88D46841-3479-B64A-8A47-8C46A7AA99E3}"/>
                </a:ext>
              </a:extLst>
            </p:cNvPr>
            <p:cNvSpPr>
              <a:spLocks/>
            </p:cNvSpPr>
            <p:nvPr/>
          </p:nvSpPr>
          <p:spPr bwMode="auto">
            <a:xfrm>
              <a:off x="3201" y="1618"/>
              <a:ext cx="141" cy="141"/>
            </a:xfrm>
            <a:custGeom>
              <a:avLst/>
              <a:gdLst>
                <a:gd name="T0" fmla="*/ 44 w 141"/>
                <a:gd name="T1" fmla="*/ 0 h 141"/>
                <a:gd name="T2" fmla="*/ 67 w 141"/>
                <a:gd name="T3" fmla="*/ 22 h 141"/>
                <a:gd name="T4" fmla="*/ 82 w 141"/>
                <a:gd name="T5" fmla="*/ 41 h 141"/>
                <a:gd name="T6" fmla="*/ 93 w 141"/>
                <a:gd name="T7" fmla="*/ 56 h 141"/>
                <a:gd name="T8" fmla="*/ 104 w 141"/>
                <a:gd name="T9" fmla="*/ 71 h 141"/>
                <a:gd name="T10" fmla="*/ 119 w 141"/>
                <a:gd name="T11" fmla="*/ 86 h 141"/>
                <a:gd name="T12" fmla="*/ 134 w 141"/>
                <a:gd name="T13" fmla="*/ 104 h 141"/>
                <a:gd name="T14" fmla="*/ 141 w 141"/>
                <a:gd name="T15" fmla="*/ 119 h 141"/>
                <a:gd name="T16" fmla="*/ 141 w 141"/>
                <a:gd name="T17" fmla="*/ 126 h 141"/>
                <a:gd name="T18" fmla="*/ 130 w 141"/>
                <a:gd name="T19" fmla="*/ 134 h 141"/>
                <a:gd name="T20" fmla="*/ 119 w 141"/>
                <a:gd name="T21" fmla="*/ 138 h 141"/>
                <a:gd name="T22" fmla="*/ 104 w 141"/>
                <a:gd name="T23" fmla="*/ 141 h 141"/>
                <a:gd name="T24" fmla="*/ 93 w 141"/>
                <a:gd name="T25" fmla="*/ 138 h 141"/>
                <a:gd name="T26" fmla="*/ 89 w 141"/>
                <a:gd name="T27" fmla="*/ 130 h 141"/>
                <a:gd name="T28" fmla="*/ 82 w 141"/>
                <a:gd name="T29" fmla="*/ 119 h 141"/>
                <a:gd name="T30" fmla="*/ 78 w 141"/>
                <a:gd name="T31" fmla="*/ 104 h 141"/>
                <a:gd name="T32" fmla="*/ 70 w 141"/>
                <a:gd name="T33" fmla="*/ 93 h 141"/>
                <a:gd name="T34" fmla="*/ 63 w 141"/>
                <a:gd name="T35" fmla="*/ 100 h 141"/>
                <a:gd name="T36" fmla="*/ 52 w 141"/>
                <a:gd name="T37" fmla="*/ 108 h 141"/>
                <a:gd name="T38" fmla="*/ 44 w 141"/>
                <a:gd name="T39" fmla="*/ 115 h 141"/>
                <a:gd name="T40" fmla="*/ 37 w 141"/>
                <a:gd name="T41" fmla="*/ 119 h 141"/>
                <a:gd name="T42" fmla="*/ 29 w 141"/>
                <a:gd name="T43" fmla="*/ 112 h 141"/>
                <a:gd name="T44" fmla="*/ 26 w 141"/>
                <a:gd name="T45" fmla="*/ 97 h 141"/>
                <a:gd name="T46" fmla="*/ 22 w 141"/>
                <a:gd name="T47" fmla="*/ 82 h 141"/>
                <a:gd name="T48" fmla="*/ 22 w 141"/>
                <a:gd name="T49" fmla="*/ 74 h 141"/>
                <a:gd name="T50" fmla="*/ 29 w 141"/>
                <a:gd name="T51" fmla="*/ 71 h 141"/>
                <a:gd name="T52" fmla="*/ 33 w 141"/>
                <a:gd name="T53" fmla="*/ 67 h 141"/>
                <a:gd name="T54" fmla="*/ 41 w 141"/>
                <a:gd name="T55" fmla="*/ 60 h 141"/>
                <a:gd name="T56" fmla="*/ 41 w 141"/>
                <a:gd name="T57" fmla="*/ 52 h 141"/>
                <a:gd name="T58" fmla="*/ 33 w 141"/>
                <a:gd name="T59" fmla="*/ 48 h 141"/>
                <a:gd name="T60" fmla="*/ 18 w 141"/>
                <a:gd name="T61" fmla="*/ 45 h 141"/>
                <a:gd name="T62" fmla="*/ 7 w 141"/>
                <a:gd name="T63" fmla="*/ 45 h 141"/>
                <a:gd name="T64" fmla="*/ 0 w 141"/>
                <a:gd name="T65" fmla="*/ 52 h 141"/>
                <a:gd name="T66" fmla="*/ 0 w 141"/>
                <a:gd name="T67" fmla="*/ 37 h 141"/>
                <a:gd name="T68" fmla="*/ 0 w 141"/>
                <a:gd name="T69" fmla="*/ 26 h 141"/>
                <a:gd name="T70" fmla="*/ 3 w 141"/>
                <a:gd name="T71" fmla="*/ 19 h 141"/>
                <a:gd name="T72" fmla="*/ 7 w 141"/>
                <a:gd name="T73" fmla="*/ 11 h 141"/>
                <a:gd name="T74" fmla="*/ 15 w 141"/>
                <a:gd name="T75" fmla="*/ 8 h 141"/>
                <a:gd name="T76" fmla="*/ 26 w 141"/>
                <a:gd name="T77" fmla="*/ 0 h 141"/>
                <a:gd name="T78" fmla="*/ 33 w 141"/>
                <a:gd name="T79" fmla="*/ 0 h 141"/>
                <a:gd name="T80" fmla="*/ 44 w 141"/>
                <a:gd name="T81" fmla="*/ 0 h 1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1"/>
                <a:gd name="T124" fmla="*/ 0 h 141"/>
                <a:gd name="T125" fmla="*/ 141 w 141"/>
                <a:gd name="T126" fmla="*/ 141 h 1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1" h="141">
                  <a:moveTo>
                    <a:pt x="44" y="0"/>
                  </a:moveTo>
                  <a:lnTo>
                    <a:pt x="67" y="22"/>
                  </a:lnTo>
                  <a:lnTo>
                    <a:pt x="82" y="41"/>
                  </a:lnTo>
                  <a:lnTo>
                    <a:pt x="93" y="56"/>
                  </a:lnTo>
                  <a:lnTo>
                    <a:pt x="104" y="71"/>
                  </a:lnTo>
                  <a:lnTo>
                    <a:pt x="119" y="86"/>
                  </a:lnTo>
                  <a:lnTo>
                    <a:pt x="134" y="104"/>
                  </a:lnTo>
                  <a:lnTo>
                    <a:pt x="141" y="119"/>
                  </a:lnTo>
                  <a:lnTo>
                    <a:pt x="141" y="126"/>
                  </a:lnTo>
                  <a:lnTo>
                    <a:pt x="130" y="134"/>
                  </a:lnTo>
                  <a:lnTo>
                    <a:pt x="119" y="138"/>
                  </a:lnTo>
                  <a:lnTo>
                    <a:pt x="104" y="141"/>
                  </a:lnTo>
                  <a:lnTo>
                    <a:pt x="93" y="138"/>
                  </a:lnTo>
                  <a:lnTo>
                    <a:pt x="89" y="130"/>
                  </a:lnTo>
                  <a:lnTo>
                    <a:pt x="82" y="119"/>
                  </a:lnTo>
                  <a:lnTo>
                    <a:pt x="78" y="104"/>
                  </a:lnTo>
                  <a:lnTo>
                    <a:pt x="70" y="93"/>
                  </a:lnTo>
                  <a:lnTo>
                    <a:pt x="63" y="100"/>
                  </a:lnTo>
                  <a:lnTo>
                    <a:pt x="52" y="108"/>
                  </a:lnTo>
                  <a:lnTo>
                    <a:pt x="44" y="115"/>
                  </a:lnTo>
                  <a:lnTo>
                    <a:pt x="37" y="119"/>
                  </a:lnTo>
                  <a:lnTo>
                    <a:pt x="29" y="112"/>
                  </a:lnTo>
                  <a:lnTo>
                    <a:pt x="26" y="97"/>
                  </a:lnTo>
                  <a:lnTo>
                    <a:pt x="22" y="82"/>
                  </a:lnTo>
                  <a:lnTo>
                    <a:pt x="22" y="74"/>
                  </a:lnTo>
                  <a:lnTo>
                    <a:pt x="29" y="71"/>
                  </a:lnTo>
                  <a:lnTo>
                    <a:pt x="33" y="67"/>
                  </a:lnTo>
                  <a:lnTo>
                    <a:pt x="41" y="60"/>
                  </a:lnTo>
                  <a:lnTo>
                    <a:pt x="41" y="52"/>
                  </a:lnTo>
                  <a:lnTo>
                    <a:pt x="33" y="48"/>
                  </a:lnTo>
                  <a:lnTo>
                    <a:pt x="18" y="45"/>
                  </a:lnTo>
                  <a:lnTo>
                    <a:pt x="7" y="45"/>
                  </a:lnTo>
                  <a:lnTo>
                    <a:pt x="0" y="52"/>
                  </a:lnTo>
                  <a:lnTo>
                    <a:pt x="0" y="37"/>
                  </a:lnTo>
                  <a:lnTo>
                    <a:pt x="0" y="26"/>
                  </a:lnTo>
                  <a:lnTo>
                    <a:pt x="3" y="19"/>
                  </a:lnTo>
                  <a:lnTo>
                    <a:pt x="7" y="11"/>
                  </a:lnTo>
                  <a:lnTo>
                    <a:pt x="15" y="8"/>
                  </a:lnTo>
                  <a:lnTo>
                    <a:pt x="26" y="0"/>
                  </a:lnTo>
                  <a:lnTo>
                    <a:pt x="33" y="0"/>
                  </a:lnTo>
                  <a:lnTo>
                    <a:pt x="44" y="0"/>
                  </a:lnTo>
                  <a:close/>
                </a:path>
              </a:pathLst>
            </a:custGeom>
            <a:solidFill>
              <a:srgbClr val="A5D8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grpSp>
      <p:sp>
        <p:nvSpPr>
          <p:cNvPr id="42004" name="Freeform 20">
            <a:extLst>
              <a:ext uri="{FF2B5EF4-FFF2-40B4-BE49-F238E27FC236}">
                <a16:creationId xmlns:a16="http://schemas.microsoft.com/office/drawing/2014/main" id="{1C032C96-7ADD-3842-96B5-CB37EF82B3AC}"/>
              </a:ext>
            </a:extLst>
          </p:cNvPr>
          <p:cNvSpPr>
            <a:spLocks noChangeAspect="1"/>
          </p:cNvSpPr>
          <p:nvPr/>
        </p:nvSpPr>
        <p:spPr bwMode="auto">
          <a:xfrm rot="14112142">
            <a:off x="3147220" y="3686970"/>
            <a:ext cx="1319213" cy="1641475"/>
          </a:xfrm>
          <a:custGeom>
            <a:avLst/>
            <a:gdLst>
              <a:gd name="T0" fmla="*/ 2147483646 w 1104"/>
              <a:gd name="T1" fmla="*/ 2147483646 h 1374"/>
              <a:gd name="T2" fmla="*/ 2147483646 w 1104"/>
              <a:gd name="T3" fmla="*/ 2147483646 h 1374"/>
              <a:gd name="T4" fmla="*/ 2147483646 w 1104"/>
              <a:gd name="T5" fmla="*/ 2147483646 h 1374"/>
              <a:gd name="T6" fmla="*/ 2147483646 w 1104"/>
              <a:gd name="T7" fmla="*/ 2147483646 h 1374"/>
              <a:gd name="T8" fmla="*/ 2147483646 w 1104"/>
              <a:gd name="T9" fmla="*/ 2147483646 h 1374"/>
              <a:gd name="T10" fmla="*/ 2147483646 w 1104"/>
              <a:gd name="T11" fmla="*/ 2147483646 h 1374"/>
              <a:gd name="T12" fmla="*/ 2147483646 w 1104"/>
              <a:gd name="T13" fmla="*/ 2147483646 h 1374"/>
              <a:gd name="T14" fmla="*/ 2147483646 w 1104"/>
              <a:gd name="T15" fmla="*/ 2147483646 h 1374"/>
              <a:gd name="T16" fmla="*/ 2147483646 w 1104"/>
              <a:gd name="T17" fmla="*/ 2147483646 h 1374"/>
              <a:gd name="T18" fmla="*/ 2147483646 w 1104"/>
              <a:gd name="T19" fmla="*/ 2147483646 h 1374"/>
              <a:gd name="T20" fmla="*/ 2147483646 w 1104"/>
              <a:gd name="T21" fmla="*/ 2147483646 h 1374"/>
              <a:gd name="T22" fmla="*/ 0 w 1104"/>
              <a:gd name="T23" fmla="*/ 0 h 1374"/>
              <a:gd name="T24" fmla="*/ 2147483646 w 1104"/>
              <a:gd name="T25" fmla="*/ 2147483646 h 1374"/>
              <a:gd name="T26" fmla="*/ 2147483646 w 1104"/>
              <a:gd name="T27" fmla="*/ 2147483646 h 1374"/>
              <a:gd name="T28" fmla="*/ 2147483646 w 1104"/>
              <a:gd name="T29" fmla="*/ 2147483646 h 1374"/>
              <a:gd name="T30" fmla="*/ 2147483646 w 1104"/>
              <a:gd name="T31" fmla="*/ 2147483646 h 1374"/>
              <a:gd name="T32" fmla="*/ 2147483646 w 1104"/>
              <a:gd name="T33" fmla="*/ 2147483646 h 1374"/>
              <a:gd name="T34" fmla="*/ 2147483646 w 1104"/>
              <a:gd name="T35" fmla="*/ 2147483646 h 1374"/>
              <a:gd name="T36" fmla="*/ 2147483646 w 1104"/>
              <a:gd name="T37" fmla="*/ 2147483646 h 1374"/>
              <a:gd name="T38" fmla="*/ 2147483646 w 1104"/>
              <a:gd name="T39" fmla="*/ 2147483646 h 1374"/>
              <a:gd name="T40" fmla="*/ 2147483646 w 1104"/>
              <a:gd name="T41" fmla="*/ 2147483646 h 1374"/>
              <a:gd name="T42" fmla="*/ 2147483646 w 1104"/>
              <a:gd name="T43" fmla="*/ 2147483646 h 1374"/>
              <a:gd name="T44" fmla="*/ 2147483646 w 1104"/>
              <a:gd name="T45" fmla="*/ 2147483646 h 1374"/>
              <a:gd name="T46" fmla="*/ 2147483646 w 1104"/>
              <a:gd name="T47" fmla="*/ 2147483646 h 1374"/>
              <a:gd name="T48" fmla="*/ 2147483646 w 1104"/>
              <a:gd name="T49" fmla="*/ 2147483646 h 1374"/>
              <a:gd name="T50" fmla="*/ 2147483646 w 1104"/>
              <a:gd name="T51" fmla="*/ 2147483646 h 1374"/>
              <a:gd name="T52" fmla="*/ 2147483646 w 1104"/>
              <a:gd name="T53" fmla="*/ 2147483646 h 1374"/>
              <a:gd name="T54" fmla="*/ 2147483646 w 1104"/>
              <a:gd name="T55" fmla="*/ 2147483646 h 1374"/>
              <a:gd name="T56" fmla="*/ 2147483646 w 1104"/>
              <a:gd name="T57" fmla="*/ 2147483646 h 13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04"/>
              <a:gd name="T88" fmla="*/ 0 h 1374"/>
              <a:gd name="T89" fmla="*/ 1104 w 1104"/>
              <a:gd name="T90" fmla="*/ 1374 h 13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04" h="1374">
                <a:moveTo>
                  <a:pt x="524" y="1374"/>
                </a:moveTo>
                <a:lnTo>
                  <a:pt x="502" y="1248"/>
                </a:lnTo>
                <a:lnTo>
                  <a:pt x="506" y="1122"/>
                </a:lnTo>
                <a:lnTo>
                  <a:pt x="535" y="999"/>
                </a:lnTo>
                <a:lnTo>
                  <a:pt x="584" y="880"/>
                </a:lnTo>
                <a:lnTo>
                  <a:pt x="639" y="772"/>
                </a:lnTo>
                <a:lnTo>
                  <a:pt x="703" y="672"/>
                </a:lnTo>
                <a:lnTo>
                  <a:pt x="762" y="583"/>
                </a:lnTo>
                <a:lnTo>
                  <a:pt x="811" y="509"/>
                </a:lnTo>
                <a:lnTo>
                  <a:pt x="1104" y="687"/>
                </a:lnTo>
                <a:lnTo>
                  <a:pt x="755" y="48"/>
                </a:lnTo>
                <a:lnTo>
                  <a:pt x="0" y="0"/>
                </a:lnTo>
                <a:lnTo>
                  <a:pt x="260" y="182"/>
                </a:lnTo>
                <a:lnTo>
                  <a:pt x="231" y="230"/>
                </a:lnTo>
                <a:lnTo>
                  <a:pt x="201" y="286"/>
                </a:lnTo>
                <a:lnTo>
                  <a:pt x="167" y="349"/>
                </a:lnTo>
                <a:lnTo>
                  <a:pt x="138" y="408"/>
                </a:lnTo>
                <a:lnTo>
                  <a:pt x="119" y="475"/>
                </a:lnTo>
                <a:lnTo>
                  <a:pt x="108" y="535"/>
                </a:lnTo>
                <a:lnTo>
                  <a:pt x="108" y="594"/>
                </a:lnTo>
                <a:lnTo>
                  <a:pt x="126" y="650"/>
                </a:lnTo>
                <a:lnTo>
                  <a:pt x="186" y="754"/>
                </a:lnTo>
                <a:lnTo>
                  <a:pt x="249" y="873"/>
                </a:lnTo>
                <a:lnTo>
                  <a:pt x="316" y="992"/>
                </a:lnTo>
                <a:lnTo>
                  <a:pt x="379" y="1110"/>
                </a:lnTo>
                <a:lnTo>
                  <a:pt x="435" y="1214"/>
                </a:lnTo>
                <a:lnTo>
                  <a:pt x="483" y="1296"/>
                </a:lnTo>
                <a:lnTo>
                  <a:pt x="513" y="1352"/>
                </a:lnTo>
                <a:lnTo>
                  <a:pt x="524" y="1374"/>
                </a:lnTo>
                <a:close/>
              </a:path>
            </a:pathLst>
          </a:custGeom>
          <a:solidFill>
            <a:srgbClr val="FF3300"/>
          </a:solidFill>
          <a:ln w="9525">
            <a:round/>
            <a:headEnd/>
            <a:tailEnd/>
          </a:ln>
          <a:scene3d>
            <a:camera prst="legacyPerspectiveFront">
              <a:rot lat="1500000" lon="1500000" rev="0"/>
            </a:camera>
            <a:lightRig rig="legacyFlat4" dir="t"/>
          </a:scene3d>
          <a:sp3d extrusionH="887400" prstMaterial="legacyMatte">
            <a:bevelT w="13500" h="13500" prst="angle"/>
            <a:bevelB w="13500" h="13500" prst="angle"/>
            <a:extrusionClr>
              <a:srgbClr val="99CCFF"/>
            </a:extrusionClr>
            <a:contourClr>
              <a:srgbClr val="FF3300"/>
            </a:contourClr>
          </a:sp3d>
        </p:spPr>
        <p:txBody>
          <a:bodyPr>
            <a:flatTx/>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42005" name="Freeform 21">
            <a:extLst>
              <a:ext uri="{FF2B5EF4-FFF2-40B4-BE49-F238E27FC236}">
                <a16:creationId xmlns:a16="http://schemas.microsoft.com/office/drawing/2014/main" id="{AF5A876E-3C1F-AF44-805F-A45C870C6BB6}"/>
              </a:ext>
            </a:extLst>
          </p:cNvPr>
          <p:cNvSpPr>
            <a:spLocks noChangeAspect="1"/>
          </p:cNvSpPr>
          <p:nvPr/>
        </p:nvSpPr>
        <p:spPr bwMode="auto">
          <a:xfrm rot="17144568">
            <a:off x="7673975" y="3635375"/>
            <a:ext cx="1993900" cy="1625600"/>
          </a:xfrm>
          <a:custGeom>
            <a:avLst/>
            <a:gdLst>
              <a:gd name="T0" fmla="*/ 0 w 1450"/>
              <a:gd name="T1" fmla="*/ 0 h 881"/>
              <a:gd name="T2" fmla="*/ 2147483646 w 1450"/>
              <a:gd name="T3" fmla="*/ 2147483646 h 881"/>
              <a:gd name="T4" fmla="*/ 2147483646 w 1450"/>
              <a:gd name="T5" fmla="*/ 2147483646 h 881"/>
              <a:gd name="T6" fmla="*/ 2147483646 w 1450"/>
              <a:gd name="T7" fmla="*/ 2147483646 h 881"/>
              <a:gd name="T8" fmla="*/ 2147483646 w 1450"/>
              <a:gd name="T9" fmla="*/ 2147483646 h 881"/>
              <a:gd name="T10" fmla="*/ 2147483646 w 1450"/>
              <a:gd name="T11" fmla="*/ 2147483646 h 881"/>
              <a:gd name="T12" fmla="*/ 2147483646 w 1450"/>
              <a:gd name="T13" fmla="*/ 2147483646 h 881"/>
              <a:gd name="T14" fmla="*/ 2147483646 w 1450"/>
              <a:gd name="T15" fmla="*/ 2147483646 h 881"/>
              <a:gd name="T16" fmla="*/ 2147483646 w 1450"/>
              <a:gd name="T17" fmla="*/ 2147483646 h 881"/>
              <a:gd name="T18" fmla="*/ 2147483646 w 1450"/>
              <a:gd name="T19" fmla="*/ 2147483646 h 881"/>
              <a:gd name="T20" fmla="*/ 2147483646 w 1450"/>
              <a:gd name="T21" fmla="*/ 2147483646 h 881"/>
              <a:gd name="T22" fmla="*/ 2147483646 w 1450"/>
              <a:gd name="T23" fmla="*/ 2147483646 h 881"/>
              <a:gd name="T24" fmla="*/ 2147483646 w 1450"/>
              <a:gd name="T25" fmla="*/ 2147483646 h 881"/>
              <a:gd name="T26" fmla="*/ 2147483646 w 1450"/>
              <a:gd name="T27" fmla="*/ 2147483646 h 881"/>
              <a:gd name="T28" fmla="*/ 2147483646 w 1450"/>
              <a:gd name="T29" fmla="*/ 2147483646 h 881"/>
              <a:gd name="T30" fmla="*/ 2147483646 w 1450"/>
              <a:gd name="T31" fmla="*/ 2147483646 h 881"/>
              <a:gd name="T32" fmla="*/ 2147483646 w 1450"/>
              <a:gd name="T33" fmla="*/ 2147483646 h 881"/>
              <a:gd name="T34" fmla="*/ 2147483646 w 1450"/>
              <a:gd name="T35" fmla="*/ 2147483646 h 881"/>
              <a:gd name="T36" fmla="*/ 2147483646 w 1450"/>
              <a:gd name="T37" fmla="*/ 2147483646 h 881"/>
              <a:gd name="T38" fmla="*/ 2147483646 w 1450"/>
              <a:gd name="T39" fmla="*/ 2147483646 h 881"/>
              <a:gd name="T40" fmla="*/ 2147483646 w 1450"/>
              <a:gd name="T41" fmla="*/ 2147483646 h 881"/>
              <a:gd name="T42" fmla="*/ 2147483646 w 1450"/>
              <a:gd name="T43" fmla="*/ 2147483646 h 881"/>
              <a:gd name="T44" fmla="*/ 2147483646 w 1450"/>
              <a:gd name="T45" fmla="*/ 2147483646 h 881"/>
              <a:gd name="T46" fmla="*/ 2147483646 w 1450"/>
              <a:gd name="T47" fmla="*/ 2147483646 h 881"/>
              <a:gd name="T48" fmla="*/ 2147483646 w 1450"/>
              <a:gd name="T49" fmla="*/ 2147483646 h 881"/>
              <a:gd name="T50" fmla="*/ 2147483646 w 1450"/>
              <a:gd name="T51" fmla="*/ 2147483646 h 881"/>
              <a:gd name="T52" fmla="*/ 2147483646 w 1450"/>
              <a:gd name="T53" fmla="*/ 2147483646 h 881"/>
              <a:gd name="T54" fmla="*/ 2147483646 w 1450"/>
              <a:gd name="T55" fmla="*/ 2147483646 h 881"/>
              <a:gd name="T56" fmla="*/ 2147483646 w 1450"/>
              <a:gd name="T57" fmla="*/ 2147483646 h 881"/>
              <a:gd name="T58" fmla="*/ 2147483646 w 1450"/>
              <a:gd name="T59" fmla="*/ 2147483646 h 881"/>
              <a:gd name="T60" fmla="*/ 2147483646 w 1450"/>
              <a:gd name="T61" fmla="*/ 2147483646 h 881"/>
              <a:gd name="T62" fmla="*/ 2147483646 w 1450"/>
              <a:gd name="T63" fmla="*/ 2147483646 h 881"/>
              <a:gd name="T64" fmla="*/ 2147483646 w 1450"/>
              <a:gd name="T65" fmla="*/ 2147483646 h 881"/>
              <a:gd name="T66" fmla="*/ 2147483646 w 1450"/>
              <a:gd name="T67" fmla="*/ 0 h 881"/>
              <a:gd name="T68" fmla="*/ 2147483646 w 1450"/>
              <a:gd name="T69" fmla="*/ 0 h 881"/>
              <a:gd name="T70" fmla="*/ 2147483646 w 1450"/>
              <a:gd name="T71" fmla="*/ 0 h 881"/>
              <a:gd name="T72" fmla="*/ 0 w 1450"/>
              <a:gd name="T73" fmla="*/ 0 h 8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0"/>
              <a:gd name="T112" fmla="*/ 0 h 881"/>
              <a:gd name="T113" fmla="*/ 1450 w 1450"/>
              <a:gd name="T114" fmla="*/ 881 h 8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0" h="881">
                <a:moveTo>
                  <a:pt x="0" y="0"/>
                </a:moveTo>
                <a:lnTo>
                  <a:pt x="123" y="45"/>
                </a:lnTo>
                <a:lnTo>
                  <a:pt x="227" y="115"/>
                </a:lnTo>
                <a:lnTo>
                  <a:pt x="316" y="201"/>
                </a:lnTo>
                <a:lnTo>
                  <a:pt x="390" y="301"/>
                </a:lnTo>
                <a:lnTo>
                  <a:pt x="457" y="409"/>
                </a:lnTo>
                <a:lnTo>
                  <a:pt x="509" y="513"/>
                </a:lnTo>
                <a:lnTo>
                  <a:pt x="554" y="606"/>
                </a:lnTo>
                <a:lnTo>
                  <a:pt x="591" y="687"/>
                </a:lnTo>
                <a:lnTo>
                  <a:pt x="294" y="851"/>
                </a:lnTo>
                <a:lnTo>
                  <a:pt x="1022" y="881"/>
                </a:lnTo>
                <a:lnTo>
                  <a:pt x="1450" y="257"/>
                </a:lnTo>
                <a:lnTo>
                  <a:pt x="1160" y="390"/>
                </a:lnTo>
                <a:lnTo>
                  <a:pt x="1130" y="338"/>
                </a:lnTo>
                <a:lnTo>
                  <a:pt x="1101" y="283"/>
                </a:lnTo>
                <a:lnTo>
                  <a:pt x="1063" y="223"/>
                </a:lnTo>
                <a:lnTo>
                  <a:pt x="1022" y="164"/>
                </a:lnTo>
                <a:lnTo>
                  <a:pt x="978" y="115"/>
                </a:lnTo>
                <a:lnTo>
                  <a:pt x="930" y="71"/>
                </a:lnTo>
                <a:lnTo>
                  <a:pt x="877" y="41"/>
                </a:lnTo>
                <a:lnTo>
                  <a:pt x="822" y="30"/>
                </a:lnTo>
                <a:lnTo>
                  <a:pt x="762" y="26"/>
                </a:lnTo>
                <a:lnTo>
                  <a:pt x="703" y="26"/>
                </a:lnTo>
                <a:lnTo>
                  <a:pt x="636" y="23"/>
                </a:lnTo>
                <a:lnTo>
                  <a:pt x="569" y="19"/>
                </a:lnTo>
                <a:lnTo>
                  <a:pt x="498" y="19"/>
                </a:lnTo>
                <a:lnTo>
                  <a:pt x="431" y="15"/>
                </a:lnTo>
                <a:lnTo>
                  <a:pt x="364" y="15"/>
                </a:lnTo>
                <a:lnTo>
                  <a:pt x="301" y="11"/>
                </a:lnTo>
                <a:lnTo>
                  <a:pt x="238" y="8"/>
                </a:lnTo>
                <a:lnTo>
                  <a:pt x="182" y="8"/>
                </a:lnTo>
                <a:lnTo>
                  <a:pt x="130" y="4"/>
                </a:lnTo>
                <a:lnTo>
                  <a:pt x="86" y="4"/>
                </a:lnTo>
                <a:lnTo>
                  <a:pt x="52" y="0"/>
                </a:lnTo>
                <a:lnTo>
                  <a:pt x="22" y="0"/>
                </a:lnTo>
                <a:lnTo>
                  <a:pt x="7" y="0"/>
                </a:lnTo>
                <a:lnTo>
                  <a:pt x="0" y="0"/>
                </a:lnTo>
                <a:close/>
              </a:path>
            </a:pathLst>
          </a:custGeom>
          <a:solidFill>
            <a:srgbClr val="FF3300"/>
          </a:solidFill>
          <a:ln w="9525">
            <a:round/>
            <a:headEnd/>
            <a:tailEnd/>
          </a:ln>
          <a:scene3d>
            <a:camera prst="legacyPerspectiveFront">
              <a:rot lat="1500000" lon="1500000" rev="0"/>
            </a:camera>
            <a:lightRig rig="legacyFlat4" dir="t"/>
          </a:scene3d>
          <a:sp3d extrusionH="887400" prstMaterial="legacyMatte">
            <a:bevelT w="13500" h="13500" prst="angle"/>
            <a:bevelB w="13500" h="13500" prst="angle"/>
            <a:extrusionClr>
              <a:srgbClr val="99CCFF"/>
            </a:extrusionClr>
            <a:contourClr>
              <a:srgbClr val="FF3300"/>
            </a:contourClr>
          </a:sp3d>
        </p:spPr>
        <p:txBody>
          <a:bodyPr>
            <a:flatTx/>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42006" name="Freeform 22">
            <a:extLst>
              <a:ext uri="{FF2B5EF4-FFF2-40B4-BE49-F238E27FC236}">
                <a16:creationId xmlns:a16="http://schemas.microsoft.com/office/drawing/2014/main" id="{91CCE4FE-BB79-8F44-8CFA-D84C25DCBFA3}"/>
              </a:ext>
            </a:extLst>
          </p:cNvPr>
          <p:cNvSpPr>
            <a:spLocks noChangeAspect="1"/>
          </p:cNvSpPr>
          <p:nvPr/>
        </p:nvSpPr>
        <p:spPr bwMode="auto">
          <a:xfrm rot="11572997">
            <a:off x="7272339" y="4854575"/>
            <a:ext cx="1843087" cy="1657350"/>
          </a:xfrm>
          <a:custGeom>
            <a:avLst/>
            <a:gdLst>
              <a:gd name="T0" fmla="*/ 2147483646 w 1275"/>
              <a:gd name="T1" fmla="*/ 2147483646 h 1300"/>
              <a:gd name="T2" fmla="*/ 2147483646 w 1275"/>
              <a:gd name="T3" fmla="*/ 2147483646 h 1300"/>
              <a:gd name="T4" fmla="*/ 2147483646 w 1275"/>
              <a:gd name="T5" fmla="*/ 2147483646 h 1300"/>
              <a:gd name="T6" fmla="*/ 2147483646 w 1275"/>
              <a:gd name="T7" fmla="*/ 2147483646 h 1300"/>
              <a:gd name="T8" fmla="*/ 2147483646 w 1275"/>
              <a:gd name="T9" fmla="*/ 2147483646 h 1300"/>
              <a:gd name="T10" fmla="*/ 2147483646 w 1275"/>
              <a:gd name="T11" fmla="*/ 2147483646 h 1300"/>
              <a:gd name="T12" fmla="*/ 2147483646 w 1275"/>
              <a:gd name="T13" fmla="*/ 2147483646 h 1300"/>
              <a:gd name="T14" fmla="*/ 2147483646 w 1275"/>
              <a:gd name="T15" fmla="*/ 2147483646 h 1300"/>
              <a:gd name="T16" fmla="*/ 2147483646 w 1275"/>
              <a:gd name="T17" fmla="*/ 2147483646 h 1300"/>
              <a:gd name="T18" fmla="*/ 2147483646 w 1275"/>
              <a:gd name="T19" fmla="*/ 2147483646 h 1300"/>
              <a:gd name="T20" fmla="*/ 2147483646 w 1275"/>
              <a:gd name="T21" fmla="*/ 2147483646 h 1300"/>
              <a:gd name="T22" fmla="*/ 2147483646 w 1275"/>
              <a:gd name="T23" fmla="*/ 2147483646 h 1300"/>
              <a:gd name="T24" fmla="*/ 2147483646 w 1275"/>
              <a:gd name="T25" fmla="*/ 2147483646 h 1300"/>
              <a:gd name="T26" fmla="*/ 2147483646 w 1275"/>
              <a:gd name="T27" fmla="*/ 2147483646 h 1300"/>
              <a:gd name="T28" fmla="*/ 2147483646 w 1275"/>
              <a:gd name="T29" fmla="*/ 2147483646 h 1300"/>
              <a:gd name="T30" fmla="*/ 2147483646 w 1275"/>
              <a:gd name="T31" fmla="*/ 2147483646 h 1300"/>
              <a:gd name="T32" fmla="*/ 2147483646 w 1275"/>
              <a:gd name="T33" fmla="*/ 2147483646 h 1300"/>
              <a:gd name="T34" fmla="*/ 2147483646 w 1275"/>
              <a:gd name="T35" fmla="*/ 0 h 1300"/>
              <a:gd name="T36" fmla="*/ 0 w 1275"/>
              <a:gd name="T37" fmla="*/ 2147483646 h 1300"/>
              <a:gd name="T38" fmla="*/ 2147483646 w 1275"/>
              <a:gd name="T39" fmla="*/ 2147483646 h 1300"/>
              <a:gd name="T40" fmla="*/ 2147483646 w 1275"/>
              <a:gd name="T41" fmla="*/ 2147483646 h 1300"/>
              <a:gd name="T42" fmla="*/ 2147483646 w 1275"/>
              <a:gd name="T43" fmla="*/ 2147483646 h 1300"/>
              <a:gd name="T44" fmla="*/ 2147483646 w 1275"/>
              <a:gd name="T45" fmla="*/ 2147483646 h 1300"/>
              <a:gd name="T46" fmla="*/ 2147483646 w 1275"/>
              <a:gd name="T47" fmla="*/ 2147483646 h 1300"/>
              <a:gd name="T48" fmla="*/ 2147483646 w 1275"/>
              <a:gd name="T49" fmla="*/ 2147483646 h 1300"/>
              <a:gd name="T50" fmla="*/ 2147483646 w 1275"/>
              <a:gd name="T51" fmla="*/ 2147483646 h 1300"/>
              <a:gd name="T52" fmla="*/ 2147483646 w 1275"/>
              <a:gd name="T53" fmla="*/ 2147483646 h 1300"/>
              <a:gd name="T54" fmla="*/ 2147483646 w 1275"/>
              <a:gd name="T55" fmla="*/ 2147483646 h 1300"/>
              <a:gd name="T56" fmla="*/ 2147483646 w 1275"/>
              <a:gd name="T57" fmla="*/ 2147483646 h 1300"/>
              <a:gd name="T58" fmla="*/ 2147483646 w 1275"/>
              <a:gd name="T59" fmla="*/ 2147483646 h 1300"/>
              <a:gd name="T60" fmla="*/ 2147483646 w 1275"/>
              <a:gd name="T61" fmla="*/ 2147483646 h 1300"/>
              <a:gd name="T62" fmla="*/ 2147483646 w 1275"/>
              <a:gd name="T63" fmla="*/ 2147483646 h 1300"/>
              <a:gd name="T64" fmla="*/ 2147483646 w 1275"/>
              <a:gd name="T65" fmla="*/ 2147483646 h 1300"/>
              <a:gd name="T66" fmla="*/ 2147483646 w 1275"/>
              <a:gd name="T67" fmla="*/ 2147483646 h 1300"/>
              <a:gd name="T68" fmla="*/ 2147483646 w 1275"/>
              <a:gd name="T69" fmla="*/ 2147483646 h 1300"/>
              <a:gd name="T70" fmla="*/ 2147483646 w 1275"/>
              <a:gd name="T71" fmla="*/ 2147483646 h 1300"/>
              <a:gd name="T72" fmla="*/ 2147483646 w 1275"/>
              <a:gd name="T73" fmla="*/ 2147483646 h 13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75"/>
              <a:gd name="T112" fmla="*/ 0 h 1300"/>
              <a:gd name="T113" fmla="*/ 1275 w 1275"/>
              <a:gd name="T114" fmla="*/ 1300 h 13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75" h="1300">
                <a:moveTo>
                  <a:pt x="1275" y="171"/>
                </a:moveTo>
                <a:lnTo>
                  <a:pt x="1227" y="215"/>
                </a:lnTo>
                <a:lnTo>
                  <a:pt x="1175" y="253"/>
                </a:lnTo>
                <a:lnTo>
                  <a:pt x="1123" y="286"/>
                </a:lnTo>
                <a:lnTo>
                  <a:pt x="1063" y="308"/>
                </a:lnTo>
                <a:lnTo>
                  <a:pt x="1004" y="327"/>
                </a:lnTo>
                <a:lnTo>
                  <a:pt x="940" y="342"/>
                </a:lnTo>
                <a:lnTo>
                  <a:pt x="877" y="353"/>
                </a:lnTo>
                <a:lnTo>
                  <a:pt x="818" y="360"/>
                </a:lnTo>
                <a:lnTo>
                  <a:pt x="754" y="364"/>
                </a:lnTo>
                <a:lnTo>
                  <a:pt x="691" y="364"/>
                </a:lnTo>
                <a:lnTo>
                  <a:pt x="632" y="360"/>
                </a:lnTo>
                <a:lnTo>
                  <a:pt x="576" y="357"/>
                </a:lnTo>
                <a:lnTo>
                  <a:pt x="520" y="353"/>
                </a:lnTo>
                <a:lnTo>
                  <a:pt x="468" y="349"/>
                </a:lnTo>
                <a:lnTo>
                  <a:pt x="420" y="345"/>
                </a:lnTo>
                <a:lnTo>
                  <a:pt x="379" y="342"/>
                </a:lnTo>
                <a:lnTo>
                  <a:pt x="394" y="0"/>
                </a:lnTo>
                <a:lnTo>
                  <a:pt x="0" y="617"/>
                </a:lnTo>
                <a:lnTo>
                  <a:pt x="327" y="1300"/>
                </a:lnTo>
                <a:lnTo>
                  <a:pt x="353" y="981"/>
                </a:lnTo>
                <a:lnTo>
                  <a:pt x="412" y="981"/>
                </a:lnTo>
                <a:lnTo>
                  <a:pt x="479" y="984"/>
                </a:lnTo>
                <a:lnTo>
                  <a:pt x="546" y="981"/>
                </a:lnTo>
                <a:lnTo>
                  <a:pt x="617" y="977"/>
                </a:lnTo>
                <a:lnTo>
                  <a:pt x="684" y="966"/>
                </a:lnTo>
                <a:lnTo>
                  <a:pt x="743" y="943"/>
                </a:lnTo>
                <a:lnTo>
                  <a:pt x="795" y="914"/>
                </a:lnTo>
                <a:lnTo>
                  <a:pt x="836" y="869"/>
                </a:lnTo>
                <a:lnTo>
                  <a:pt x="899" y="765"/>
                </a:lnTo>
                <a:lnTo>
                  <a:pt x="970" y="654"/>
                </a:lnTo>
                <a:lnTo>
                  <a:pt x="1044" y="539"/>
                </a:lnTo>
                <a:lnTo>
                  <a:pt x="1115" y="423"/>
                </a:lnTo>
                <a:lnTo>
                  <a:pt x="1178" y="327"/>
                </a:lnTo>
                <a:lnTo>
                  <a:pt x="1227" y="245"/>
                </a:lnTo>
                <a:lnTo>
                  <a:pt x="1264" y="189"/>
                </a:lnTo>
                <a:lnTo>
                  <a:pt x="1275" y="171"/>
                </a:lnTo>
                <a:close/>
              </a:path>
            </a:pathLst>
          </a:custGeom>
          <a:solidFill>
            <a:srgbClr val="FF3300"/>
          </a:solidFill>
          <a:ln w="9525">
            <a:round/>
            <a:headEnd/>
            <a:tailEnd/>
          </a:ln>
          <a:scene3d>
            <a:camera prst="legacyPerspectiveFront">
              <a:rot lat="1500000" lon="1500000" rev="0"/>
            </a:camera>
            <a:lightRig rig="legacyFlat4" dir="t"/>
          </a:scene3d>
          <a:sp3d extrusionH="887400" prstMaterial="legacyMatte">
            <a:bevelT w="13500" h="13500" prst="angle"/>
            <a:bevelB w="13500" h="13500" prst="angle"/>
            <a:extrusionClr>
              <a:srgbClr val="99CCFF"/>
            </a:extrusionClr>
            <a:contourClr>
              <a:srgbClr val="FF3300"/>
            </a:contourClr>
          </a:sp3d>
        </p:spPr>
        <p:txBody>
          <a:bodyPr>
            <a:flatTx/>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42007" name="Freeform 23">
            <a:extLst>
              <a:ext uri="{FF2B5EF4-FFF2-40B4-BE49-F238E27FC236}">
                <a16:creationId xmlns:a16="http://schemas.microsoft.com/office/drawing/2014/main" id="{C46336DA-5715-3C49-B939-AEA3C31AC0D6}"/>
              </a:ext>
            </a:extLst>
          </p:cNvPr>
          <p:cNvSpPr>
            <a:spLocks noChangeAspect="1"/>
          </p:cNvSpPr>
          <p:nvPr/>
        </p:nvSpPr>
        <p:spPr bwMode="auto">
          <a:xfrm rot="15969245">
            <a:off x="3926682" y="1974057"/>
            <a:ext cx="1316037" cy="1638300"/>
          </a:xfrm>
          <a:custGeom>
            <a:avLst/>
            <a:gdLst>
              <a:gd name="T0" fmla="*/ 2147483646 w 1104"/>
              <a:gd name="T1" fmla="*/ 2147483646 h 1374"/>
              <a:gd name="T2" fmla="*/ 2147483646 w 1104"/>
              <a:gd name="T3" fmla="*/ 2147483646 h 1374"/>
              <a:gd name="T4" fmla="*/ 2147483646 w 1104"/>
              <a:gd name="T5" fmla="*/ 2147483646 h 1374"/>
              <a:gd name="T6" fmla="*/ 2147483646 w 1104"/>
              <a:gd name="T7" fmla="*/ 2147483646 h 1374"/>
              <a:gd name="T8" fmla="*/ 2147483646 w 1104"/>
              <a:gd name="T9" fmla="*/ 2147483646 h 1374"/>
              <a:gd name="T10" fmla="*/ 2147483646 w 1104"/>
              <a:gd name="T11" fmla="*/ 2147483646 h 1374"/>
              <a:gd name="T12" fmla="*/ 2147483646 w 1104"/>
              <a:gd name="T13" fmla="*/ 2147483646 h 1374"/>
              <a:gd name="T14" fmla="*/ 2147483646 w 1104"/>
              <a:gd name="T15" fmla="*/ 2147483646 h 1374"/>
              <a:gd name="T16" fmla="*/ 2147483646 w 1104"/>
              <a:gd name="T17" fmla="*/ 2147483646 h 1374"/>
              <a:gd name="T18" fmla="*/ 2147483646 w 1104"/>
              <a:gd name="T19" fmla="*/ 2147483646 h 1374"/>
              <a:gd name="T20" fmla="*/ 2147483646 w 1104"/>
              <a:gd name="T21" fmla="*/ 2147483646 h 1374"/>
              <a:gd name="T22" fmla="*/ 0 w 1104"/>
              <a:gd name="T23" fmla="*/ 0 h 1374"/>
              <a:gd name="T24" fmla="*/ 2147483646 w 1104"/>
              <a:gd name="T25" fmla="*/ 2147483646 h 1374"/>
              <a:gd name="T26" fmla="*/ 2147483646 w 1104"/>
              <a:gd name="T27" fmla="*/ 2147483646 h 1374"/>
              <a:gd name="T28" fmla="*/ 2147483646 w 1104"/>
              <a:gd name="T29" fmla="*/ 2147483646 h 1374"/>
              <a:gd name="T30" fmla="*/ 2147483646 w 1104"/>
              <a:gd name="T31" fmla="*/ 2147483646 h 1374"/>
              <a:gd name="T32" fmla="*/ 2147483646 w 1104"/>
              <a:gd name="T33" fmla="*/ 2147483646 h 1374"/>
              <a:gd name="T34" fmla="*/ 2147483646 w 1104"/>
              <a:gd name="T35" fmla="*/ 2147483646 h 1374"/>
              <a:gd name="T36" fmla="*/ 2147483646 w 1104"/>
              <a:gd name="T37" fmla="*/ 2147483646 h 1374"/>
              <a:gd name="T38" fmla="*/ 2147483646 w 1104"/>
              <a:gd name="T39" fmla="*/ 2147483646 h 1374"/>
              <a:gd name="T40" fmla="*/ 2147483646 w 1104"/>
              <a:gd name="T41" fmla="*/ 2147483646 h 1374"/>
              <a:gd name="T42" fmla="*/ 2147483646 w 1104"/>
              <a:gd name="T43" fmla="*/ 2147483646 h 1374"/>
              <a:gd name="T44" fmla="*/ 2147483646 w 1104"/>
              <a:gd name="T45" fmla="*/ 2147483646 h 1374"/>
              <a:gd name="T46" fmla="*/ 2147483646 w 1104"/>
              <a:gd name="T47" fmla="*/ 2147483646 h 1374"/>
              <a:gd name="T48" fmla="*/ 2147483646 w 1104"/>
              <a:gd name="T49" fmla="*/ 2147483646 h 1374"/>
              <a:gd name="T50" fmla="*/ 2147483646 w 1104"/>
              <a:gd name="T51" fmla="*/ 2147483646 h 1374"/>
              <a:gd name="T52" fmla="*/ 2147483646 w 1104"/>
              <a:gd name="T53" fmla="*/ 2147483646 h 1374"/>
              <a:gd name="T54" fmla="*/ 2147483646 w 1104"/>
              <a:gd name="T55" fmla="*/ 2147483646 h 1374"/>
              <a:gd name="T56" fmla="*/ 2147483646 w 1104"/>
              <a:gd name="T57" fmla="*/ 2147483646 h 13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04"/>
              <a:gd name="T88" fmla="*/ 0 h 1374"/>
              <a:gd name="T89" fmla="*/ 1104 w 1104"/>
              <a:gd name="T90" fmla="*/ 1374 h 13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04" h="1374">
                <a:moveTo>
                  <a:pt x="524" y="1374"/>
                </a:moveTo>
                <a:lnTo>
                  <a:pt x="502" y="1248"/>
                </a:lnTo>
                <a:lnTo>
                  <a:pt x="506" y="1122"/>
                </a:lnTo>
                <a:lnTo>
                  <a:pt x="535" y="999"/>
                </a:lnTo>
                <a:lnTo>
                  <a:pt x="584" y="880"/>
                </a:lnTo>
                <a:lnTo>
                  <a:pt x="639" y="772"/>
                </a:lnTo>
                <a:lnTo>
                  <a:pt x="703" y="672"/>
                </a:lnTo>
                <a:lnTo>
                  <a:pt x="762" y="583"/>
                </a:lnTo>
                <a:lnTo>
                  <a:pt x="811" y="509"/>
                </a:lnTo>
                <a:lnTo>
                  <a:pt x="1104" y="687"/>
                </a:lnTo>
                <a:lnTo>
                  <a:pt x="755" y="48"/>
                </a:lnTo>
                <a:lnTo>
                  <a:pt x="0" y="0"/>
                </a:lnTo>
                <a:lnTo>
                  <a:pt x="260" y="182"/>
                </a:lnTo>
                <a:lnTo>
                  <a:pt x="231" y="230"/>
                </a:lnTo>
                <a:lnTo>
                  <a:pt x="201" y="286"/>
                </a:lnTo>
                <a:lnTo>
                  <a:pt x="167" y="349"/>
                </a:lnTo>
                <a:lnTo>
                  <a:pt x="138" y="408"/>
                </a:lnTo>
                <a:lnTo>
                  <a:pt x="119" y="475"/>
                </a:lnTo>
                <a:lnTo>
                  <a:pt x="108" y="535"/>
                </a:lnTo>
                <a:lnTo>
                  <a:pt x="108" y="594"/>
                </a:lnTo>
                <a:lnTo>
                  <a:pt x="126" y="650"/>
                </a:lnTo>
                <a:lnTo>
                  <a:pt x="186" y="754"/>
                </a:lnTo>
                <a:lnTo>
                  <a:pt x="249" y="873"/>
                </a:lnTo>
                <a:lnTo>
                  <a:pt x="316" y="992"/>
                </a:lnTo>
                <a:lnTo>
                  <a:pt x="379" y="1110"/>
                </a:lnTo>
                <a:lnTo>
                  <a:pt x="435" y="1214"/>
                </a:lnTo>
                <a:lnTo>
                  <a:pt x="483" y="1296"/>
                </a:lnTo>
                <a:lnTo>
                  <a:pt x="513" y="1352"/>
                </a:lnTo>
                <a:lnTo>
                  <a:pt x="524" y="1374"/>
                </a:lnTo>
                <a:close/>
              </a:path>
            </a:pathLst>
          </a:custGeom>
          <a:solidFill>
            <a:srgbClr val="FF3300"/>
          </a:solidFill>
          <a:ln w="9525">
            <a:round/>
            <a:headEnd/>
            <a:tailEnd/>
          </a:ln>
          <a:scene3d>
            <a:camera prst="legacyPerspectiveFront">
              <a:rot lat="1500000" lon="1500000" rev="0"/>
            </a:camera>
            <a:lightRig rig="legacyFlat4" dir="t"/>
          </a:scene3d>
          <a:sp3d extrusionH="887400" prstMaterial="legacyMatte">
            <a:bevelT w="13500" h="13500" prst="angle"/>
            <a:bevelB w="13500" h="13500" prst="angle"/>
            <a:extrusionClr>
              <a:srgbClr val="99CCFF"/>
            </a:extrusionClr>
            <a:contourClr>
              <a:srgbClr val="FF3300"/>
            </a:contourClr>
          </a:sp3d>
        </p:spPr>
        <p:txBody>
          <a:bodyPr>
            <a:flatTx/>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42011" name="Freeform 27">
            <a:extLst>
              <a:ext uri="{FF2B5EF4-FFF2-40B4-BE49-F238E27FC236}">
                <a16:creationId xmlns:a16="http://schemas.microsoft.com/office/drawing/2014/main" id="{ED12164A-0983-A142-91BA-124A8E16BFB0}"/>
              </a:ext>
            </a:extLst>
          </p:cNvPr>
          <p:cNvSpPr>
            <a:spLocks noChangeAspect="1"/>
          </p:cNvSpPr>
          <p:nvPr/>
        </p:nvSpPr>
        <p:spPr bwMode="auto">
          <a:xfrm rot="14112142">
            <a:off x="3980657" y="4853782"/>
            <a:ext cx="1316037" cy="1638300"/>
          </a:xfrm>
          <a:custGeom>
            <a:avLst/>
            <a:gdLst>
              <a:gd name="T0" fmla="*/ 2147483646 w 1104"/>
              <a:gd name="T1" fmla="*/ 2147483646 h 1374"/>
              <a:gd name="T2" fmla="*/ 2147483646 w 1104"/>
              <a:gd name="T3" fmla="*/ 2147483646 h 1374"/>
              <a:gd name="T4" fmla="*/ 2147483646 w 1104"/>
              <a:gd name="T5" fmla="*/ 2147483646 h 1374"/>
              <a:gd name="T6" fmla="*/ 2147483646 w 1104"/>
              <a:gd name="T7" fmla="*/ 2147483646 h 1374"/>
              <a:gd name="T8" fmla="*/ 2147483646 w 1104"/>
              <a:gd name="T9" fmla="*/ 2147483646 h 1374"/>
              <a:gd name="T10" fmla="*/ 2147483646 w 1104"/>
              <a:gd name="T11" fmla="*/ 2147483646 h 1374"/>
              <a:gd name="T12" fmla="*/ 2147483646 w 1104"/>
              <a:gd name="T13" fmla="*/ 2147483646 h 1374"/>
              <a:gd name="T14" fmla="*/ 2147483646 w 1104"/>
              <a:gd name="T15" fmla="*/ 2147483646 h 1374"/>
              <a:gd name="T16" fmla="*/ 2147483646 w 1104"/>
              <a:gd name="T17" fmla="*/ 2147483646 h 1374"/>
              <a:gd name="T18" fmla="*/ 2147483646 w 1104"/>
              <a:gd name="T19" fmla="*/ 2147483646 h 1374"/>
              <a:gd name="T20" fmla="*/ 2147483646 w 1104"/>
              <a:gd name="T21" fmla="*/ 2147483646 h 1374"/>
              <a:gd name="T22" fmla="*/ 0 w 1104"/>
              <a:gd name="T23" fmla="*/ 0 h 1374"/>
              <a:gd name="T24" fmla="*/ 2147483646 w 1104"/>
              <a:gd name="T25" fmla="*/ 2147483646 h 1374"/>
              <a:gd name="T26" fmla="*/ 2147483646 w 1104"/>
              <a:gd name="T27" fmla="*/ 2147483646 h 1374"/>
              <a:gd name="T28" fmla="*/ 2147483646 w 1104"/>
              <a:gd name="T29" fmla="*/ 2147483646 h 1374"/>
              <a:gd name="T30" fmla="*/ 2147483646 w 1104"/>
              <a:gd name="T31" fmla="*/ 2147483646 h 1374"/>
              <a:gd name="T32" fmla="*/ 2147483646 w 1104"/>
              <a:gd name="T33" fmla="*/ 2147483646 h 1374"/>
              <a:gd name="T34" fmla="*/ 2147483646 w 1104"/>
              <a:gd name="T35" fmla="*/ 2147483646 h 1374"/>
              <a:gd name="T36" fmla="*/ 2147483646 w 1104"/>
              <a:gd name="T37" fmla="*/ 2147483646 h 1374"/>
              <a:gd name="T38" fmla="*/ 2147483646 w 1104"/>
              <a:gd name="T39" fmla="*/ 2147483646 h 1374"/>
              <a:gd name="T40" fmla="*/ 2147483646 w 1104"/>
              <a:gd name="T41" fmla="*/ 2147483646 h 1374"/>
              <a:gd name="T42" fmla="*/ 2147483646 w 1104"/>
              <a:gd name="T43" fmla="*/ 2147483646 h 1374"/>
              <a:gd name="T44" fmla="*/ 2147483646 w 1104"/>
              <a:gd name="T45" fmla="*/ 2147483646 h 1374"/>
              <a:gd name="T46" fmla="*/ 2147483646 w 1104"/>
              <a:gd name="T47" fmla="*/ 2147483646 h 1374"/>
              <a:gd name="T48" fmla="*/ 2147483646 w 1104"/>
              <a:gd name="T49" fmla="*/ 2147483646 h 1374"/>
              <a:gd name="T50" fmla="*/ 2147483646 w 1104"/>
              <a:gd name="T51" fmla="*/ 2147483646 h 1374"/>
              <a:gd name="T52" fmla="*/ 2147483646 w 1104"/>
              <a:gd name="T53" fmla="*/ 2147483646 h 1374"/>
              <a:gd name="T54" fmla="*/ 2147483646 w 1104"/>
              <a:gd name="T55" fmla="*/ 2147483646 h 1374"/>
              <a:gd name="T56" fmla="*/ 2147483646 w 1104"/>
              <a:gd name="T57" fmla="*/ 2147483646 h 13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04"/>
              <a:gd name="T88" fmla="*/ 0 h 1374"/>
              <a:gd name="T89" fmla="*/ 1104 w 1104"/>
              <a:gd name="T90" fmla="*/ 1374 h 13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04" h="1374">
                <a:moveTo>
                  <a:pt x="524" y="1374"/>
                </a:moveTo>
                <a:lnTo>
                  <a:pt x="502" y="1248"/>
                </a:lnTo>
                <a:lnTo>
                  <a:pt x="506" y="1122"/>
                </a:lnTo>
                <a:lnTo>
                  <a:pt x="535" y="999"/>
                </a:lnTo>
                <a:lnTo>
                  <a:pt x="584" y="880"/>
                </a:lnTo>
                <a:lnTo>
                  <a:pt x="639" y="772"/>
                </a:lnTo>
                <a:lnTo>
                  <a:pt x="703" y="672"/>
                </a:lnTo>
                <a:lnTo>
                  <a:pt x="762" y="583"/>
                </a:lnTo>
                <a:lnTo>
                  <a:pt x="811" y="509"/>
                </a:lnTo>
                <a:lnTo>
                  <a:pt x="1104" y="687"/>
                </a:lnTo>
                <a:lnTo>
                  <a:pt x="755" y="48"/>
                </a:lnTo>
                <a:lnTo>
                  <a:pt x="0" y="0"/>
                </a:lnTo>
                <a:lnTo>
                  <a:pt x="260" y="182"/>
                </a:lnTo>
                <a:lnTo>
                  <a:pt x="231" y="230"/>
                </a:lnTo>
                <a:lnTo>
                  <a:pt x="201" y="286"/>
                </a:lnTo>
                <a:lnTo>
                  <a:pt x="167" y="349"/>
                </a:lnTo>
                <a:lnTo>
                  <a:pt x="138" y="408"/>
                </a:lnTo>
                <a:lnTo>
                  <a:pt x="119" y="475"/>
                </a:lnTo>
                <a:lnTo>
                  <a:pt x="108" y="535"/>
                </a:lnTo>
                <a:lnTo>
                  <a:pt x="108" y="594"/>
                </a:lnTo>
                <a:lnTo>
                  <a:pt x="126" y="650"/>
                </a:lnTo>
                <a:lnTo>
                  <a:pt x="186" y="754"/>
                </a:lnTo>
                <a:lnTo>
                  <a:pt x="249" y="873"/>
                </a:lnTo>
                <a:lnTo>
                  <a:pt x="316" y="992"/>
                </a:lnTo>
                <a:lnTo>
                  <a:pt x="379" y="1110"/>
                </a:lnTo>
                <a:lnTo>
                  <a:pt x="435" y="1214"/>
                </a:lnTo>
                <a:lnTo>
                  <a:pt x="483" y="1296"/>
                </a:lnTo>
                <a:lnTo>
                  <a:pt x="513" y="1352"/>
                </a:lnTo>
                <a:lnTo>
                  <a:pt x="524" y="1374"/>
                </a:lnTo>
                <a:close/>
              </a:path>
            </a:pathLst>
          </a:custGeom>
          <a:solidFill>
            <a:srgbClr val="FF3300"/>
          </a:solidFill>
          <a:ln w="9525">
            <a:round/>
            <a:headEnd/>
            <a:tailEnd/>
          </a:ln>
          <a:scene3d>
            <a:camera prst="legacyPerspectiveFront">
              <a:rot lat="1500000" lon="1500000" rev="0"/>
            </a:camera>
            <a:lightRig rig="legacyFlat4" dir="t"/>
          </a:scene3d>
          <a:sp3d extrusionH="887400" prstMaterial="legacyMatte">
            <a:bevelT w="13500" h="13500" prst="angle"/>
            <a:bevelB w="13500" h="13500" prst="angle"/>
            <a:extrusionClr>
              <a:srgbClr val="99CCFF"/>
            </a:extrusionClr>
            <a:contourClr>
              <a:srgbClr val="FF3300"/>
            </a:contourClr>
          </a:sp3d>
        </p:spPr>
        <p:txBody>
          <a:bodyPr>
            <a:flatTx/>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42012" name="Freeform 28">
            <a:extLst>
              <a:ext uri="{FF2B5EF4-FFF2-40B4-BE49-F238E27FC236}">
                <a16:creationId xmlns:a16="http://schemas.microsoft.com/office/drawing/2014/main" id="{720DCD66-33C6-8345-A619-08CC6FCF51CC}"/>
              </a:ext>
            </a:extLst>
          </p:cNvPr>
          <p:cNvSpPr>
            <a:spLocks noChangeAspect="1"/>
          </p:cNvSpPr>
          <p:nvPr/>
        </p:nvSpPr>
        <p:spPr bwMode="auto">
          <a:xfrm rot="17144568">
            <a:off x="7392194" y="2339181"/>
            <a:ext cx="1727200" cy="1049338"/>
          </a:xfrm>
          <a:custGeom>
            <a:avLst/>
            <a:gdLst>
              <a:gd name="T0" fmla="*/ 0 w 1450"/>
              <a:gd name="T1" fmla="*/ 0 h 881"/>
              <a:gd name="T2" fmla="*/ 2147483646 w 1450"/>
              <a:gd name="T3" fmla="*/ 2147483646 h 881"/>
              <a:gd name="T4" fmla="*/ 2147483646 w 1450"/>
              <a:gd name="T5" fmla="*/ 2147483646 h 881"/>
              <a:gd name="T6" fmla="*/ 2147483646 w 1450"/>
              <a:gd name="T7" fmla="*/ 2147483646 h 881"/>
              <a:gd name="T8" fmla="*/ 2147483646 w 1450"/>
              <a:gd name="T9" fmla="*/ 2147483646 h 881"/>
              <a:gd name="T10" fmla="*/ 2147483646 w 1450"/>
              <a:gd name="T11" fmla="*/ 2147483646 h 881"/>
              <a:gd name="T12" fmla="*/ 2147483646 w 1450"/>
              <a:gd name="T13" fmla="*/ 2147483646 h 881"/>
              <a:gd name="T14" fmla="*/ 2147483646 w 1450"/>
              <a:gd name="T15" fmla="*/ 2147483646 h 881"/>
              <a:gd name="T16" fmla="*/ 2147483646 w 1450"/>
              <a:gd name="T17" fmla="*/ 2147483646 h 881"/>
              <a:gd name="T18" fmla="*/ 2147483646 w 1450"/>
              <a:gd name="T19" fmla="*/ 2147483646 h 881"/>
              <a:gd name="T20" fmla="*/ 2147483646 w 1450"/>
              <a:gd name="T21" fmla="*/ 2147483646 h 881"/>
              <a:gd name="T22" fmla="*/ 2147483646 w 1450"/>
              <a:gd name="T23" fmla="*/ 2147483646 h 881"/>
              <a:gd name="T24" fmla="*/ 2147483646 w 1450"/>
              <a:gd name="T25" fmla="*/ 2147483646 h 881"/>
              <a:gd name="T26" fmla="*/ 2147483646 w 1450"/>
              <a:gd name="T27" fmla="*/ 2147483646 h 881"/>
              <a:gd name="T28" fmla="*/ 2147483646 w 1450"/>
              <a:gd name="T29" fmla="*/ 2147483646 h 881"/>
              <a:gd name="T30" fmla="*/ 2147483646 w 1450"/>
              <a:gd name="T31" fmla="*/ 2147483646 h 881"/>
              <a:gd name="T32" fmla="*/ 2147483646 w 1450"/>
              <a:gd name="T33" fmla="*/ 2147483646 h 881"/>
              <a:gd name="T34" fmla="*/ 2147483646 w 1450"/>
              <a:gd name="T35" fmla="*/ 2147483646 h 881"/>
              <a:gd name="T36" fmla="*/ 2147483646 w 1450"/>
              <a:gd name="T37" fmla="*/ 2147483646 h 881"/>
              <a:gd name="T38" fmla="*/ 2147483646 w 1450"/>
              <a:gd name="T39" fmla="*/ 2147483646 h 881"/>
              <a:gd name="T40" fmla="*/ 2147483646 w 1450"/>
              <a:gd name="T41" fmla="*/ 2147483646 h 881"/>
              <a:gd name="T42" fmla="*/ 2147483646 w 1450"/>
              <a:gd name="T43" fmla="*/ 2147483646 h 881"/>
              <a:gd name="T44" fmla="*/ 2147483646 w 1450"/>
              <a:gd name="T45" fmla="*/ 2147483646 h 881"/>
              <a:gd name="T46" fmla="*/ 2147483646 w 1450"/>
              <a:gd name="T47" fmla="*/ 2147483646 h 881"/>
              <a:gd name="T48" fmla="*/ 2147483646 w 1450"/>
              <a:gd name="T49" fmla="*/ 2147483646 h 881"/>
              <a:gd name="T50" fmla="*/ 2147483646 w 1450"/>
              <a:gd name="T51" fmla="*/ 2147483646 h 881"/>
              <a:gd name="T52" fmla="*/ 2147483646 w 1450"/>
              <a:gd name="T53" fmla="*/ 2147483646 h 881"/>
              <a:gd name="T54" fmla="*/ 2147483646 w 1450"/>
              <a:gd name="T55" fmla="*/ 2147483646 h 881"/>
              <a:gd name="T56" fmla="*/ 2147483646 w 1450"/>
              <a:gd name="T57" fmla="*/ 2147483646 h 881"/>
              <a:gd name="T58" fmla="*/ 2147483646 w 1450"/>
              <a:gd name="T59" fmla="*/ 2147483646 h 881"/>
              <a:gd name="T60" fmla="*/ 2147483646 w 1450"/>
              <a:gd name="T61" fmla="*/ 2147483646 h 881"/>
              <a:gd name="T62" fmla="*/ 2147483646 w 1450"/>
              <a:gd name="T63" fmla="*/ 2147483646 h 881"/>
              <a:gd name="T64" fmla="*/ 2147483646 w 1450"/>
              <a:gd name="T65" fmla="*/ 2147483646 h 881"/>
              <a:gd name="T66" fmla="*/ 2147483646 w 1450"/>
              <a:gd name="T67" fmla="*/ 0 h 881"/>
              <a:gd name="T68" fmla="*/ 2147483646 w 1450"/>
              <a:gd name="T69" fmla="*/ 0 h 881"/>
              <a:gd name="T70" fmla="*/ 2147483646 w 1450"/>
              <a:gd name="T71" fmla="*/ 0 h 881"/>
              <a:gd name="T72" fmla="*/ 0 w 1450"/>
              <a:gd name="T73" fmla="*/ 0 h 8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50"/>
              <a:gd name="T112" fmla="*/ 0 h 881"/>
              <a:gd name="T113" fmla="*/ 1450 w 1450"/>
              <a:gd name="T114" fmla="*/ 881 h 8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50" h="881">
                <a:moveTo>
                  <a:pt x="0" y="0"/>
                </a:moveTo>
                <a:lnTo>
                  <a:pt x="123" y="45"/>
                </a:lnTo>
                <a:lnTo>
                  <a:pt x="227" y="115"/>
                </a:lnTo>
                <a:lnTo>
                  <a:pt x="316" y="201"/>
                </a:lnTo>
                <a:lnTo>
                  <a:pt x="390" y="301"/>
                </a:lnTo>
                <a:lnTo>
                  <a:pt x="457" y="409"/>
                </a:lnTo>
                <a:lnTo>
                  <a:pt x="509" y="513"/>
                </a:lnTo>
                <a:lnTo>
                  <a:pt x="554" y="606"/>
                </a:lnTo>
                <a:lnTo>
                  <a:pt x="591" y="687"/>
                </a:lnTo>
                <a:lnTo>
                  <a:pt x="294" y="851"/>
                </a:lnTo>
                <a:lnTo>
                  <a:pt x="1022" y="881"/>
                </a:lnTo>
                <a:lnTo>
                  <a:pt x="1450" y="257"/>
                </a:lnTo>
                <a:lnTo>
                  <a:pt x="1160" y="390"/>
                </a:lnTo>
                <a:lnTo>
                  <a:pt x="1130" y="338"/>
                </a:lnTo>
                <a:lnTo>
                  <a:pt x="1101" y="283"/>
                </a:lnTo>
                <a:lnTo>
                  <a:pt x="1063" y="223"/>
                </a:lnTo>
                <a:lnTo>
                  <a:pt x="1022" y="164"/>
                </a:lnTo>
                <a:lnTo>
                  <a:pt x="978" y="115"/>
                </a:lnTo>
                <a:lnTo>
                  <a:pt x="930" y="71"/>
                </a:lnTo>
                <a:lnTo>
                  <a:pt x="877" y="41"/>
                </a:lnTo>
                <a:lnTo>
                  <a:pt x="822" y="30"/>
                </a:lnTo>
                <a:lnTo>
                  <a:pt x="762" y="26"/>
                </a:lnTo>
                <a:lnTo>
                  <a:pt x="703" y="26"/>
                </a:lnTo>
                <a:lnTo>
                  <a:pt x="636" y="23"/>
                </a:lnTo>
                <a:lnTo>
                  <a:pt x="569" y="19"/>
                </a:lnTo>
                <a:lnTo>
                  <a:pt x="498" y="19"/>
                </a:lnTo>
                <a:lnTo>
                  <a:pt x="431" y="15"/>
                </a:lnTo>
                <a:lnTo>
                  <a:pt x="364" y="15"/>
                </a:lnTo>
                <a:lnTo>
                  <a:pt x="301" y="11"/>
                </a:lnTo>
                <a:lnTo>
                  <a:pt x="238" y="8"/>
                </a:lnTo>
                <a:lnTo>
                  <a:pt x="182" y="8"/>
                </a:lnTo>
                <a:lnTo>
                  <a:pt x="130" y="4"/>
                </a:lnTo>
                <a:lnTo>
                  <a:pt x="86" y="4"/>
                </a:lnTo>
                <a:lnTo>
                  <a:pt x="52" y="0"/>
                </a:lnTo>
                <a:lnTo>
                  <a:pt x="22" y="0"/>
                </a:lnTo>
                <a:lnTo>
                  <a:pt x="7" y="0"/>
                </a:lnTo>
                <a:lnTo>
                  <a:pt x="0" y="0"/>
                </a:lnTo>
                <a:close/>
              </a:path>
            </a:pathLst>
          </a:custGeom>
          <a:solidFill>
            <a:srgbClr val="FF3300"/>
          </a:solidFill>
          <a:ln w="9525">
            <a:round/>
            <a:headEnd/>
            <a:tailEnd/>
          </a:ln>
          <a:scene3d>
            <a:camera prst="legacyPerspectiveFront">
              <a:rot lat="1500000" lon="1500000" rev="0"/>
            </a:camera>
            <a:lightRig rig="legacyFlat4" dir="t"/>
          </a:scene3d>
          <a:sp3d extrusionH="887400" prstMaterial="legacyMatte">
            <a:bevelT w="13500" h="13500" prst="angle"/>
            <a:bevelB w="13500" h="13500" prst="angle"/>
            <a:extrusionClr>
              <a:srgbClr val="99CCFF"/>
            </a:extrusionClr>
            <a:contourClr>
              <a:srgbClr val="FF3300"/>
            </a:contourClr>
          </a:sp3d>
        </p:spPr>
        <p:txBody>
          <a:bodyPr>
            <a:flatTx/>
          </a:bodyPr>
          <a:lstStyle/>
          <a:p>
            <a:pPr eaLnBrk="0" fontAlgn="base" hangingPunct="0">
              <a:spcBef>
                <a:spcPct val="0"/>
              </a:spcBef>
              <a:spcAft>
                <a:spcPct val="0"/>
              </a:spcAft>
            </a:pPr>
            <a:endParaRPr lang="en-US" sz="5400">
              <a:solidFill>
                <a:srgbClr val="FAFD00"/>
              </a:solidFill>
              <a:latin typeface="Times New Roman" panose="02020603050405020304" pitchFamily="18" charset="0"/>
            </a:endParaRPr>
          </a:p>
        </p:txBody>
      </p:sp>
      <p:sp>
        <p:nvSpPr>
          <p:cNvPr id="42008" name="Rectangle 24">
            <a:extLst>
              <a:ext uri="{FF2B5EF4-FFF2-40B4-BE49-F238E27FC236}">
                <a16:creationId xmlns:a16="http://schemas.microsoft.com/office/drawing/2014/main" id="{559164E3-F131-474E-96DF-7D85460EC273}"/>
              </a:ext>
            </a:extLst>
          </p:cNvPr>
          <p:cNvSpPr>
            <a:spLocks noChangeArrowheads="1"/>
          </p:cNvSpPr>
          <p:nvPr/>
        </p:nvSpPr>
        <p:spPr bwMode="auto">
          <a:xfrm>
            <a:off x="2000250" y="519113"/>
            <a:ext cx="8134350" cy="1446212"/>
          </a:xfrm>
          <a:prstGeom prst="rect">
            <a:avLst/>
          </a:prstGeom>
          <a:solidFill>
            <a:srgbClr val="99CCFF"/>
          </a:solidFill>
          <a:ln w="38100">
            <a:solidFill>
              <a:schemeClr val="tx1"/>
            </a:solidFill>
            <a:miter lim="800000"/>
            <a:headEnd/>
            <a:tailEnd/>
          </a:ln>
          <a:effectLst>
            <a:prstShdw prst="shdw17" dist="17961" dir="2700000">
              <a:schemeClr val="tx1">
                <a:gamma/>
                <a:shade val="60000"/>
                <a:invGamma/>
              </a:schemeClr>
            </a:prstShdw>
          </a:effectLst>
        </p:spPr>
        <p:txBody>
          <a:bodyPr>
            <a:spAutoFit/>
          </a:bodyPr>
          <a:lstStyle/>
          <a:p>
            <a:pPr algn="ctr" fontAlgn="base">
              <a:spcBef>
                <a:spcPct val="0"/>
              </a:spcBef>
              <a:spcAft>
                <a:spcPct val="0"/>
              </a:spcAft>
              <a:defRPr/>
            </a:pPr>
            <a:r>
              <a:rPr lang="en-US" sz="3200" b="1" dirty="0">
                <a:solidFill>
                  <a:srgbClr val="FAFD00"/>
                </a:solidFill>
                <a:effectLst>
                  <a:outerShdw blurRad="38100" dist="38100" dir="2700000" algn="tl">
                    <a:srgbClr val="000000"/>
                  </a:outerShdw>
                </a:effectLst>
                <a:latin typeface="Arial" charset="0"/>
              </a:rPr>
              <a:t>Imperialism-</a:t>
            </a:r>
            <a:r>
              <a:rPr lang="en-US" sz="3200" b="1" dirty="0">
                <a:solidFill>
                  <a:srgbClr val="B50069"/>
                </a:solidFill>
                <a:effectLst>
                  <a:outerShdw blurRad="38100" dist="38100" dir="2700000" algn="tl">
                    <a:srgbClr val="000000"/>
                  </a:outerShdw>
                </a:effectLst>
                <a:latin typeface="Arial" charset="0"/>
              </a:rPr>
              <a:t> </a:t>
            </a:r>
            <a:r>
              <a:rPr lang="en-US" sz="2800" b="1" dirty="0">
                <a:solidFill>
                  <a:srgbClr val="3C0023"/>
                </a:solidFill>
                <a:latin typeface="Arial" charset="0"/>
              </a:rPr>
              <a:t>the policy in which stronger nations extend their economic, political, or military control over weaker territories.</a:t>
            </a:r>
            <a:endParaRPr lang="en-US" sz="3200" b="1" dirty="0">
              <a:solidFill>
                <a:srgbClr val="3C0023"/>
              </a:solidFill>
              <a:latin typeface="Arial" charset="0"/>
            </a:endParaRPr>
          </a:p>
        </p:txBody>
      </p:sp>
    </p:spTree>
    <p:extLst>
      <p:ext uri="{BB962C8B-B14F-4D97-AF65-F5344CB8AC3E}">
        <p14:creationId xmlns:p14="http://schemas.microsoft.com/office/powerpoint/2010/main" val="36230672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grpId="0" nodeType="clickEffect">
                                  <p:stCondLst>
                                    <p:cond delay="0"/>
                                  </p:stCondLst>
                                  <p:childTnLst>
                                    <p:set>
                                      <p:cBhvr>
                                        <p:cTn id="10" dur="1" fill="hold">
                                          <p:stCondLst>
                                            <p:cond delay="0"/>
                                          </p:stCondLst>
                                        </p:cTn>
                                        <p:tgtEl>
                                          <p:spTgt spid="42008">
                                            <p:bg/>
                                          </p:spTgt>
                                        </p:tgtEl>
                                        <p:attrNameLst>
                                          <p:attrName>style.visibility</p:attrName>
                                        </p:attrNameLst>
                                      </p:cBhvr>
                                      <p:to>
                                        <p:strVal val="visible"/>
                                      </p:to>
                                    </p:set>
                                    <p:animEffect transition="in" filter="box(out)">
                                      <p:cBhvr>
                                        <p:cTn id="11" dur="500"/>
                                        <p:tgtEl>
                                          <p:spTgt spid="42008">
                                            <p:bg/>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42008">
                                            <p:txEl>
                                              <p:pRg st="0" end="0"/>
                                            </p:txEl>
                                          </p:spTgt>
                                        </p:tgtEl>
                                        <p:attrNameLst>
                                          <p:attrName>style.visibility</p:attrName>
                                        </p:attrNameLst>
                                      </p:cBhvr>
                                      <p:to>
                                        <p:strVal val="visible"/>
                                      </p:to>
                                    </p:set>
                                    <p:animEffect transition="in" filter="box(out)">
                                      <p:cBhvr>
                                        <p:cTn id="16" dur="500"/>
                                        <p:tgtEl>
                                          <p:spTgt spid="42008">
                                            <p:txEl>
                                              <p:pRg st="0" end="0"/>
                                            </p:txEl>
                                          </p:spTgt>
                                        </p:tgtEl>
                                      </p:cBhvr>
                                    </p:animEffect>
                                  </p:childTnLst>
                                </p:cTn>
                              </p:par>
                            </p:childTnLst>
                          </p:cTn>
                        </p:par>
                        <p:par>
                          <p:cTn id="17" fill="hold" nodeType="afterGroup">
                            <p:stCondLst>
                              <p:cond delay="500"/>
                            </p:stCondLst>
                            <p:childTnLst>
                              <p:par>
                                <p:cTn id="18" presetID="22" presetClass="entr" presetSubtype="2" fill="hold" nodeType="afterEffect">
                                  <p:stCondLst>
                                    <p:cond delay="0"/>
                                  </p:stCondLst>
                                  <p:childTnLst>
                                    <p:set>
                                      <p:cBhvr>
                                        <p:cTn id="19" dur="1" fill="hold">
                                          <p:stCondLst>
                                            <p:cond delay="0"/>
                                          </p:stCondLst>
                                        </p:cTn>
                                        <p:tgtEl>
                                          <p:spTgt spid="42004"/>
                                        </p:tgtEl>
                                        <p:attrNameLst>
                                          <p:attrName>style.visibility</p:attrName>
                                        </p:attrNameLst>
                                      </p:cBhvr>
                                      <p:to>
                                        <p:strVal val="visible"/>
                                      </p:to>
                                    </p:set>
                                    <p:animEffect transition="in" filter="wipe(right)">
                                      <p:cBhvr>
                                        <p:cTn id="20" dur="500"/>
                                        <p:tgtEl>
                                          <p:spTgt spid="42004"/>
                                        </p:tgtEl>
                                      </p:cBhvr>
                                    </p:animEffect>
                                  </p:childTnLst>
                                </p:cTn>
                              </p:par>
                            </p:childTnLst>
                          </p:cTn>
                        </p:par>
                        <p:par>
                          <p:cTn id="21" fill="hold" nodeType="afterGroup">
                            <p:stCondLst>
                              <p:cond delay="1000"/>
                            </p:stCondLst>
                            <p:childTnLst>
                              <p:par>
                                <p:cTn id="22" presetID="22" presetClass="entr" presetSubtype="2" fill="hold" nodeType="afterEffect">
                                  <p:stCondLst>
                                    <p:cond delay="0"/>
                                  </p:stCondLst>
                                  <p:childTnLst>
                                    <p:set>
                                      <p:cBhvr>
                                        <p:cTn id="23" dur="1" fill="hold">
                                          <p:stCondLst>
                                            <p:cond delay="0"/>
                                          </p:stCondLst>
                                        </p:cTn>
                                        <p:tgtEl>
                                          <p:spTgt spid="42011"/>
                                        </p:tgtEl>
                                        <p:attrNameLst>
                                          <p:attrName>style.visibility</p:attrName>
                                        </p:attrNameLst>
                                      </p:cBhvr>
                                      <p:to>
                                        <p:strVal val="visible"/>
                                      </p:to>
                                    </p:set>
                                    <p:animEffect transition="in" filter="wipe(right)">
                                      <p:cBhvr>
                                        <p:cTn id="24" dur="500"/>
                                        <p:tgtEl>
                                          <p:spTgt spid="42011"/>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42005"/>
                                        </p:tgtEl>
                                        <p:attrNameLst>
                                          <p:attrName>style.visibility</p:attrName>
                                        </p:attrNameLst>
                                      </p:cBhvr>
                                      <p:to>
                                        <p:strVal val="visible"/>
                                      </p:to>
                                    </p:set>
                                    <p:animEffect transition="in" filter="wipe(left)">
                                      <p:cBhvr>
                                        <p:cTn id="28" dur="500"/>
                                        <p:tgtEl>
                                          <p:spTgt spid="42005"/>
                                        </p:tgtEl>
                                      </p:cBhvr>
                                    </p:animEffect>
                                  </p:childTnLst>
                                </p:cTn>
                              </p:par>
                            </p:childTnLst>
                          </p:cTn>
                        </p:par>
                        <p:par>
                          <p:cTn id="29" fill="hold" nodeType="afterGroup">
                            <p:stCondLst>
                              <p:cond delay="2000"/>
                            </p:stCondLst>
                            <p:childTnLst>
                              <p:par>
                                <p:cTn id="30" presetID="22" presetClass="entr" presetSubtype="8" fill="hold" nodeType="afterEffect">
                                  <p:stCondLst>
                                    <p:cond delay="0"/>
                                  </p:stCondLst>
                                  <p:childTnLst>
                                    <p:set>
                                      <p:cBhvr>
                                        <p:cTn id="31" dur="1" fill="hold">
                                          <p:stCondLst>
                                            <p:cond delay="0"/>
                                          </p:stCondLst>
                                        </p:cTn>
                                        <p:tgtEl>
                                          <p:spTgt spid="42012"/>
                                        </p:tgtEl>
                                        <p:attrNameLst>
                                          <p:attrName>style.visibility</p:attrName>
                                        </p:attrNameLst>
                                      </p:cBhvr>
                                      <p:to>
                                        <p:strVal val="visible"/>
                                      </p:to>
                                    </p:set>
                                    <p:animEffect transition="in" filter="wipe(left)">
                                      <p:cBhvr>
                                        <p:cTn id="32" dur="500"/>
                                        <p:tgtEl>
                                          <p:spTgt spid="42012"/>
                                        </p:tgtEl>
                                      </p:cBhvr>
                                    </p:animEffect>
                                  </p:childTnLst>
                                </p:cTn>
                              </p:par>
                            </p:childTnLst>
                          </p:cTn>
                        </p:par>
                        <p:par>
                          <p:cTn id="33" fill="hold" nodeType="afterGroup">
                            <p:stCondLst>
                              <p:cond delay="2500"/>
                            </p:stCondLst>
                            <p:childTnLst>
                              <p:par>
                                <p:cTn id="34" presetID="22" presetClass="entr" presetSubtype="2" fill="hold" nodeType="afterEffect">
                                  <p:stCondLst>
                                    <p:cond delay="0"/>
                                  </p:stCondLst>
                                  <p:childTnLst>
                                    <p:set>
                                      <p:cBhvr>
                                        <p:cTn id="35" dur="1" fill="hold">
                                          <p:stCondLst>
                                            <p:cond delay="0"/>
                                          </p:stCondLst>
                                        </p:cTn>
                                        <p:tgtEl>
                                          <p:spTgt spid="42007"/>
                                        </p:tgtEl>
                                        <p:attrNameLst>
                                          <p:attrName>style.visibility</p:attrName>
                                        </p:attrNameLst>
                                      </p:cBhvr>
                                      <p:to>
                                        <p:strVal val="visible"/>
                                      </p:to>
                                    </p:set>
                                    <p:animEffect transition="in" filter="wipe(right)">
                                      <p:cBhvr>
                                        <p:cTn id="36" dur="500"/>
                                        <p:tgtEl>
                                          <p:spTgt spid="42007"/>
                                        </p:tgtEl>
                                      </p:cBhvr>
                                    </p:animEffect>
                                  </p:childTnLst>
                                </p:cTn>
                              </p:par>
                            </p:childTnLst>
                          </p:cTn>
                        </p:par>
                        <p:par>
                          <p:cTn id="37" fill="hold" nodeType="afterGroup">
                            <p:stCondLst>
                              <p:cond delay="3000"/>
                            </p:stCondLst>
                            <p:childTnLst>
                              <p:par>
                                <p:cTn id="38" presetID="22" presetClass="entr" presetSubtype="8" fill="hold" nodeType="afterEffect">
                                  <p:stCondLst>
                                    <p:cond delay="0"/>
                                  </p:stCondLst>
                                  <p:childTnLst>
                                    <p:set>
                                      <p:cBhvr>
                                        <p:cTn id="39" dur="1" fill="hold">
                                          <p:stCondLst>
                                            <p:cond delay="0"/>
                                          </p:stCondLst>
                                        </p:cTn>
                                        <p:tgtEl>
                                          <p:spTgt spid="42006"/>
                                        </p:tgtEl>
                                        <p:attrNameLst>
                                          <p:attrName>style.visibility</p:attrName>
                                        </p:attrNameLst>
                                      </p:cBhvr>
                                      <p:to>
                                        <p:strVal val="visible"/>
                                      </p:to>
                                    </p:set>
                                    <p:animEffect transition="in" filter="wipe(left)">
                                      <p:cBhvr>
                                        <p:cTn id="40" dur="500"/>
                                        <p:tgtEl>
                                          <p:spTgt spid="42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8" grpId="0" build="p"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pic>
        <p:nvPicPr>
          <p:cNvPr id="5122" name="Picture 15">
            <a:extLst>
              <a:ext uri="{FF2B5EF4-FFF2-40B4-BE49-F238E27FC236}">
                <a16:creationId xmlns:a16="http://schemas.microsoft.com/office/drawing/2014/main" id="{C74923A7-611D-6C40-8E72-BF1281E14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0288" y="4283076"/>
            <a:ext cx="201295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itle 1">
            <a:extLst>
              <a:ext uri="{FF2B5EF4-FFF2-40B4-BE49-F238E27FC236}">
                <a16:creationId xmlns:a16="http://schemas.microsoft.com/office/drawing/2014/main" id="{D3BAC4F8-0885-A244-AFE5-AA05304EA438}"/>
              </a:ext>
            </a:extLst>
          </p:cNvPr>
          <p:cNvSpPr>
            <a:spLocks noGrp="1" noChangeArrowheads="1"/>
          </p:cNvSpPr>
          <p:nvPr>
            <p:ph type="title"/>
          </p:nvPr>
        </p:nvSpPr>
        <p:spPr>
          <a:xfrm>
            <a:off x="1981200" y="55563"/>
            <a:ext cx="8229600" cy="1143000"/>
          </a:xfrm>
        </p:spPr>
        <p:txBody>
          <a:bodyPr/>
          <a:lstStyle/>
          <a:p>
            <a:pPr eaLnBrk="1" hangingPunct="1"/>
            <a:r>
              <a:rPr lang="en-US" altLang="en-US" b="1">
                <a:solidFill>
                  <a:schemeClr val="bg2"/>
                </a:solidFill>
              </a:rPr>
              <a:t>Imperialists</a:t>
            </a:r>
          </a:p>
        </p:txBody>
      </p:sp>
      <p:sp>
        <p:nvSpPr>
          <p:cNvPr id="5124" name="Content Placeholder 2">
            <a:extLst>
              <a:ext uri="{FF2B5EF4-FFF2-40B4-BE49-F238E27FC236}">
                <a16:creationId xmlns:a16="http://schemas.microsoft.com/office/drawing/2014/main" id="{C5D984C4-8B80-2C44-A001-CCB91294E408}"/>
              </a:ext>
            </a:extLst>
          </p:cNvPr>
          <p:cNvSpPr>
            <a:spLocks noGrp="1" noChangeArrowheads="1"/>
          </p:cNvSpPr>
          <p:nvPr>
            <p:ph idx="1"/>
          </p:nvPr>
        </p:nvSpPr>
        <p:spPr>
          <a:xfrm>
            <a:off x="1981200" y="1068388"/>
            <a:ext cx="8229600" cy="4525962"/>
          </a:xfrm>
        </p:spPr>
        <p:txBody>
          <a:bodyPr/>
          <a:lstStyle/>
          <a:p>
            <a:pPr eaLnBrk="1" hangingPunct="1">
              <a:buFontTx/>
              <a:buNone/>
            </a:pPr>
            <a:r>
              <a:rPr lang="en-US" altLang="en-US" b="1">
                <a:solidFill>
                  <a:srgbClr val="FF0000"/>
                </a:solidFill>
              </a:rPr>
              <a:t>1. Pres. Teddy Roosevelt</a:t>
            </a:r>
          </a:p>
          <a:p>
            <a:pPr eaLnBrk="1" hangingPunct="1">
              <a:buFontTx/>
              <a:buNone/>
            </a:pPr>
            <a:r>
              <a:rPr lang="en-US" altLang="en-US" b="1">
                <a:solidFill>
                  <a:srgbClr val="FF0000"/>
                </a:solidFill>
              </a:rPr>
              <a:t>2. Senator Henry Cabot Lodge</a:t>
            </a:r>
          </a:p>
          <a:p>
            <a:pPr eaLnBrk="1" hangingPunct="1">
              <a:buFontTx/>
              <a:buNone/>
            </a:pPr>
            <a:r>
              <a:rPr lang="en-US" altLang="en-US" b="1">
                <a:solidFill>
                  <a:srgbClr val="FF0000"/>
                </a:solidFill>
              </a:rPr>
              <a:t>3. Alfred T. Mahan (US Navy)</a:t>
            </a:r>
          </a:p>
          <a:p>
            <a:pPr eaLnBrk="1" hangingPunct="1">
              <a:buFontTx/>
              <a:buNone/>
            </a:pPr>
            <a:r>
              <a:rPr lang="en-US" altLang="en-US" b="1">
                <a:solidFill>
                  <a:srgbClr val="FF0000"/>
                </a:solidFill>
              </a:rPr>
              <a:t>4. Rudyard Kipling – author </a:t>
            </a:r>
          </a:p>
          <a:p>
            <a:pPr eaLnBrk="1" hangingPunct="1">
              <a:buFontTx/>
              <a:buNone/>
            </a:pPr>
            <a:r>
              <a:rPr lang="en-US" altLang="en-US" b="1">
                <a:solidFill>
                  <a:srgbClr val="FF0000"/>
                </a:solidFill>
              </a:rPr>
              <a:t>5. Josiah Strong – missionary </a:t>
            </a:r>
          </a:p>
        </p:txBody>
      </p:sp>
      <p:pic>
        <p:nvPicPr>
          <p:cNvPr id="5125" name="Picture 4">
            <a:hlinkClick r:id="rId4"/>
            <a:extLst>
              <a:ext uri="{FF2B5EF4-FFF2-40B4-BE49-F238E27FC236}">
                <a16:creationId xmlns:a16="http://schemas.microsoft.com/office/drawing/2014/main" id="{47D41902-263D-3944-9D55-56D93A0DD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088" y="4102100"/>
            <a:ext cx="17526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a:hlinkClick r:id="rId6"/>
            <a:extLst>
              <a:ext uri="{FF2B5EF4-FFF2-40B4-BE49-F238E27FC236}">
                <a16:creationId xmlns:a16="http://schemas.microsoft.com/office/drawing/2014/main" id="{9F91DBE0-E8DD-9647-8E35-4B40D4FB5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1" y="4321175"/>
            <a:ext cx="18780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AutoShape 8">
            <a:extLst>
              <a:ext uri="{FF2B5EF4-FFF2-40B4-BE49-F238E27FC236}">
                <a16:creationId xmlns:a16="http://schemas.microsoft.com/office/drawing/2014/main" id="{1995C5F2-FDCA-DF41-8978-93B0249F2D9D}"/>
              </a:ext>
            </a:extLst>
          </p:cNvPr>
          <p:cNvSpPr>
            <a:spLocks noChangeAspect="1" noChangeArrowheads="1"/>
          </p:cNvSpPr>
          <p:nvPr/>
        </p:nvSpPr>
        <p:spPr bwMode="auto">
          <a:xfrm>
            <a:off x="1679575" y="-503238"/>
            <a:ext cx="1047750" cy="104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fontAlgn="base">
              <a:spcBef>
                <a:spcPct val="0"/>
              </a:spcBef>
              <a:spcAft>
                <a:spcPct val="0"/>
              </a:spcAft>
              <a:buClrTx/>
              <a:buSzTx/>
              <a:buNone/>
            </a:pPr>
            <a:endParaRPr lang="en-US" altLang="en-US" sz="4400">
              <a:solidFill>
                <a:srgbClr val="FFFFFF"/>
              </a:solidFill>
              <a:latin typeface="Arial" panose="020B0604020202020204" pitchFamily="34" charset="0"/>
            </a:endParaRPr>
          </a:p>
        </p:txBody>
      </p:sp>
      <p:pic>
        <p:nvPicPr>
          <p:cNvPr id="5128" name="Picture 11">
            <a:extLst>
              <a:ext uri="{FF2B5EF4-FFF2-40B4-BE49-F238E27FC236}">
                <a16:creationId xmlns:a16="http://schemas.microsoft.com/office/drawing/2014/main" id="{4DA5FFB5-C61C-144F-87D1-708903D2EE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7725" y="4465638"/>
            <a:ext cx="17335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13">
            <a:extLst>
              <a:ext uri="{FF2B5EF4-FFF2-40B4-BE49-F238E27FC236}">
                <a16:creationId xmlns:a16="http://schemas.microsoft.com/office/drawing/2014/main" id="{603C61F5-C56C-754A-93C6-BC260AC920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7688" y="4283075"/>
            <a:ext cx="18288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365887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E0E1F17-AA27-E647-9592-075B00B13650}"/>
              </a:ext>
            </a:extLst>
          </p:cNvPr>
          <p:cNvSpPr>
            <a:spLocks noGrp="1" noChangeArrowheads="1"/>
          </p:cNvSpPr>
          <p:nvPr>
            <p:ph type="title"/>
          </p:nvPr>
        </p:nvSpPr>
        <p:spPr>
          <a:xfrm>
            <a:off x="1981200" y="152400"/>
            <a:ext cx="8229600" cy="1143000"/>
          </a:xfrm>
        </p:spPr>
        <p:txBody>
          <a:bodyPr/>
          <a:lstStyle/>
          <a:p>
            <a:pPr eaLnBrk="1" hangingPunct="1"/>
            <a:r>
              <a:rPr lang="en-US" altLang="en-US" b="1">
                <a:solidFill>
                  <a:schemeClr val="bg2"/>
                </a:solidFill>
              </a:rPr>
              <a:t>Anti-Imperialists</a:t>
            </a:r>
          </a:p>
        </p:txBody>
      </p:sp>
      <p:sp>
        <p:nvSpPr>
          <p:cNvPr id="7171" name="Content Placeholder 2">
            <a:extLst>
              <a:ext uri="{FF2B5EF4-FFF2-40B4-BE49-F238E27FC236}">
                <a16:creationId xmlns:a16="http://schemas.microsoft.com/office/drawing/2014/main" id="{CEEFBEEB-87E1-8E4A-95F8-8CD6A066783F}"/>
              </a:ext>
            </a:extLst>
          </p:cNvPr>
          <p:cNvSpPr>
            <a:spLocks noGrp="1" noChangeArrowheads="1"/>
          </p:cNvSpPr>
          <p:nvPr>
            <p:ph idx="1"/>
          </p:nvPr>
        </p:nvSpPr>
        <p:spPr>
          <a:xfrm>
            <a:off x="1981200" y="1260476"/>
            <a:ext cx="8229600" cy="4525963"/>
          </a:xfrm>
        </p:spPr>
        <p:txBody>
          <a:bodyPr/>
          <a:lstStyle/>
          <a:p>
            <a:pPr eaLnBrk="1" hangingPunct="1">
              <a:buFontTx/>
              <a:buNone/>
            </a:pPr>
            <a:r>
              <a:rPr lang="en-US" altLang="en-US" b="1">
                <a:solidFill>
                  <a:srgbClr val="FF0000"/>
                </a:solidFill>
              </a:rPr>
              <a:t>1. American Anti-Imperialist League</a:t>
            </a:r>
          </a:p>
          <a:p>
            <a:pPr eaLnBrk="1" hangingPunct="1">
              <a:buFontTx/>
              <a:buNone/>
            </a:pPr>
            <a:r>
              <a:rPr lang="en-US" altLang="en-US" b="1">
                <a:solidFill>
                  <a:srgbClr val="FF0000"/>
                </a:solidFill>
              </a:rPr>
              <a:t>2. Andrew Carnegie</a:t>
            </a:r>
          </a:p>
          <a:p>
            <a:pPr eaLnBrk="1" hangingPunct="1">
              <a:buFontTx/>
              <a:buNone/>
            </a:pPr>
            <a:r>
              <a:rPr lang="en-US" altLang="en-US" b="1">
                <a:solidFill>
                  <a:srgbClr val="FF0000"/>
                </a:solidFill>
              </a:rPr>
              <a:t>3. Mark Twain</a:t>
            </a:r>
          </a:p>
        </p:txBody>
      </p:sp>
      <p:pic>
        <p:nvPicPr>
          <p:cNvPr id="7172" name="Picture 2">
            <a:hlinkClick r:id="rId3"/>
            <a:extLst>
              <a:ext uri="{FF2B5EF4-FFF2-40B4-BE49-F238E27FC236}">
                <a16:creationId xmlns:a16="http://schemas.microsoft.com/office/drawing/2014/main" id="{C32B9DE1-3F1E-064A-A992-F3B3ACE1C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4" y="3276600"/>
            <a:ext cx="22764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a:hlinkClick r:id="rId5"/>
            <a:extLst>
              <a:ext uri="{FF2B5EF4-FFF2-40B4-BE49-F238E27FC236}">
                <a16:creationId xmlns:a16="http://schemas.microsoft.com/office/drawing/2014/main" id="{75D858CA-78E4-8A43-A063-B794D0A0DA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213" y="3241675"/>
            <a:ext cx="2362200"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7">
            <a:extLst>
              <a:ext uri="{FF2B5EF4-FFF2-40B4-BE49-F238E27FC236}">
                <a16:creationId xmlns:a16="http://schemas.microsoft.com/office/drawing/2014/main" id="{B0619BBA-DE44-C84B-9F33-D10906B99A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5163" y="2028826"/>
            <a:ext cx="3598862"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487979"/>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C00D27E-97B7-944B-8E9C-2CFD1197D7AF}"/>
              </a:ext>
            </a:extLst>
          </p:cNvPr>
          <p:cNvSpPr>
            <a:spLocks noGrp="1" noChangeArrowheads="1"/>
          </p:cNvSpPr>
          <p:nvPr>
            <p:ph type="ctrTitle"/>
          </p:nvPr>
        </p:nvSpPr>
        <p:spPr>
          <a:xfrm>
            <a:off x="1524000" y="-304800"/>
            <a:ext cx="3200400" cy="1470025"/>
          </a:xfrm>
        </p:spPr>
        <p:txBody>
          <a:bodyPr/>
          <a:lstStyle/>
          <a:p>
            <a:pPr eaLnBrk="1" hangingPunct="1"/>
            <a:r>
              <a:rPr lang="en-US" altLang="en-US" sz="4000" b="1">
                <a:solidFill>
                  <a:schemeClr val="bg2"/>
                </a:solidFill>
              </a:rPr>
              <a:t>Diplomacy -</a:t>
            </a:r>
          </a:p>
        </p:txBody>
      </p:sp>
      <p:sp>
        <p:nvSpPr>
          <p:cNvPr id="9219" name="Rectangle 3">
            <a:extLst>
              <a:ext uri="{FF2B5EF4-FFF2-40B4-BE49-F238E27FC236}">
                <a16:creationId xmlns:a16="http://schemas.microsoft.com/office/drawing/2014/main" id="{C80DE3AE-50FD-B846-A504-D7CA06C50118}"/>
              </a:ext>
            </a:extLst>
          </p:cNvPr>
          <p:cNvSpPr>
            <a:spLocks noGrp="1" noChangeArrowheads="1"/>
          </p:cNvSpPr>
          <p:nvPr>
            <p:ph type="subTitle" idx="1"/>
          </p:nvPr>
        </p:nvSpPr>
        <p:spPr>
          <a:xfrm>
            <a:off x="2209800" y="685800"/>
            <a:ext cx="8458200" cy="1752600"/>
          </a:xfrm>
        </p:spPr>
        <p:txBody>
          <a:bodyPr/>
          <a:lstStyle/>
          <a:p>
            <a:pPr eaLnBrk="1" hangingPunct="1"/>
            <a:r>
              <a:rPr lang="en-US" altLang="en-US" b="1">
                <a:solidFill>
                  <a:srgbClr val="FF0000"/>
                </a:solidFill>
              </a:rPr>
              <a:t>The art and practice of conducting negotiations between nations </a:t>
            </a:r>
          </a:p>
        </p:txBody>
      </p:sp>
      <p:pic>
        <p:nvPicPr>
          <p:cNvPr id="9220" name="Picture 5">
            <a:extLst>
              <a:ext uri="{FF2B5EF4-FFF2-40B4-BE49-F238E27FC236}">
                <a16:creationId xmlns:a16="http://schemas.microsoft.com/office/drawing/2014/main" id="{892B3B01-AC7E-6E45-B8D9-B9FE377E3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828800"/>
            <a:ext cx="599598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061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90393B6-B4FD-4146-B9EA-B7EC1A6BF09B}"/>
              </a:ext>
            </a:extLst>
          </p:cNvPr>
          <p:cNvSpPr>
            <a:spLocks noGrp="1" noChangeArrowheads="1"/>
          </p:cNvSpPr>
          <p:nvPr>
            <p:ph type="title"/>
          </p:nvPr>
        </p:nvSpPr>
        <p:spPr>
          <a:xfrm>
            <a:off x="1981200" y="34925"/>
            <a:ext cx="8229600" cy="1143000"/>
          </a:xfrm>
        </p:spPr>
        <p:txBody>
          <a:bodyPr/>
          <a:lstStyle/>
          <a:p>
            <a:pPr eaLnBrk="1" hangingPunct="1"/>
            <a:r>
              <a:rPr lang="en-US" altLang="en-US" b="1">
                <a:solidFill>
                  <a:schemeClr val="bg2"/>
                </a:solidFill>
              </a:rPr>
              <a:t>4 Diplomacies</a:t>
            </a:r>
          </a:p>
        </p:txBody>
      </p:sp>
      <p:sp>
        <p:nvSpPr>
          <p:cNvPr id="11267" name="Rectangle 3">
            <a:extLst>
              <a:ext uri="{FF2B5EF4-FFF2-40B4-BE49-F238E27FC236}">
                <a16:creationId xmlns:a16="http://schemas.microsoft.com/office/drawing/2014/main" id="{137E049C-19E6-3F49-A601-C5696A687B3F}"/>
              </a:ext>
            </a:extLst>
          </p:cNvPr>
          <p:cNvSpPr>
            <a:spLocks noGrp="1" noChangeArrowheads="1"/>
          </p:cNvSpPr>
          <p:nvPr>
            <p:ph type="body" idx="1"/>
          </p:nvPr>
        </p:nvSpPr>
        <p:spPr>
          <a:xfrm>
            <a:off x="1790700" y="1177926"/>
            <a:ext cx="8877300" cy="4525963"/>
          </a:xfrm>
        </p:spPr>
        <p:txBody>
          <a:bodyPr/>
          <a:lstStyle/>
          <a:p>
            <a:pPr eaLnBrk="1" hangingPunct="1">
              <a:buFontTx/>
              <a:buNone/>
            </a:pPr>
            <a:r>
              <a:rPr lang="en-US" altLang="en-US" sz="2800" b="1">
                <a:solidFill>
                  <a:schemeClr val="bg2"/>
                </a:solidFill>
              </a:rPr>
              <a:t> McKinley        Roosevelt	  Taft		     Wilson</a:t>
            </a:r>
          </a:p>
        </p:txBody>
      </p:sp>
      <p:pic>
        <p:nvPicPr>
          <p:cNvPr id="11268" name="Picture 7" descr="William_Howard_Taft">
            <a:extLst>
              <a:ext uri="{FF2B5EF4-FFF2-40B4-BE49-F238E27FC236}">
                <a16:creationId xmlns:a16="http://schemas.microsoft.com/office/drawing/2014/main" id="{D67243AE-770F-1842-BF77-60783DBC1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575" y="2193926"/>
            <a:ext cx="225425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9" descr="President_Woodrow_Wilson_portrait_December_2_1912">
            <a:extLst>
              <a:ext uri="{FF2B5EF4-FFF2-40B4-BE49-F238E27FC236}">
                <a16:creationId xmlns:a16="http://schemas.microsoft.com/office/drawing/2014/main" id="{5D85F4E2-588B-1444-B027-8B22CD1F6B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1826" y="2211388"/>
            <a:ext cx="2390775"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8">
            <a:extLst>
              <a:ext uri="{FF2B5EF4-FFF2-40B4-BE49-F238E27FC236}">
                <a16:creationId xmlns:a16="http://schemas.microsoft.com/office/drawing/2014/main" id="{8D206B07-6BCF-694B-AFE4-2E96101198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230439"/>
            <a:ext cx="243840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5" descr="071011_nobel_roosevelt_vmed12p">
            <a:extLst>
              <a:ext uri="{FF2B5EF4-FFF2-40B4-BE49-F238E27FC236}">
                <a16:creationId xmlns:a16="http://schemas.microsoft.com/office/drawing/2014/main" id="{83171ECD-27D1-8E48-9DC2-383A290306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205" t="-2" r="7889" b="604"/>
          <a:stretch>
            <a:fillRect/>
          </a:stretch>
        </p:blipFill>
        <p:spPr bwMode="auto">
          <a:xfrm>
            <a:off x="3840163" y="2230438"/>
            <a:ext cx="2133600" cy="287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002166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0062250D-8924-EC43-A8E5-3F5F9EB68C74}"/>
              </a:ext>
            </a:extLst>
          </p:cNvPr>
          <p:cNvSpPr>
            <a:spLocks noGrp="1" noChangeArrowheads="1"/>
          </p:cNvSpPr>
          <p:nvPr>
            <p:ph type="title"/>
          </p:nvPr>
        </p:nvSpPr>
        <p:spPr>
          <a:xfrm>
            <a:off x="1981200" y="-19050"/>
            <a:ext cx="8229600" cy="1143000"/>
          </a:xfrm>
        </p:spPr>
        <p:txBody>
          <a:bodyPr/>
          <a:lstStyle/>
          <a:p>
            <a:r>
              <a:rPr lang="en-US" altLang="en-US" sz="3600" b="1">
                <a:solidFill>
                  <a:schemeClr val="bg2"/>
                </a:solidFill>
              </a:rPr>
              <a:t>Open Door Policy (McKinley)</a:t>
            </a:r>
          </a:p>
        </p:txBody>
      </p:sp>
      <p:sp>
        <p:nvSpPr>
          <p:cNvPr id="3" name="Content Placeholder 2">
            <a:extLst>
              <a:ext uri="{FF2B5EF4-FFF2-40B4-BE49-F238E27FC236}">
                <a16:creationId xmlns:a16="http://schemas.microsoft.com/office/drawing/2014/main" id="{621076B9-E06E-416D-B497-D057E24F7787}"/>
              </a:ext>
            </a:extLst>
          </p:cNvPr>
          <p:cNvSpPr>
            <a:spLocks noGrp="1"/>
          </p:cNvSpPr>
          <p:nvPr>
            <p:ph idx="1"/>
          </p:nvPr>
        </p:nvSpPr>
        <p:spPr>
          <a:xfrm>
            <a:off x="1676400" y="1154113"/>
            <a:ext cx="5105400" cy="4525962"/>
          </a:xfrm>
        </p:spPr>
        <p:txBody>
          <a:bodyPr/>
          <a:lstStyle/>
          <a:p>
            <a:pPr marL="0" indent="0">
              <a:buNone/>
              <a:defRPr/>
            </a:pPr>
            <a:r>
              <a:rPr lang="en-US" sz="2800" b="1" dirty="0">
                <a:solidFill>
                  <a:schemeClr val="accent4">
                    <a:lumMod val="10000"/>
                  </a:schemeClr>
                </a:solidFill>
                <a:latin typeface="+mj-lt"/>
              </a:rPr>
              <a:t>Goals:</a:t>
            </a:r>
          </a:p>
          <a:p>
            <a:pPr>
              <a:buFont typeface="Arial" panose="020B0604020202020204" pitchFamily="34" charset="0"/>
              <a:buChar char="•"/>
              <a:defRPr/>
            </a:pPr>
            <a:r>
              <a:rPr lang="en-US" sz="2800" b="1" dirty="0">
                <a:solidFill>
                  <a:schemeClr val="accent4">
                    <a:lumMod val="10000"/>
                  </a:schemeClr>
                </a:solidFill>
                <a:latin typeface="+mj-lt"/>
              </a:rPr>
              <a:t>Open </a:t>
            </a:r>
            <a:r>
              <a:rPr lang="en-US" sz="2800" b="1" u="sng" dirty="0">
                <a:solidFill>
                  <a:schemeClr val="accent4">
                    <a:lumMod val="10000"/>
                  </a:schemeClr>
                </a:solidFill>
                <a:latin typeface="+mj-lt"/>
              </a:rPr>
              <a:t>China</a:t>
            </a:r>
            <a:r>
              <a:rPr lang="en-US" sz="2800" b="1" dirty="0">
                <a:solidFill>
                  <a:schemeClr val="accent4">
                    <a:lumMod val="10000"/>
                  </a:schemeClr>
                </a:solidFill>
                <a:latin typeface="+mj-lt"/>
              </a:rPr>
              <a:t> to trade with all nations </a:t>
            </a:r>
            <a:r>
              <a:rPr lang="en-US" sz="2800" b="1" u="sng" dirty="0">
                <a:solidFill>
                  <a:schemeClr val="accent4">
                    <a:lumMod val="10000"/>
                  </a:schemeClr>
                </a:solidFill>
                <a:latin typeface="+mj-lt"/>
              </a:rPr>
              <a:t>equally</a:t>
            </a:r>
            <a:r>
              <a:rPr lang="en-US" sz="2800" b="1" dirty="0">
                <a:solidFill>
                  <a:schemeClr val="accent4">
                    <a:lumMod val="10000"/>
                  </a:schemeClr>
                </a:solidFill>
                <a:latin typeface="+mj-lt"/>
              </a:rPr>
              <a:t> – have an “open door”</a:t>
            </a:r>
          </a:p>
          <a:p>
            <a:pPr>
              <a:buFont typeface="Arial" panose="020B0604020202020204" pitchFamily="34" charset="0"/>
              <a:buChar char="•"/>
              <a:defRPr/>
            </a:pPr>
            <a:endParaRPr lang="en-US" sz="1400" b="1" dirty="0">
              <a:solidFill>
                <a:schemeClr val="accent4">
                  <a:lumMod val="10000"/>
                </a:schemeClr>
              </a:solidFill>
              <a:latin typeface="+mj-lt"/>
            </a:endParaRPr>
          </a:p>
          <a:p>
            <a:pPr>
              <a:buFont typeface="Arial" panose="020B0604020202020204" pitchFamily="34" charset="0"/>
              <a:buChar char="•"/>
              <a:defRPr/>
            </a:pPr>
            <a:r>
              <a:rPr lang="en-US" sz="2800" b="1" dirty="0">
                <a:solidFill>
                  <a:schemeClr val="accent4">
                    <a:lumMod val="10000"/>
                  </a:schemeClr>
                </a:solidFill>
                <a:latin typeface="+mj-lt"/>
              </a:rPr>
              <a:t>Eliminate the “</a:t>
            </a:r>
            <a:r>
              <a:rPr lang="en-US" sz="2800" b="1" u="sng" dirty="0">
                <a:solidFill>
                  <a:schemeClr val="accent4">
                    <a:lumMod val="10000"/>
                  </a:schemeClr>
                </a:solidFill>
                <a:latin typeface="+mj-lt"/>
              </a:rPr>
              <a:t>spheres of influence</a:t>
            </a:r>
            <a:r>
              <a:rPr lang="en-US" sz="2800" b="1" dirty="0">
                <a:solidFill>
                  <a:schemeClr val="accent4">
                    <a:lumMod val="10000"/>
                  </a:schemeClr>
                </a:solidFill>
                <a:latin typeface="+mj-lt"/>
              </a:rPr>
              <a:t>” (areas of economic/political control) previously created by other nations</a:t>
            </a:r>
          </a:p>
        </p:txBody>
      </p:sp>
      <p:pic>
        <p:nvPicPr>
          <p:cNvPr id="13316" name="Picture 6">
            <a:extLst>
              <a:ext uri="{FF2B5EF4-FFF2-40B4-BE49-F238E27FC236}">
                <a16:creationId xmlns:a16="http://schemas.microsoft.com/office/drawing/2014/main" id="{FE022322-A9AE-BF40-B64C-70387FE66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165226"/>
            <a:ext cx="34480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660014"/>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73E56C58-C477-B04D-A645-91B1F42E2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6225"/>
            <a:ext cx="7329488"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9379397"/>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098F0C9-58F8-48C1-A4BD-18B6A7A49A77}"/>
              </a:ext>
            </a:extLst>
          </p:cNvPr>
          <p:cNvSpPr>
            <a:spLocks noGrp="1"/>
          </p:cNvSpPr>
          <p:nvPr>
            <p:ph type="title"/>
          </p:nvPr>
        </p:nvSpPr>
        <p:spPr>
          <a:xfrm>
            <a:off x="2209800" y="0"/>
            <a:ext cx="7772400" cy="1143000"/>
          </a:xfrm>
        </p:spPr>
        <p:txBody>
          <a:bodyPr/>
          <a:lstStyle/>
          <a:p>
            <a:pPr>
              <a:defRPr/>
            </a:pPr>
            <a:r>
              <a:rPr lang="en-US" sz="3600" b="1" dirty="0">
                <a:solidFill>
                  <a:schemeClr val="accent4">
                    <a:lumMod val="10000"/>
                  </a:schemeClr>
                </a:solidFill>
              </a:rPr>
              <a:t>Dollar Diplomacy (Taft)</a:t>
            </a:r>
          </a:p>
        </p:txBody>
      </p:sp>
      <p:sp>
        <p:nvSpPr>
          <p:cNvPr id="28675" name="Content Placeholder 2">
            <a:extLst>
              <a:ext uri="{FF2B5EF4-FFF2-40B4-BE49-F238E27FC236}">
                <a16:creationId xmlns:a16="http://schemas.microsoft.com/office/drawing/2014/main" id="{49157AD0-A54B-4131-BBE9-AED90765685A}"/>
              </a:ext>
            </a:extLst>
          </p:cNvPr>
          <p:cNvSpPr>
            <a:spLocks noGrp="1"/>
          </p:cNvSpPr>
          <p:nvPr>
            <p:ph idx="1"/>
          </p:nvPr>
        </p:nvSpPr>
        <p:spPr>
          <a:xfrm>
            <a:off x="1828800" y="1066800"/>
            <a:ext cx="8839200" cy="4114800"/>
          </a:xfrm>
        </p:spPr>
        <p:txBody>
          <a:bodyPr/>
          <a:lstStyle/>
          <a:p>
            <a:pPr>
              <a:buFont typeface="Monotype Sorts" charset="2"/>
              <a:buChar char="u"/>
              <a:defRPr/>
            </a:pPr>
            <a:r>
              <a:rPr lang="en-US" sz="2800" b="1" dirty="0">
                <a:solidFill>
                  <a:schemeClr val="accent4">
                    <a:lumMod val="10000"/>
                  </a:schemeClr>
                </a:solidFill>
                <a:latin typeface="+mj-lt"/>
              </a:rPr>
              <a:t>The idea of using </a:t>
            </a:r>
            <a:r>
              <a:rPr lang="en-US" sz="2800" b="1" u="sng" dirty="0">
                <a:solidFill>
                  <a:schemeClr val="accent4">
                    <a:lumMod val="10000"/>
                  </a:schemeClr>
                </a:solidFill>
                <a:latin typeface="+mj-lt"/>
              </a:rPr>
              <a:t>business</a:t>
            </a:r>
            <a:r>
              <a:rPr lang="en-US" sz="2800" b="1" dirty="0">
                <a:solidFill>
                  <a:schemeClr val="accent4">
                    <a:lumMod val="10000"/>
                  </a:schemeClr>
                </a:solidFill>
                <a:latin typeface="+mj-lt"/>
              </a:rPr>
              <a:t> interests in a country (for example:  investments in oil, railroads, etc.) as a way to have some </a:t>
            </a:r>
            <a:r>
              <a:rPr lang="en-US" sz="2800" b="1" u="sng" dirty="0">
                <a:solidFill>
                  <a:schemeClr val="accent4">
                    <a:lumMod val="10000"/>
                  </a:schemeClr>
                </a:solidFill>
                <a:latin typeface="+mj-lt"/>
              </a:rPr>
              <a:t>control</a:t>
            </a:r>
            <a:r>
              <a:rPr lang="en-US" sz="2800" b="1" dirty="0">
                <a:solidFill>
                  <a:schemeClr val="accent4">
                    <a:lumMod val="10000"/>
                  </a:schemeClr>
                </a:solidFill>
                <a:latin typeface="+mj-lt"/>
              </a:rPr>
              <a:t> there</a:t>
            </a:r>
          </a:p>
          <a:p>
            <a:pPr>
              <a:buFont typeface="Monotype Sorts" charset="2"/>
              <a:buChar char="u"/>
              <a:defRPr/>
            </a:pPr>
            <a:endParaRPr lang="en-US" sz="1000" b="1" dirty="0">
              <a:solidFill>
                <a:schemeClr val="accent4">
                  <a:lumMod val="10000"/>
                </a:schemeClr>
              </a:solidFill>
              <a:latin typeface="+mj-lt"/>
            </a:endParaRPr>
          </a:p>
          <a:p>
            <a:pPr>
              <a:buFont typeface="Monotype Sorts" charset="2"/>
              <a:buChar char="u"/>
              <a:defRPr/>
            </a:pPr>
            <a:r>
              <a:rPr lang="en-US" sz="2800" b="1" dirty="0">
                <a:solidFill>
                  <a:schemeClr val="accent4">
                    <a:lumMod val="10000"/>
                  </a:schemeClr>
                </a:solidFill>
                <a:latin typeface="+mj-lt"/>
              </a:rPr>
              <a:t>“</a:t>
            </a:r>
            <a:r>
              <a:rPr lang="en-US" sz="2800" b="1" u="sng" dirty="0">
                <a:solidFill>
                  <a:schemeClr val="accent4">
                    <a:lumMod val="10000"/>
                  </a:schemeClr>
                </a:solidFill>
                <a:latin typeface="+mj-lt"/>
              </a:rPr>
              <a:t>Dollars, not bullets</a:t>
            </a:r>
            <a:r>
              <a:rPr lang="en-US" sz="2800" b="1" dirty="0">
                <a:solidFill>
                  <a:schemeClr val="accent4">
                    <a:lumMod val="10000"/>
                  </a:schemeClr>
                </a:solidFill>
                <a:latin typeface="+mj-lt"/>
              </a:rPr>
              <a:t>”</a:t>
            </a:r>
          </a:p>
          <a:p>
            <a:pPr>
              <a:buFont typeface="Monotype Sorts" charset="2"/>
              <a:buChar char="u"/>
              <a:defRPr/>
            </a:pPr>
            <a:endParaRPr lang="en-US" sz="1000" b="1" dirty="0">
              <a:solidFill>
                <a:schemeClr val="accent4">
                  <a:lumMod val="10000"/>
                </a:schemeClr>
              </a:solidFill>
              <a:latin typeface="+mj-lt"/>
            </a:endParaRPr>
          </a:p>
          <a:p>
            <a:pPr>
              <a:buFont typeface="Monotype Sorts" charset="2"/>
              <a:buChar char="u"/>
              <a:defRPr/>
            </a:pPr>
            <a:r>
              <a:rPr lang="en-US" sz="2800" b="1" dirty="0">
                <a:solidFill>
                  <a:schemeClr val="accent4">
                    <a:lumMod val="10000"/>
                  </a:schemeClr>
                </a:solidFill>
                <a:latin typeface="+mj-lt"/>
              </a:rPr>
              <a:t> Both sides </a:t>
            </a:r>
            <a:r>
              <a:rPr lang="en-US" sz="2800" b="1" u="sng" dirty="0">
                <a:solidFill>
                  <a:schemeClr val="accent4">
                    <a:lumMod val="10000"/>
                  </a:schemeClr>
                </a:solidFill>
                <a:latin typeface="+mj-lt"/>
              </a:rPr>
              <a:t>benefit</a:t>
            </a:r>
            <a:r>
              <a:rPr lang="en-US" sz="2800" b="1" dirty="0">
                <a:solidFill>
                  <a:schemeClr val="accent4">
                    <a:lumMod val="10000"/>
                  </a:schemeClr>
                </a:solidFill>
                <a:latin typeface="+mj-lt"/>
              </a:rPr>
              <a:t> in some way – used in Latin America</a:t>
            </a:r>
          </a:p>
        </p:txBody>
      </p:sp>
      <p:pic>
        <p:nvPicPr>
          <p:cNvPr id="17412" name="Picture 5" descr="dollar%20sign">
            <a:extLst>
              <a:ext uri="{FF2B5EF4-FFF2-40B4-BE49-F238E27FC236}">
                <a16:creationId xmlns:a16="http://schemas.microsoft.com/office/drawing/2014/main" id="{0D81E84E-81F5-D74A-B558-6D4760295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4495800"/>
            <a:ext cx="32559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9" descr="M855%20bullets">
            <a:extLst>
              <a:ext uri="{FF2B5EF4-FFF2-40B4-BE49-F238E27FC236}">
                <a16:creationId xmlns:a16="http://schemas.microsoft.com/office/drawing/2014/main" id="{B6B9E48D-2FAB-8C44-B36E-13F6F9E34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457700"/>
            <a:ext cx="3200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5">
            <a:extLst>
              <a:ext uri="{FF2B5EF4-FFF2-40B4-BE49-F238E27FC236}">
                <a16:creationId xmlns:a16="http://schemas.microsoft.com/office/drawing/2014/main" id="{C162B322-954A-CC4D-B6F2-FA6E573460D3}"/>
              </a:ext>
            </a:extLst>
          </p:cNvPr>
          <p:cNvSpPr>
            <a:spLocks noChangeArrowheads="1"/>
          </p:cNvSpPr>
          <p:nvPr/>
        </p:nvSpPr>
        <p:spPr bwMode="auto">
          <a:xfrm>
            <a:off x="5334000" y="5029201"/>
            <a:ext cx="16462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ClrTx/>
              <a:buSzTx/>
              <a:buNone/>
            </a:pPr>
            <a:r>
              <a:rPr lang="en-US" altLang="en-US" sz="5400" b="1">
                <a:solidFill>
                  <a:srgbClr val="FFFFFF"/>
                </a:solidFill>
                <a:latin typeface="Arial" panose="020B0604020202020204" pitchFamily="34" charset="0"/>
              </a:rPr>
              <a:t>NOT</a:t>
            </a:r>
            <a:endParaRPr lang="en-US" altLang="en-US" sz="5400">
              <a:solidFill>
                <a:srgbClr val="FAFD00"/>
              </a:solidFill>
            </a:endParaRPr>
          </a:p>
        </p:txBody>
      </p:sp>
    </p:spTree>
    <p:extLst>
      <p:ext uri="{BB962C8B-B14F-4D97-AF65-F5344CB8AC3E}">
        <p14:creationId xmlns:p14="http://schemas.microsoft.com/office/powerpoint/2010/main" val="3814416788"/>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3D66C07-EF89-CB46-A448-B06BC92E940C}"/>
              </a:ext>
            </a:extLst>
          </p:cNvPr>
          <p:cNvSpPr>
            <a:spLocks noGrp="1" noChangeArrowheads="1"/>
          </p:cNvSpPr>
          <p:nvPr>
            <p:ph type="title"/>
          </p:nvPr>
        </p:nvSpPr>
        <p:spPr>
          <a:xfrm>
            <a:off x="2286000" y="-228600"/>
            <a:ext cx="7772400" cy="1524000"/>
          </a:xfrm>
        </p:spPr>
        <p:txBody>
          <a:bodyPr/>
          <a:lstStyle/>
          <a:p>
            <a:r>
              <a:rPr lang="en-US" altLang="en-US" sz="4000" b="1"/>
              <a:t>US Expansion</a:t>
            </a:r>
          </a:p>
        </p:txBody>
      </p:sp>
      <p:pic>
        <p:nvPicPr>
          <p:cNvPr id="19459" name="Picture 5" descr="U.S. Territories: Click for larger view">
            <a:hlinkClick r:id="rId3"/>
            <a:extLst>
              <a:ext uri="{FF2B5EF4-FFF2-40B4-BE49-F238E27FC236}">
                <a16:creationId xmlns:a16="http://schemas.microsoft.com/office/drawing/2014/main" id="{185AF8C2-F225-D44C-8CEB-26C25CB8E3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914401"/>
            <a:ext cx="7010400"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919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DD45A39-AED2-474B-80F5-77A7F87FA3B0}"/>
              </a:ext>
            </a:extLst>
          </p:cNvPr>
          <p:cNvSpPr>
            <a:spLocks noGrp="1" noChangeArrowheads="1"/>
          </p:cNvSpPr>
          <p:nvPr>
            <p:ph type="title"/>
          </p:nvPr>
        </p:nvSpPr>
        <p:spPr>
          <a:xfrm>
            <a:off x="1981200" y="152400"/>
            <a:ext cx="5715000" cy="1143000"/>
          </a:xfrm>
        </p:spPr>
        <p:txBody>
          <a:bodyPr/>
          <a:lstStyle/>
          <a:p>
            <a:r>
              <a:rPr lang="en-US" altLang="en-US" sz="4800"/>
              <a:t>Alaska </a:t>
            </a:r>
            <a:r>
              <a:rPr lang="en-US" altLang="en-US" sz="2800"/>
              <a:t>– Acquired in 1867</a:t>
            </a:r>
            <a:endParaRPr lang="en-US" altLang="en-US" sz="4800"/>
          </a:p>
        </p:txBody>
      </p:sp>
      <p:sp>
        <p:nvSpPr>
          <p:cNvPr id="36867" name="Rectangle 3">
            <a:extLst>
              <a:ext uri="{FF2B5EF4-FFF2-40B4-BE49-F238E27FC236}">
                <a16:creationId xmlns:a16="http://schemas.microsoft.com/office/drawing/2014/main" id="{2A13FB76-30E4-481F-909D-441796C52F64}"/>
              </a:ext>
            </a:extLst>
          </p:cNvPr>
          <p:cNvSpPr>
            <a:spLocks noGrp="1" noChangeArrowheads="1"/>
          </p:cNvSpPr>
          <p:nvPr>
            <p:ph type="body" idx="1"/>
          </p:nvPr>
        </p:nvSpPr>
        <p:spPr>
          <a:xfrm>
            <a:off x="1524000" y="1219200"/>
            <a:ext cx="6248400" cy="4419600"/>
          </a:xfrm>
        </p:spPr>
        <p:txBody>
          <a:bodyPr/>
          <a:lstStyle/>
          <a:p>
            <a:pPr>
              <a:buFont typeface="Monotype Sorts" charset="2"/>
              <a:buChar char="u"/>
              <a:defRPr/>
            </a:pPr>
            <a:r>
              <a:rPr lang="en-US" altLang="en-US" sz="2800" dirty="0">
                <a:solidFill>
                  <a:schemeClr val="tx2"/>
                </a:solidFill>
                <a:latin typeface="+mj-lt"/>
              </a:rPr>
              <a:t>Nicknamed “</a:t>
            </a:r>
            <a:r>
              <a:rPr lang="en-US" altLang="en-US" sz="2800" b="1" u="sng" dirty="0">
                <a:solidFill>
                  <a:schemeClr val="tx2"/>
                </a:solidFill>
                <a:latin typeface="+mj-lt"/>
              </a:rPr>
              <a:t>Seward’s Folly</a:t>
            </a:r>
            <a:r>
              <a:rPr lang="en-US" altLang="en-US" sz="2800" b="1" dirty="0">
                <a:solidFill>
                  <a:schemeClr val="tx2"/>
                </a:solidFill>
                <a:latin typeface="+mj-lt"/>
              </a:rPr>
              <a:t>”- </a:t>
            </a:r>
            <a:r>
              <a:rPr lang="en-US" altLang="en-US" sz="2800" dirty="0">
                <a:solidFill>
                  <a:schemeClr val="tx2"/>
                </a:solidFill>
                <a:latin typeface="+mj-lt"/>
              </a:rPr>
              <a:t>Sec of State William Seward purchased Alaska for $7.2m from </a:t>
            </a:r>
            <a:r>
              <a:rPr lang="en-US" altLang="en-US" sz="2800" b="1" u="sng" dirty="0">
                <a:solidFill>
                  <a:schemeClr val="tx2"/>
                </a:solidFill>
                <a:latin typeface="+mj-lt"/>
              </a:rPr>
              <a:t>Russia</a:t>
            </a:r>
          </a:p>
          <a:p>
            <a:pPr>
              <a:buFont typeface="Monotype Sorts" charset="2"/>
              <a:buChar char="u"/>
              <a:defRPr/>
            </a:pPr>
            <a:endParaRPr lang="en-US" altLang="en-US" sz="1400" b="1" u="sng" dirty="0">
              <a:solidFill>
                <a:schemeClr val="tx2"/>
              </a:solidFill>
              <a:latin typeface="+mj-lt"/>
            </a:endParaRPr>
          </a:p>
          <a:p>
            <a:pPr>
              <a:buFont typeface="Monotype Sorts" charset="2"/>
              <a:buChar char="u"/>
              <a:defRPr/>
            </a:pPr>
            <a:r>
              <a:rPr lang="en-US" altLang="en-US" sz="2800" i="1" dirty="0">
                <a:solidFill>
                  <a:schemeClr val="tx2"/>
                </a:solidFill>
                <a:latin typeface="+mj-lt"/>
              </a:rPr>
              <a:t>“Folly” means a foolish action or idea</a:t>
            </a:r>
          </a:p>
          <a:p>
            <a:pPr>
              <a:buFont typeface="Monotype Sorts" charset="2"/>
              <a:buNone/>
              <a:defRPr/>
            </a:pPr>
            <a:endParaRPr lang="en-US" altLang="en-US" sz="4000" dirty="0">
              <a:solidFill>
                <a:schemeClr val="tx2"/>
              </a:solidFill>
            </a:endParaRPr>
          </a:p>
        </p:txBody>
      </p:sp>
      <p:pic>
        <p:nvPicPr>
          <p:cNvPr id="21508" name="Picture 7">
            <a:hlinkClick r:id="rId3"/>
            <a:extLst>
              <a:ext uri="{FF2B5EF4-FFF2-40B4-BE49-F238E27FC236}">
                <a16:creationId xmlns:a16="http://schemas.microsoft.com/office/drawing/2014/main" id="{70E004E8-5639-0D40-9C26-35DFAEAABC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657600"/>
            <a:ext cx="43354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9">
            <a:hlinkClick r:id="rId5"/>
            <a:extLst>
              <a:ext uri="{FF2B5EF4-FFF2-40B4-BE49-F238E27FC236}">
                <a16:creationId xmlns:a16="http://schemas.microsoft.com/office/drawing/2014/main" id="{2D54759D-3BD8-5B4F-B2F7-A718F0D55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4196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1">
            <a:hlinkClick r:id="rId7"/>
            <a:extLst>
              <a:ext uri="{FF2B5EF4-FFF2-40B4-BE49-F238E27FC236}">
                <a16:creationId xmlns:a16="http://schemas.microsoft.com/office/drawing/2014/main" id="{D2DDDE01-3BFD-BF41-900C-1A9741C6D0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1" y="304801"/>
            <a:ext cx="225742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3">
            <a:hlinkClick r:id="rId9"/>
            <a:extLst>
              <a:ext uri="{FF2B5EF4-FFF2-40B4-BE49-F238E27FC236}">
                <a16:creationId xmlns:a16="http://schemas.microsoft.com/office/drawing/2014/main" id="{65A656F3-FB60-304B-B378-517B9817FB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1" y="3733801"/>
            <a:ext cx="22256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377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a:extLst>
              <a:ext uri="{FF2B5EF4-FFF2-40B4-BE49-F238E27FC236}">
                <a16:creationId xmlns:a16="http://schemas.microsoft.com/office/drawing/2014/main" id="{FA9DDC24-2C4A-40D7-9BAB-DD82A875FCDE}"/>
              </a:ext>
            </a:extLst>
          </p:cNvPr>
          <p:cNvSpPr>
            <a:spLocks noGrp="1" noChangeArrowheads="1"/>
          </p:cNvSpPr>
          <p:nvPr>
            <p:ph type="body" idx="1"/>
          </p:nvPr>
        </p:nvSpPr>
        <p:spPr>
          <a:xfrm>
            <a:off x="1752600" y="0"/>
            <a:ext cx="8534400" cy="5867400"/>
          </a:xfrm>
        </p:spPr>
        <p:txBody>
          <a:bodyPr/>
          <a:lstStyle/>
          <a:p>
            <a:pPr eaLnBrk="1" hangingPunct="1">
              <a:defRPr/>
            </a:pPr>
            <a:endParaRPr lang="en-US" sz="2800" dirty="0"/>
          </a:p>
          <a:p>
            <a:pPr eaLnBrk="1" hangingPunct="1">
              <a:defRPr/>
            </a:pPr>
            <a:r>
              <a:rPr lang="en-US" sz="2400" dirty="0"/>
              <a:t>By 1900, the growing middle class had come to believe that the </a:t>
            </a:r>
            <a:r>
              <a:rPr lang="en-US" sz="2400" u="sng" dirty="0"/>
              <a:t>government</a:t>
            </a:r>
            <a:r>
              <a:rPr lang="en-US" sz="2400" dirty="0"/>
              <a:t> could play an active role in improving our society.</a:t>
            </a:r>
          </a:p>
          <a:p>
            <a:pPr eaLnBrk="1" hangingPunct="1">
              <a:defRPr/>
            </a:pPr>
            <a:endParaRPr lang="en-US" sz="2400" dirty="0"/>
          </a:p>
          <a:p>
            <a:pPr eaLnBrk="1" hangingPunct="1">
              <a:defRPr/>
            </a:pPr>
            <a:r>
              <a:rPr lang="en-US" sz="2400" dirty="0"/>
              <a:t>Under the “</a:t>
            </a:r>
            <a:r>
              <a:rPr lang="en-US" sz="2400" u="sng" dirty="0"/>
              <a:t>umbrella</a:t>
            </a:r>
            <a:r>
              <a:rPr lang="en-US" sz="2400" dirty="0"/>
              <a:t>” of the “Progressive Movement”, they pursued a variety of reforms.</a:t>
            </a:r>
          </a:p>
        </p:txBody>
      </p:sp>
      <p:pic>
        <p:nvPicPr>
          <p:cNvPr id="13315" name="Picture 2" descr="http://apushcanvas.pbworks.com/f/Progressive%20Umbrella.jpg">
            <a:extLst>
              <a:ext uri="{FF2B5EF4-FFF2-40B4-BE49-F238E27FC236}">
                <a16:creationId xmlns:a16="http://schemas.microsoft.com/office/drawing/2014/main" id="{5611F601-A214-9A4C-943C-298C09226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05150"/>
            <a:ext cx="4872038"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210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B531FEBD-880B-3748-9CE0-ADDE031EC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3429000"/>
            <a:ext cx="300831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2">
            <a:hlinkClick r:id="rId4"/>
            <a:extLst>
              <a:ext uri="{FF2B5EF4-FFF2-40B4-BE49-F238E27FC236}">
                <a16:creationId xmlns:a16="http://schemas.microsoft.com/office/drawing/2014/main" id="{0E0C04B8-EA1B-4D4B-9AD1-5A9C2C819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76" y="0"/>
            <a:ext cx="68421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489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D93F0A14-D65A-4194-8FED-1653B36E9C2A}"/>
              </a:ext>
            </a:extLst>
          </p:cNvPr>
          <p:cNvSpPr>
            <a:spLocks noGrp="1" noChangeArrowheads="1"/>
          </p:cNvSpPr>
          <p:nvPr>
            <p:ph type="body" idx="1"/>
          </p:nvPr>
        </p:nvSpPr>
        <p:spPr>
          <a:xfrm>
            <a:off x="1524000" y="3657600"/>
            <a:ext cx="9372600" cy="1447800"/>
          </a:xfrm>
        </p:spPr>
        <p:txBody>
          <a:bodyPr/>
          <a:lstStyle/>
          <a:p>
            <a:pPr>
              <a:buFont typeface="Monotype Sorts" charset="2"/>
              <a:buChar char="u"/>
              <a:defRPr/>
            </a:pPr>
            <a:endParaRPr lang="en-US" altLang="en-US" dirty="0"/>
          </a:p>
          <a:p>
            <a:pPr>
              <a:buFont typeface="Monotype Sorts" charset="2"/>
              <a:buChar char="u"/>
              <a:defRPr/>
            </a:pPr>
            <a:r>
              <a:rPr lang="en-US" altLang="en-US" dirty="0">
                <a:solidFill>
                  <a:schemeClr val="tx2"/>
                </a:solidFill>
                <a:latin typeface="+mj-lt"/>
              </a:rPr>
              <a:t>Alaska turned out to be a valuable purchase because of its </a:t>
            </a:r>
            <a:r>
              <a:rPr lang="en-US" altLang="en-US" b="1" u="sng" dirty="0">
                <a:solidFill>
                  <a:schemeClr val="tx2"/>
                </a:solidFill>
                <a:latin typeface="+mj-lt"/>
              </a:rPr>
              <a:t>mineral</a:t>
            </a:r>
            <a:r>
              <a:rPr lang="en-US" altLang="en-US" dirty="0">
                <a:solidFill>
                  <a:schemeClr val="tx2"/>
                </a:solidFill>
                <a:latin typeface="+mj-lt"/>
              </a:rPr>
              <a:t> and </a:t>
            </a:r>
            <a:r>
              <a:rPr lang="en-US" altLang="en-US" b="1" u="sng" dirty="0">
                <a:solidFill>
                  <a:schemeClr val="tx2"/>
                </a:solidFill>
                <a:latin typeface="+mj-lt"/>
              </a:rPr>
              <a:t>animal</a:t>
            </a:r>
            <a:r>
              <a:rPr lang="en-US" altLang="en-US" dirty="0">
                <a:solidFill>
                  <a:schemeClr val="tx2"/>
                </a:solidFill>
                <a:latin typeface="+mj-lt"/>
              </a:rPr>
              <a:t> resources (oil, gold, etc)</a:t>
            </a:r>
          </a:p>
        </p:txBody>
      </p:sp>
      <p:pic>
        <p:nvPicPr>
          <p:cNvPr id="25603" name="Picture 5">
            <a:hlinkClick r:id="rId3"/>
            <a:extLst>
              <a:ext uri="{FF2B5EF4-FFF2-40B4-BE49-F238E27FC236}">
                <a16:creationId xmlns:a16="http://schemas.microsoft.com/office/drawing/2014/main" id="{41B62C4B-74FC-E842-A4C8-4046C302E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8426" y="228600"/>
            <a:ext cx="54895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7">
            <a:hlinkClick r:id="rId5"/>
            <a:extLst>
              <a:ext uri="{FF2B5EF4-FFF2-40B4-BE49-F238E27FC236}">
                <a16:creationId xmlns:a16="http://schemas.microsoft.com/office/drawing/2014/main" id="{18950934-400D-EF47-9DE5-AE0605D868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1" y="228600"/>
            <a:ext cx="3325813"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889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E35D0F0-51AE-1D4E-A2A6-04C6C5465071}"/>
              </a:ext>
            </a:extLst>
          </p:cNvPr>
          <p:cNvSpPr>
            <a:spLocks noGrp="1" noChangeArrowheads="1"/>
          </p:cNvSpPr>
          <p:nvPr>
            <p:ph type="title"/>
          </p:nvPr>
        </p:nvSpPr>
        <p:spPr>
          <a:xfrm>
            <a:off x="1981200" y="304800"/>
            <a:ext cx="7772400" cy="1143000"/>
          </a:xfrm>
        </p:spPr>
        <p:txBody>
          <a:bodyPr/>
          <a:lstStyle/>
          <a:p>
            <a:r>
              <a:rPr lang="en-US" altLang="en-US" sz="4800"/>
              <a:t>Hawaii </a:t>
            </a:r>
            <a:r>
              <a:rPr lang="en-US" altLang="en-US" sz="2800"/>
              <a:t>– Acquired in 1893</a:t>
            </a:r>
          </a:p>
        </p:txBody>
      </p:sp>
      <p:sp>
        <p:nvSpPr>
          <p:cNvPr id="43011" name="Rectangle 3">
            <a:extLst>
              <a:ext uri="{FF2B5EF4-FFF2-40B4-BE49-F238E27FC236}">
                <a16:creationId xmlns:a16="http://schemas.microsoft.com/office/drawing/2014/main" id="{25E0EB48-9248-4B28-9600-FF995DB784FF}"/>
              </a:ext>
            </a:extLst>
          </p:cNvPr>
          <p:cNvSpPr>
            <a:spLocks noGrp="1" noChangeArrowheads="1"/>
          </p:cNvSpPr>
          <p:nvPr>
            <p:ph type="body" idx="1"/>
          </p:nvPr>
        </p:nvSpPr>
        <p:spPr>
          <a:xfrm>
            <a:off x="1524000" y="1828800"/>
            <a:ext cx="5029200" cy="4648200"/>
          </a:xfrm>
        </p:spPr>
        <p:txBody>
          <a:bodyPr/>
          <a:lstStyle/>
          <a:p>
            <a:pPr>
              <a:lnSpc>
                <a:spcPct val="90000"/>
              </a:lnSpc>
              <a:buFont typeface="Monotype Sorts" charset="2"/>
              <a:buChar char="u"/>
              <a:defRPr/>
            </a:pPr>
            <a:r>
              <a:rPr lang="en-US" altLang="en-US" sz="2800" dirty="0">
                <a:solidFill>
                  <a:schemeClr val="tx2"/>
                </a:solidFill>
                <a:latin typeface="+mj-lt"/>
              </a:rPr>
              <a:t>American </a:t>
            </a:r>
            <a:r>
              <a:rPr lang="en-US" altLang="en-US" sz="2800" b="1" u="sng" dirty="0">
                <a:solidFill>
                  <a:schemeClr val="tx2"/>
                </a:solidFill>
                <a:latin typeface="+mj-lt"/>
              </a:rPr>
              <a:t>missionaries</a:t>
            </a:r>
            <a:r>
              <a:rPr lang="en-US" altLang="en-US" sz="2800" dirty="0">
                <a:solidFill>
                  <a:schemeClr val="tx2"/>
                </a:solidFill>
                <a:latin typeface="+mj-lt"/>
              </a:rPr>
              <a:t> were first to go to Hawaii</a:t>
            </a:r>
          </a:p>
          <a:p>
            <a:pPr>
              <a:lnSpc>
                <a:spcPct val="90000"/>
              </a:lnSpc>
              <a:buFont typeface="Monotype Sorts" charset="2"/>
              <a:buChar char="u"/>
              <a:defRPr/>
            </a:pPr>
            <a:endParaRPr lang="en-US" altLang="en-US" sz="1400" dirty="0">
              <a:solidFill>
                <a:schemeClr val="tx2"/>
              </a:solidFill>
              <a:latin typeface="+mj-lt"/>
            </a:endParaRPr>
          </a:p>
          <a:p>
            <a:pPr>
              <a:lnSpc>
                <a:spcPct val="90000"/>
              </a:lnSpc>
              <a:buFont typeface="Monotype Sorts" charset="2"/>
              <a:buChar char="u"/>
              <a:defRPr/>
            </a:pPr>
            <a:r>
              <a:rPr lang="en-US" altLang="en-US" sz="2800" dirty="0">
                <a:solidFill>
                  <a:schemeClr val="tx2"/>
                </a:solidFill>
                <a:latin typeface="+mj-lt"/>
              </a:rPr>
              <a:t>In the mid 1800’s Americans built </a:t>
            </a:r>
            <a:r>
              <a:rPr lang="en-US" altLang="en-US" sz="2800" b="1" u="sng" dirty="0">
                <a:solidFill>
                  <a:schemeClr val="tx2"/>
                </a:solidFill>
                <a:latin typeface="+mj-lt"/>
              </a:rPr>
              <a:t>sugar</a:t>
            </a:r>
            <a:r>
              <a:rPr lang="en-US" altLang="en-US" sz="2800" dirty="0">
                <a:solidFill>
                  <a:schemeClr val="tx2"/>
                </a:solidFill>
                <a:latin typeface="+mj-lt"/>
              </a:rPr>
              <a:t> plantations in Hawaii and began to dominate the </a:t>
            </a:r>
            <a:r>
              <a:rPr lang="en-US" altLang="en-US" sz="2800" b="1" u="sng" dirty="0">
                <a:solidFill>
                  <a:schemeClr val="tx2"/>
                </a:solidFill>
                <a:latin typeface="+mj-lt"/>
              </a:rPr>
              <a:t>economy</a:t>
            </a:r>
          </a:p>
        </p:txBody>
      </p:sp>
      <p:pic>
        <p:nvPicPr>
          <p:cNvPr id="27652" name="Picture 5" descr="Cross01">
            <a:extLst>
              <a:ext uri="{FF2B5EF4-FFF2-40B4-BE49-F238E27FC236}">
                <a16:creationId xmlns:a16="http://schemas.microsoft.com/office/drawing/2014/main" id="{7BBB7A24-6604-8247-8F74-B45C70DCB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048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7" descr="sugarcane">
            <a:extLst>
              <a:ext uri="{FF2B5EF4-FFF2-40B4-BE49-F238E27FC236}">
                <a16:creationId xmlns:a16="http://schemas.microsoft.com/office/drawing/2014/main" id="{356AF623-5980-5348-B6E7-67C2D5347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200401"/>
            <a:ext cx="38862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9">
            <a:hlinkClick r:id="rId5"/>
            <a:extLst>
              <a:ext uri="{FF2B5EF4-FFF2-40B4-BE49-F238E27FC236}">
                <a16:creationId xmlns:a16="http://schemas.microsoft.com/office/drawing/2014/main" id="{C5D07077-C9C9-F746-AEC6-3BB2741F1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1" y="838201"/>
            <a:ext cx="2081213"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1">
            <a:hlinkClick r:id="rId7"/>
            <a:extLst>
              <a:ext uri="{FF2B5EF4-FFF2-40B4-BE49-F238E27FC236}">
                <a16:creationId xmlns:a16="http://schemas.microsoft.com/office/drawing/2014/main" id="{0247EE3C-C851-DC41-A74E-25D3B5EC19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4953000"/>
            <a:ext cx="2895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021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hlinkClick r:id="rId3"/>
            <a:extLst>
              <a:ext uri="{FF2B5EF4-FFF2-40B4-BE49-F238E27FC236}">
                <a16:creationId xmlns:a16="http://schemas.microsoft.com/office/drawing/2014/main" id="{A960FB48-DC32-1641-827C-874A6A157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0"/>
            <a:ext cx="7620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4">
            <a:hlinkClick r:id="rId5"/>
            <a:extLst>
              <a:ext uri="{FF2B5EF4-FFF2-40B4-BE49-F238E27FC236}">
                <a16:creationId xmlns:a16="http://schemas.microsoft.com/office/drawing/2014/main" id="{9134DA99-0AC7-1C48-899C-BD2D44391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4648200"/>
            <a:ext cx="32575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749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7E7918B6-D35B-44C9-A072-AA5713758E3C}"/>
              </a:ext>
            </a:extLst>
          </p:cNvPr>
          <p:cNvSpPr>
            <a:spLocks noGrp="1" noChangeArrowheads="1"/>
          </p:cNvSpPr>
          <p:nvPr>
            <p:ph type="body" idx="1"/>
          </p:nvPr>
        </p:nvSpPr>
        <p:spPr>
          <a:xfrm>
            <a:off x="5038725" y="1371600"/>
            <a:ext cx="5638800" cy="1905000"/>
          </a:xfrm>
        </p:spPr>
        <p:txBody>
          <a:bodyPr/>
          <a:lstStyle/>
          <a:p>
            <a:pPr>
              <a:lnSpc>
                <a:spcPct val="80000"/>
              </a:lnSpc>
              <a:buFont typeface="Monotype Sorts" charset="2"/>
              <a:buChar char="u"/>
              <a:defRPr/>
            </a:pPr>
            <a:r>
              <a:rPr lang="en-US" altLang="en-US" sz="3600" dirty="0">
                <a:solidFill>
                  <a:schemeClr val="tx2"/>
                </a:solidFill>
              </a:rPr>
              <a:t> </a:t>
            </a:r>
            <a:r>
              <a:rPr lang="en-US" altLang="en-US" dirty="0">
                <a:solidFill>
                  <a:schemeClr val="tx2"/>
                </a:solidFill>
                <a:latin typeface="+mj-lt"/>
              </a:rPr>
              <a:t>Queen Liliuokalani (</a:t>
            </a:r>
            <a:r>
              <a:rPr lang="en-US" altLang="en-US" b="1" u="sng" dirty="0">
                <a:solidFill>
                  <a:schemeClr val="tx2"/>
                </a:solidFill>
                <a:latin typeface="+mj-lt"/>
              </a:rPr>
              <a:t>Lil</a:t>
            </a:r>
            <a:r>
              <a:rPr lang="en-US" altLang="en-US" dirty="0">
                <a:solidFill>
                  <a:schemeClr val="tx2"/>
                </a:solidFill>
                <a:latin typeface="+mj-lt"/>
              </a:rPr>
              <a:t>) tried to get Hawaii back into the hands of the Hawaiians, but Americans there with help from the</a:t>
            </a:r>
            <a:r>
              <a:rPr lang="en-US" altLang="en-US" b="1" dirty="0">
                <a:solidFill>
                  <a:schemeClr val="tx2"/>
                </a:solidFill>
                <a:latin typeface="+mj-lt"/>
              </a:rPr>
              <a:t> </a:t>
            </a:r>
            <a:r>
              <a:rPr lang="en-US" altLang="en-US" b="1" u="sng" dirty="0">
                <a:solidFill>
                  <a:schemeClr val="tx2"/>
                </a:solidFill>
                <a:latin typeface="+mj-lt"/>
              </a:rPr>
              <a:t>US Marines</a:t>
            </a:r>
            <a:r>
              <a:rPr lang="en-US" altLang="en-US" b="1" dirty="0">
                <a:solidFill>
                  <a:schemeClr val="tx2"/>
                </a:solidFill>
                <a:latin typeface="+mj-lt"/>
              </a:rPr>
              <a:t> </a:t>
            </a:r>
            <a:r>
              <a:rPr lang="en-US" altLang="en-US" dirty="0">
                <a:solidFill>
                  <a:schemeClr val="tx2"/>
                </a:solidFill>
                <a:latin typeface="+mj-lt"/>
              </a:rPr>
              <a:t>overthrew the Queen</a:t>
            </a:r>
          </a:p>
          <a:p>
            <a:pPr>
              <a:lnSpc>
                <a:spcPct val="80000"/>
              </a:lnSpc>
              <a:buFont typeface="Monotype Sorts" charset="2"/>
              <a:buChar char="u"/>
              <a:defRPr/>
            </a:pPr>
            <a:endParaRPr lang="en-US" altLang="en-US" dirty="0">
              <a:solidFill>
                <a:schemeClr val="tx2"/>
              </a:solidFill>
              <a:latin typeface="+mj-lt"/>
            </a:endParaRPr>
          </a:p>
          <a:p>
            <a:pPr>
              <a:lnSpc>
                <a:spcPct val="80000"/>
              </a:lnSpc>
              <a:buFont typeface="Monotype Sorts" charset="2"/>
              <a:buChar char="u"/>
              <a:defRPr/>
            </a:pPr>
            <a:r>
              <a:rPr lang="en-US" altLang="en-US" sz="3600" dirty="0">
                <a:solidFill>
                  <a:srgbClr val="FFFF00"/>
                </a:solidFill>
                <a:latin typeface="+mj-lt"/>
              </a:rPr>
              <a:t>Her slogan: </a:t>
            </a:r>
            <a:r>
              <a:rPr lang="en-US" altLang="en-US" sz="3600" u="sng" dirty="0">
                <a:solidFill>
                  <a:srgbClr val="FFFF00"/>
                </a:solidFill>
                <a:latin typeface="+mj-lt"/>
              </a:rPr>
              <a:t>“Hawaii for the Hawaiians”</a:t>
            </a:r>
          </a:p>
        </p:txBody>
      </p:sp>
      <p:pic>
        <p:nvPicPr>
          <p:cNvPr id="31747" name="Picture 7">
            <a:hlinkClick r:id="rId3"/>
            <a:extLst>
              <a:ext uri="{FF2B5EF4-FFF2-40B4-BE49-F238E27FC236}">
                <a16:creationId xmlns:a16="http://schemas.microsoft.com/office/drawing/2014/main" id="{689A3169-3B15-514E-B8B3-40A4F83B3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964" y="914400"/>
            <a:ext cx="34385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5828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hlinkClick r:id="rId3"/>
            <a:extLst>
              <a:ext uri="{FF2B5EF4-FFF2-40B4-BE49-F238E27FC236}">
                <a16:creationId xmlns:a16="http://schemas.microsoft.com/office/drawing/2014/main" id="{3F6F06ED-F99E-DF4C-BBD4-127757164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200026"/>
            <a:ext cx="8410575" cy="579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9113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E0AD7CDB-21CC-46E3-A96E-1B2D76A2226F}"/>
              </a:ext>
            </a:extLst>
          </p:cNvPr>
          <p:cNvSpPr>
            <a:spLocks noGrp="1" noChangeArrowheads="1"/>
          </p:cNvSpPr>
          <p:nvPr>
            <p:ph type="body" idx="1"/>
          </p:nvPr>
        </p:nvSpPr>
        <p:spPr>
          <a:xfrm>
            <a:off x="1752600" y="381000"/>
            <a:ext cx="8915400" cy="1905000"/>
          </a:xfrm>
        </p:spPr>
        <p:txBody>
          <a:bodyPr/>
          <a:lstStyle/>
          <a:p>
            <a:pPr>
              <a:buFont typeface="Monotype Sorts" charset="2"/>
              <a:buChar char="u"/>
              <a:defRPr/>
            </a:pPr>
            <a:r>
              <a:rPr lang="en-US" altLang="en-US" sz="2800" u="sng" dirty="0">
                <a:solidFill>
                  <a:schemeClr val="tx2"/>
                </a:solidFill>
                <a:latin typeface="+mj-lt"/>
              </a:rPr>
              <a:t>Sanford B. Dole</a:t>
            </a:r>
            <a:r>
              <a:rPr lang="en-US" altLang="en-US" sz="2800" dirty="0">
                <a:solidFill>
                  <a:schemeClr val="tx2"/>
                </a:solidFill>
                <a:latin typeface="+mj-lt"/>
              </a:rPr>
              <a:t>, who supported the Westernization of Hawaii, served as </a:t>
            </a:r>
            <a:r>
              <a:rPr lang="en-US" altLang="en-US" sz="2800" u="sng" dirty="0">
                <a:solidFill>
                  <a:schemeClr val="tx2"/>
                </a:solidFill>
                <a:latin typeface="+mj-lt"/>
              </a:rPr>
              <a:t>President</a:t>
            </a:r>
            <a:r>
              <a:rPr lang="en-US" altLang="en-US" sz="2800" dirty="0">
                <a:solidFill>
                  <a:schemeClr val="tx2"/>
                </a:solidFill>
                <a:latin typeface="+mj-lt"/>
              </a:rPr>
              <a:t> after the overthrow.</a:t>
            </a:r>
          </a:p>
          <a:p>
            <a:pPr>
              <a:buFont typeface="Monotype Sorts" charset="2"/>
              <a:buChar char="u"/>
              <a:defRPr/>
            </a:pPr>
            <a:endParaRPr lang="en-US" altLang="en-US" sz="1800" dirty="0">
              <a:solidFill>
                <a:schemeClr val="tx2"/>
              </a:solidFill>
              <a:latin typeface="+mj-lt"/>
            </a:endParaRPr>
          </a:p>
          <a:p>
            <a:pPr>
              <a:buFont typeface="Monotype Sorts" charset="2"/>
              <a:buChar char="u"/>
              <a:defRPr/>
            </a:pPr>
            <a:r>
              <a:rPr lang="en-US" altLang="en-US" sz="2800" dirty="0">
                <a:solidFill>
                  <a:schemeClr val="tx2"/>
                </a:solidFill>
                <a:latin typeface="+mj-lt"/>
              </a:rPr>
              <a:t>Congress voted to </a:t>
            </a:r>
            <a:r>
              <a:rPr lang="en-US" altLang="en-US" sz="2800" u="sng" dirty="0">
                <a:solidFill>
                  <a:schemeClr val="tx2"/>
                </a:solidFill>
                <a:latin typeface="+mj-lt"/>
              </a:rPr>
              <a:t>annex</a:t>
            </a:r>
            <a:r>
              <a:rPr lang="en-US" altLang="en-US" sz="2800" dirty="0">
                <a:solidFill>
                  <a:schemeClr val="tx2"/>
                </a:solidFill>
                <a:latin typeface="+mj-lt"/>
              </a:rPr>
              <a:t> Hawaii in 1898.</a:t>
            </a:r>
          </a:p>
          <a:p>
            <a:pPr>
              <a:buFont typeface="Monotype Sorts" charset="2"/>
              <a:buChar char="u"/>
              <a:defRPr/>
            </a:pPr>
            <a:endParaRPr lang="en-US" altLang="en-US" sz="2800" dirty="0">
              <a:solidFill>
                <a:schemeClr val="tx2"/>
              </a:solidFill>
              <a:latin typeface="+mj-lt"/>
            </a:endParaRPr>
          </a:p>
        </p:txBody>
      </p:sp>
      <p:pic>
        <p:nvPicPr>
          <p:cNvPr id="35843" name="Picture 5">
            <a:extLst>
              <a:ext uri="{FF2B5EF4-FFF2-40B4-BE49-F238E27FC236}">
                <a16:creationId xmlns:a16="http://schemas.microsoft.com/office/drawing/2014/main" id="{A77A2272-E178-7C44-A1BF-703CABFFA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2514600"/>
            <a:ext cx="50323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7">
            <a:extLst>
              <a:ext uri="{FF2B5EF4-FFF2-40B4-BE49-F238E27FC236}">
                <a16:creationId xmlns:a16="http://schemas.microsoft.com/office/drawing/2014/main" id="{392E13CF-5472-E748-A231-8DCF2E7AF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514601"/>
            <a:ext cx="3449638" cy="397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0793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2EC2DF5-E996-6240-B6A1-1DFCCEAA12CF}"/>
              </a:ext>
            </a:extLst>
          </p:cNvPr>
          <p:cNvSpPr>
            <a:spLocks noGrp="1" noChangeArrowheads="1"/>
          </p:cNvSpPr>
          <p:nvPr>
            <p:ph type="ctrTitle"/>
          </p:nvPr>
        </p:nvSpPr>
        <p:spPr>
          <a:xfrm>
            <a:off x="2209800" y="0"/>
            <a:ext cx="7772400" cy="1143000"/>
          </a:xfrm>
          <a:noFill/>
        </p:spPr>
        <p:txBody>
          <a:bodyPr/>
          <a:lstStyle/>
          <a:p>
            <a:r>
              <a:rPr lang="en-US" altLang="en-US" sz="3600" b="1"/>
              <a:t>Spanish-American War – 1898</a:t>
            </a:r>
          </a:p>
        </p:txBody>
      </p:sp>
      <p:sp>
        <p:nvSpPr>
          <p:cNvPr id="55299" name="Rectangle 3">
            <a:extLst>
              <a:ext uri="{FF2B5EF4-FFF2-40B4-BE49-F238E27FC236}">
                <a16:creationId xmlns:a16="http://schemas.microsoft.com/office/drawing/2014/main" id="{044C911B-CC80-4B32-B4BC-2A81531417E7}"/>
              </a:ext>
            </a:extLst>
          </p:cNvPr>
          <p:cNvSpPr>
            <a:spLocks noGrp="1" noChangeArrowheads="1"/>
          </p:cNvSpPr>
          <p:nvPr>
            <p:ph type="subTitle" idx="1"/>
          </p:nvPr>
        </p:nvSpPr>
        <p:spPr>
          <a:xfrm>
            <a:off x="1524000" y="1295400"/>
            <a:ext cx="9144000" cy="1752600"/>
          </a:xfrm>
        </p:spPr>
        <p:txBody>
          <a:bodyPr/>
          <a:lstStyle/>
          <a:p>
            <a:pPr marL="342900" indent="-342900">
              <a:defRPr/>
            </a:pPr>
            <a:r>
              <a:rPr lang="en-US" altLang="en-US" sz="2800" dirty="0">
                <a:solidFill>
                  <a:schemeClr val="tx2"/>
                </a:solidFill>
                <a:latin typeface="+mj-lt"/>
              </a:rPr>
              <a:t>Nicknamed the “</a:t>
            </a:r>
            <a:r>
              <a:rPr lang="en-US" altLang="en-US" sz="2800" b="1" u="sng" dirty="0">
                <a:solidFill>
                  <a:schemeClr val="tx2"/>
                </a:solidFill>
                <a:latin typeface="+mj-lt"/>
              </a:rPr>
              <a:t>Splendid Little War</a:t>
            </a:r>
            <a:r>
              <a:rPr lang="en-US" altLang="en-US" sz="2800" dirty="0">
                <a:solidFill>
                  <a:schemeClr val="tx2"/>
                </a:solidFill>
                <a:latin typeface="+mj-lt"/>
              </a:rPr>
              <a:t>”</a:t>
            </a:r>
          </a:p>
          <a:p>
            <a:pPr marL="342900" indent="-342900">
              <a:defRPr/>
            </a:pPr>
            <a:r>
              <a:rPr lang="en-US" altLang="en-US" sz="2800" dirty="0">
                <a:solidFill>
                  <a:schemeClr val="tx2"/>
                </a:solidFill>
                <a:latin typeface="+mj-lt"/>
              </a:rPr>
              <a:t>- between the U.S. and Spain</a:t>
            </a:r>
            <a:endParaRPr lang="en-US" altLang="en-US" sz="2400" dirty="0">
              <a:solidFill>
                <a:schemeClr val="tx2"/>
              </a:solidFill>
              <a:latin typeface="+mj-lt"/>
            </a:endParaRPr>
          </a:p>
        </p:txBody>
      </p:sp>
      <p:pic>
        <p:nvPicPr>
          <p:cNvPr id="37892" name="Picture 5">
            <a:hlinkClick r:id="rId3"/>
            <a:extLst>
              <a:ext uri="{FF2B5EF4-FFF2-40B4-BE49-F238E27FC236}">
                <a16:creationId xmlns:a16="http://schemas.microsoft.com/office/drawing/2014/main" id="{55B2D0B6-C469-A245-BE43-3F685C8F5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506664"/>
            <a:ext cx="8077200"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468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0A754C02-D2A0-D445-AA96-440DB7DFF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4" y="301626"/>
            <a:ext cx="6872287" cy="592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404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A9AC3F90-6FB9-7746-A8DD-C63C00377429}"/>
              </a:ext>
            </a:extLst>
          </p:cNvPr>
          <p:cNvSpPr>
            <a:spLocks noGrp="1" noChangeArrowheads="1"/>
          </p:cNvSpPr>
          <p:nvPr>
            <p:ph type="ctrTitle"/>
          </p:nvPr>
        </p:nvSpPr>
        <p:spPr>
          <a:xfrm>
            <a:off x="2057400" y="-228600"/>
            <a:ext cx="8001000" cy="1524000"/>
          </a:xfrm>
          <a:noFill/>
        </p:spPr>
        <p:txBody>
          <a:bodyPr/>
          <a:lstStyle/>
          <a:p>
            <a:r>
              <a:rPr lang="en-US" altLang="en-US" sz="5400"/>
              <a:t>The</a:t>
            </a:r>
            <a:r>
              <a:rPr lang="en-US" altLang="en-US" sz="4000"/>
              <a:t> </a:t>
            </a:r>
            <a:r>
              <a:rPr lang="en-US" altLang="en-US" sz="5400"/>
              <a:t>Causes</a:t>
            </a:r>
          </a:p>
        </p:txBody>
      </p:sp>
      <p:pic>
        <p:nvPicPr>
          <p:cNvPr id="40963" name="Picture 5">
            <a:hlinkClick r:id="rId3"/>
            <a:extLst>
              <a:ext uri="{FF2B5EF4-FFF2-40B4-BE49-F238E27FC236}">
                <a16:creationId xmlns:a16="http://schemas.microsoft.com/office/drawing/2014/main" id="{436B7410-A041-3D49-BC26-3721E24D9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143000"/>
            <a:ext cx="61341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49605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a:extLst>
              <a:ext uri="{FF2B5EF4-FFF2-40B4-BE49-F238E27FC236}">
                <a16:creationId xmlns:a16="http://schemas.microsoft.com/office/drawing/2014/main" id="{32181142-391B-4F63-9B03-41F62EB5E983}"/>
              </a:ext>
            </a:extLst>
          </p:cNvPr>
          <p:cNvSpPr>
            <a:spLocks noGrp="1" noChangeArrowheads="1"/>
          </p:cNvSpPr>
          <p:nvPr>
            <p:ph type="title"/>
          </p:nvPr>
        </p:nvSpPr>
        <p:spPr>
          <a:xfrm>
            <a:off x="1981200" y="0"/>
            <a:ext cx="8229600" cy="1143000"/>
          </a:xfrm>
        </p:spPr>
        <p:txBody>
          <a:bodyPr/>
          <a:lstStyle/>
          <a:p>
            <a:pPr eaLnBrk="1" hangingPunct="1">
              <a:defRPr/>
            </a:pPr>
            <a:r>
              <a:rPr lang="en-US" dirty="0">
                <a:latin typeface="Monotype Corsiva" pitchFamily="66" charset="0"/>
              </a:rPr>
              <a:t>3.  Breaking Up the Trusts</a:t>
            </a:r>
          </a:p>
        </p:txBody>
      </p:sp>
      <p:sp>
        <p:nvSpPr>
          <p:cNvPr id="72709" name="Rectangle 5">
            <a:extLst>
              <a:ext uri="{FF2B5EF4-FFF2-40B4-BE49-F238E27FC236}">
                <a16:creationId xmlns:a16="http://schemas.microsoft.com/office/drawing/2014/main" id="{10C07622-85DC-48E0-A328-DC51A2B92224}"/>
              </a:ext>
            </a:extLst>
          </p:cNvPr>
          <p:cNvSpPr>
            <a:spLocks noGrp="1" noChangeArrowheads="1"/>
          </p:cNvSpPr>
          <p:nvPr>
            <p:ph type="body" sz="half" idx="1"/>
          </p:nvPr>
        </p:nvSpPr>
        <p:spPr>
          <a:xfrm>
            <a:off x="1524000" y="1295400"/>
            <a:ext cx="5029200" cy="5562600"/>
          </a:xfrm>
        </p:spPr>
        <p:txBody>
          <a:bodyPr/>
          <a:lstStyle/>
          <a:p>
            <a:pPr eaLnBrk="1" hangingPunct="1">
              <a:lnSpc>
                <a:spcPct val="90000"/>
              </a:lnSpc>
              <a:defRPr/>
            </a:pPr>
            <a:r>
              <a:rPr lang="en-US" sz="2400" u="sng" dirty="0"/>
              <a:t>Theodore Roosevelt</a:t>
            </a:r>
            <a:r>
              <a:rPr lang="en-US" sz="2400" dirty="0"/>
              <a:t>, the first president of the Progressive Era, liked to be known as a “</a:t>
            </a:r>
            <a:r>
              <a:rPr lang="en-US" sz="2400" u="sng" dirty="0"/>
              <a:t>trust-buster</a:t>
            </a:r>
            <a:r>
              <a:rPr lang="en-US" sz="2400" dirty="0"/>
              <a:t>.”  </a:t>
            </a:r>
          </a:p>
          <a:p>
            <a:pPr eaLnBrk="1" hangingPunct="1">
              <a:lnSpc>
                <a:spcPct val="90000"/>
              </a:lnSpc>
              <a:defRPr/>
            </a:pPr>
            <a:endParaRPr lang="en-US" sz="1400" dirty="0"/>
          </a:p>
          <a:p>
            <a:pPr eaLnBrk="1" hangingPunct="1">
              <a:lnSpc>
                <a:spcPct val="90000"/>
              </a:lnSpc>
              <a:defRPr/>
            </a:pPr>
            <a:r>
              <a:rPr lang="en-US" sz="2400" dirty="0"/>
              <a:t>Two pieces of legislation were enacted with the aim of ending trusts:</a:t>
            </a:r>
          </a:p>
          <a:p>
            <a:pPr lvl="1" eaLnBrk="1" hangingPunct="1">
              <a:lnSpc>
                <a:spcPct val="90000"/>
              </a:lnSpc>
              <a:defRPr/>
            </a:pPr>
            <a:r>
              <a:rPr lang="en-US" sz="2400" dirty="0"/>
              <a:t>The </a:t>
            </a:r>
            <a:r>
              <a:rPr lang="en-US" sz="2400" u="sng" dirty="0"/>
              <a:t>Sherman Anti-Trust Act </a:t>
            </a:r>
            <a:r>
              <a:rPr lang="en-US" sz="2400" dirty="0"/>
              <a:t>of 1890</a:t>
            </a:r>
          </a:p>
          <a:p>
            <a:pPr lvl="1" eaLnBrk="1" hangingPunct="1">
              <a:lnSpc>
                <a:spcPct val="90000"/>
              </a:lnSpc>
              <a:defRPr/>
            </a:pPr>
            <a:r>
              <a:rPr lang="en-US" sz="2400" dirty="0"/>
              <a:t>The </a:t>
            </a:r>
            <a:r>
              <a:rPr lang="en-US" sz="2400" u="sng" dirty="0"/>
              <a:t>Clayton Anti-Trust Act </a:t>
            </a:r>
            <a:r>
              <a:rPr lang="en-US" sz="2400" dirty="0"/>
              <a:t>of 1914</a:t>
            </a:r>
          </a:p>
          <a:p>
            <a:pPr lvl="1" eaLnBrk="1" hangingPunct="1">
              <a:lnSpc>
                <a:spcPct val="90000"/>
              </a:lnSpc>
              <a:defRPr/>
            </a:pPr>
            <a:endParaRPr lang="en-US" sz="2000" dirty="0"/>
          </a:p>
          <a:p>
            <a:pPr lvl="1" eaLnBrk="1" hangingPunct="1">
              <a:lnSpc>
                <a:spcPct val="90000"/>
              </a:lnSpc>
              <a:defRPr/>
            </a:pPr>
            <a:endParaRPr lang="en-US" sz="2000" dirty="0"/>
          </a:p>
          <a:p>
            <a:pPr eaLnBrk="1" hangingPunct="1">
              <a:lnSpc>
                <a:spcPct val="90000"/>
              </a:lnSpc>
              <a:buFont typeface="Wingdings" pitchFamily="2" charset="2"/>
              <a:buNone/>
              <a:defRPr/>
            </a:pPr>
            <a:r>
              <a:rPr lang="en-US" sz="1200" dirty="0">
                <a:hlinkClick r:id="rId3"/>
              </a:rPr>
              <a:t>Trust Buster clip (yikes it's silly :o))</a:t>
            </a:r>
            <a:endParaRPr lang="en-US" sz="1200" dirty="0"/>
          </a:p>
        </p:txBody>
      </p:sp>
      <p:pic>
        <p:nvPicPr>
          <p:cNvPr id="15364" name="Picture 8" descr="http://saltofamerica.com/imgArticle/page500/Page500_267_18.jpg">
            <a:extLst>
              <a:ext uri="{FF2B5EF4-FFF2-40B4-BE49-F238E27FC236}">
                <a16:creationId xmlns:a16="http://schemas.microsoft.com/office/drawing/2014/main" id="{05EF9786-723D-5445-B1EB-F5AF03608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476" y="1752600"/>
            <a:ext cx="40735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7880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273BFCB-A860-6642-ACB7-7D1CE81D4534}"/>
              </a:ext>
            </a:extLst>
          </p:cNvPr>
          <p:cNvSpPr>
            <a:spLocks noGrp="1" noChangeArrowheads="1"/>
          </p:cNvSpPr>
          <p:nvPr>
            <p:ph type="title"/>
          </p:nvPr>
        </p:nvSpPr>
        <p:spPr>
          <a:xfrm>
            <a:off x="2209800" y="0"/>
            <a:ext cx="7772400" cy="1143000"/>
          </a:xfrm>
          <a:noFill/>
        </p:spPr>
        <p:txBody>
          <a:bodyPr/>
          <a:lstStyle/>
          <a:p>
            <a:r>
              <a:rPr lang="en-US" altLang="en-US" sz="4000"/>
              <a:t>1. Sympathy for Cuba</a:t>
            </a:r>
          </a:p>
        </p:txBody>
      </p:sp>
      <p:sp>
        <p:nvSpPr>
          <p:cNvPr id="59395" name="Rectangle 3">
            <a:extLst>
              <a:ext uri="{FF2B5EF4-FFF2-40B4-BE49-F238E27FC236}">
                <a16:creationId xmlns:a16="http://schemas.microsoft.com/office/drawing/2014/main" id="{4FDC4C1C-3BD0-46FF-90D7-42A5E8CE27F9}"/>
              </a:ext>
            </a:extLst>
          </p:cNvPr>
          <p:cNvSpPr>
            <a:spLocks noGrp="1" noChangeArrowheads="1"/>
          </p:cNvSpPr>
          <p:nvPr>
            <p:ph type="body" idx="1"/>
          </p:nvPr>
        </p:nvSpPr>
        <p:spPr>
          <a:xfrm>
            <a:off x="1524000" y="914400"/>
            <a:ext cx="9144000" cy="4114800"/>
          </a:xfrm>
        </p:spPr>
        <p:txBody>
          <a:bodyPr/>
          <a:lstStyle/>
          <a:p>
            <a:pPr>
              <a:buFont typeface="Monotype Sorts" charset="2"/>
              <a:buChar char="u"/>
              <a:defRPr/>
            </a:pPr>
            <a:r>
              <a:rPr lang="en-US" altLang="en-US" sz="2800" dirty="0">
                <a:solidFill>
                  <a:schemeClr val="tx2"/>
                </a:solidFill>
                <a:latin typeface="+mj-lt"/>
              </a:rPr>
              <a:t>Cuban’s desired </a:t>
            </a:r>
            <a:r>
              <a:rPr lang="en-US" altLang="en-US" sz="2800" b="1" u="sng" dirty="0">
                <a:solidFill>
                  <a:schemeClr val="tx2"/>
                </a:solidFill>
                <a:latin typeface="+mj-lt"/>
              </a:rPr>
              <a:t>independence</a:t>
            </a:r>
            <a:r>
              <a:rPr lang="en-US" altLang="en-US" sz="2800" dirty="0">
                <a:solidFill>
                  <a:schemeClr val="tx2"/>
                </a:solidFill>
                <a:latin typeface="+mj-lt"/>
              </a:rPr>
              <a:t> from Spain.</a:t>
            </a:r>
          </a:p>
          <a:p>
            <a:pPr>
              <a:buFont typeface="Monotype Sorts" charset="2"/>
              <a:buChar char="u"/>
              <a:defRPr/>
            </a:pPr>
            <a:r>
              <a:rPr lang="en-US" altLang="en-US" sz="2800" dirty="0">
                <a:solidFill>
                  <a:schemeClr val="tx2"/>
                </a:solidFill>
                <a:latin typeface="+mj-lt"/>
              </a:rPr>
              <a:t>Spanish General </a:t>
            </a:r>
            <a:r>
              <a:rPr lang="en-US" altLang="en-US" sz="2800" dirty="0" err="1">
                <a:solidFill>
                  <a:schemeClr val="tx2"/>
                </a:solidFill>
                <a:latin typeface="+mj-lt"/>
              </a:rPr>
              <a:t>Weyler’s</a:t>
            </a:r>
            <a:r>
              <a:rPr lang="en-US" altLang="en-US" sz="2800" dirty="0">
                <a:solidFill>
                  <a:schemeClr val="tx2"/>
                </a:solidFill>
                <a:latin typeface="+mj-lt"/>
              </a:rPr>
              <a:t> policy of </a:t>
            </a:r>
            <a:r>
              <a:rPr lang="en-US" altLang="en-US" sz="2800" b="1" i="1" u="sng" dirty="0" err="1">
                <a:solidFill>
                  <a:schemeClr val="tx2"/>
                </a:solidFill>
                <a:latin typeface="+mj-lt"/>
              </a:rPr>
              <a:t>reconcentracion</a:t>
            </a:r>
            <a:r>
              <a:rPr lang="en-US" altLang="en-US" sz="2800" b="1" i="1" u="sng" dirty="0">
                <a:solidFill>
                  <a:schemeClr val="tx2"/>
                </a:solidFill>
                <a:latin typeface="+mj-lt"/>
              </a:rPr>
              <a:t> </a:t>
            </a:r>
            <a:r>
              <a:rPr lang="en-US" altLang="en-US" sz="2800" dirty="0">
                <a:solidFill>
                  <a:schemeClr val="tx2"/>
                </a:solidFill>
                <a:latin typeface="+mj-lt"/>
              </a:rPr>
              <a:t>camps.</a:t>
            </a:r>
          </a:p>
        </p:txBody>
      </p:sp>
      <p:pic>
        <p:nvPicPr>
          <p:cNvPr id="43012" name="Picture 5">
            <a:hlinkClick r:id="rId3"/>
            <a:extLst>
              <a:ext uri="{FF2B5EF4-FFF2-40B4-BE49-F238E27FC236}">
                <a16:creationId xmlns:a16="http://schemas.microsoft.com/office/drawing/2014/main" id="{B239ACD0-C4D6-9B44-9881-02430C9F4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1" y="2514601"/>
            <a:ext cx="2633663"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7">
            <a:extLst>
              <a:ext uri="{FF2B5EF4-FFF2-40B4-BE49-F238E27FC236}">
                <a16:creationId xmlns:a16="http://schemas.microsoft.com/office/drawing/2014/main" id="{C6173735-47D4-AE40-BED3-4458E1C3E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400300"/>
            <a:ext cx="49530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16515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a:hlinkClick r:id="rId3"/>
            <a:extLst>
              <a:ext uri="{FF2B5EF4-FFF2-40B4-BE49-F238E27FC236}">
                <a16:creationId xmlns:a16="http://schemas.microsoft.com/office/drawing/2014/main" id="{222B0580-19EC-3846-97E1-1961B22D5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28601"/>
            <a:ext cx="565785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a:hlinkClick r:id="rId5"/>
            <a:extLst>
              <a:ext uri="{FF2B5EF4-FFF2-40B4-BE49-F238E27FC236}">
                <a16:creationId xmlns:a16="http://schemas.microsoft.com/office/drawing/2014/main" id="{401F4B09-F2CE-F84A-B3F7-A3C8220BC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561975"/>
            <a:ext cx="2819400"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4499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a:extLst>
              <a:ext uri="{FF2B5EF4-FFF2-40B4-BE49-F238E27FC236}">
                <a16:creationId xmlns:a16="http://schemas.microsoft.com/office/drawing/2014/main" id="{526DA64B-A1B2-C644-B2EF-8102D08007B3}"/>
              </a:ext>
            </a:extLst>
          </p:cNvPr>
          <p:cNvGraphicFramePr>
            <a:graphicFrameLocks/>
          </p:cNvGraphicFramePr>
          <p:nvPr/>
        </p:nvGraphicFramePr>
        <p:xfrm>
          <a:off x="1828800" y="0"/>
          <a:ext cx="8458200" cy="5562600"/>
        </p:xfrm>
        <a:graphic>
          <a:graphicData uri="http://schemas.openxmlformats.org/presentationml/2006/ole">
            <mc:AlternateContent xmlns:mc="http://schemas.openxmlformats.org/markup-compatibility/2006">
              <mc:Choice xmlns:v="urn:schemas-microsoft-com:vml" Requires="v">
                <p:oleObj spid="_x0000_s234497" name="Bitmap Image" r:id="rId4" imgW="5727700" imgH="3479800" progId="Paint.Picture">
                  <p:embed/>
                </p:oleObj>
              </mc:Choice>
              <mc:Fallback>
                <p:oleObj name="Bitmap Image" r:id="rId4" imgW="5727700" imgH="3479800" progId="Paint.Picture">
                  <p:embed/>
                  <p:pic>
                    <p:nvPicPr>
                      <p:cNvPr id="47106" name="Object 2">
                        <a:extLst>
                          <a:ext uri="{FF2B5EF4-FFF2-40B4-BE49-F238E27FC236}">
                            <a16:creationId xmlns:a16="http://schemas.microsoft.com/office/drawing/2014/main" id="{526DA64B-A1B2-C644-B2EF-8102D08007B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0"/>
                        <a:ext cx="8458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07" name="Rectangle 3">
            <a:extLst>
              <a:ext uri="{FF2B5EF4-FFF2-40B4-BE49-F238E27FC236}">
                <a16:creationId xmlns:a16="http://schemas.microsoft.com/office/drawing/2014/main" id="{8F36F075-BD9E-804C-A457-3E9691F3DF36}"/>
              </a:ext>
            </a:extLst>
          </p:cNvPr>
          <p:cNvSpPr>
            <a:spLocks noChangeArrowheads="1"/>
          </p:cNvSpPr>
          <p:nvPr/>
        </p:nvSpPr>
        <p:spPr bwMode="auto">
          <a:xfrm>
            <a:off x="1981201" y="5562601"/>
            <a:ext cx="831532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algn="ctr" eaLnBrk="0" fontAlgn="base" hangingPunct="0">
              <a:spcBef>
                <a:spcPct val="50000"/>
              </a:spcBef>
              <a:spcAft>
                <a:spcPct val="0"/>
              </a:spcAft>
              <a:buClrTx/>
              <a:buSzTx/>
              <a:buNone/>
            </a:pPr>
            <a:r>
              <a:rPr lang="en-US" altLang="en-US" sz="2800" b="1">
                <a:solidFill>
                  <a:srgbClr val="FFFFFF"/>
                </a:solidFill>
              </a:rPr>
              <a:t>“The duty of the hour- to save her not only from Spain but from a worse fate.”</a:t>
            </a:r>
          </a:p>
        </p:txBody>
      </p:sp>
    </p:spTree>
    <p:extLst>
      <p:ext uri="{BB962C8B-B14F-4D97-AF65-F5344CB8AC3E}">
        <p14:creationId xmlns:p14="http://schemas.microsoft.com/office/powerpoint/2010/main" val="95256481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80B89D5-ACC5-7941-B5D4-E5B90ADEF94A}"/>
              </a:ext>
            </a:extLst>
          </p:cNvPr>
          <p:cNvSpPr>
            <a:spLocks noGrp="1" noChangeArrowheads="1"/>
          </p:cNvSpPr>
          <p:nvPr>
            <p:ph type="title"/>
          </p:nvPr>
        </p:nvSpPr>
        <p:spPr>
          <a:xfrm>
            <a:off x="2133600" y="0"/>
            <a:ext cx="7772400" cy="1143000"/>
          </a:xfrm>
          <a:noFill/>
        </p:spPr>
        <p:txBody>
          <a:bodyPr/>
          <a:lstStyle/>
          <a:p>
            <a:r>
              <a:rPr lang="en-US" altLang="en-US"/>
              <a:t>2. Economics</a:t>
            </a:r>
          </a:p>
        </p:txBody>
      </p:sp>
      <p:sp>
        <p:nvSpPr>
          <p:cNvPr id="65539" name="Rectangle 3">
            <a:extLst>
              <a:ext uri="{FF2B5EF4-FFF2-40B4-BE49-F238E27FC236}">
                <a16:creationId xmlns:a16="http://schemas.microsoft.com/office/drawing/2014/main" id="{A1CD560B-CD92-4EB7-8649-461D03468181}"/>
              </a:ext>
            </a:extLst>
          </p:cNvPr>
          <p:cNvSpPr>
            <a:spLocks noGrp="1" noChangeArrowheads="1"/>
          </p:cNvSpPr>
          <p:nvPr>
            <p:ph type="body" idx="1"/>
          </p:nvPr>
        </p:nvSpPr>
        <p:spPr>
          <a:xfrm>
            <a:off x="1524000" y="914400"/>
            <a:ext cx="9144000" cy="4114800"/>
          </a:xfrm>
        </p:spPr>
        <p:txBody>
          <a:bodyPr/>
          <a:lstStyle/>
          <a:p>
            <a:pPr>
              <a:buFont typeface="Monotype Sorts" charset="2"/>
              <a:buChar char="u"/>
              <a:defRPr/>
            </a:pPr>
            <a:r>
              <a:rPr lang="en-US" altLang="en-US" dirty="0">
                <a:solidFill>
                  <a:schemeClr val="tx2"/>
                </a:solidFill>
                <a:latin typeface="+mj-lt"/>
              </a:rPr>
              <a:t>To protect $50,000,000 American </a:t>
            </a:r>
            <a:r>
              <a:rPr lang="en-US" altLang="en-US" b="1" u="sng" dirty="0">
                <a:solidFill>
                  <a:schemeClr val="tx2"/>
                </a:solidFill>
                <a:latin typeface="+mj-lt"/>
              </a:rPr>
              <a:t>investments</a:t>
            </a:r>
            <a:r>
              <a:rPr lang="en-US" altLang="en-US" dirty="0">
                <a:solidFill>
                  <a:schemeClr val="tx2"/>
                </a:solidFill>
                <a:latin typeface="+mj-lt"/>
              </a:rPr>
              <a:t> in </a:t>
            </a:r>
            <a:r>
              <a:rPr lang="en-US" altLang="en-US" b="1" u="sng" dirty="0">
                <a:solidFill>
                  <a:schemeClr val="tx2"/>
                </a:solidFill>
                <a:latin typeface="+mj-lt"/>
              </a:rPr>
              <a:t>sugar</a:t>
            </a:r>
            <a:r>
              <a:rPr lang="en-US" altLang="en-US" dirty="0">
                <a:solidFill>
                  <a:schemeClr val="tx2"/>
                </a:solidFill>
                <a:latin typeface="+mj-lt"/>
              </a:rPr>
              <a:t> and </a:t>
            </a:r>
            <a:r>
              <a:rPr lang="en-US" altLang="en-US" b="1" u="sng" dirty="0">
                <a:solidFill>
                  <a:schemeClr val="tx2"/>
                </a:solidFill>
                <a:latin typeface="+mj-lt"/>
              </a:rPr>
              <a:t>tobacco</a:t>
            </a:r>
            <a:endParaRPr lang="en-US" altLang="en-US" dirty="0">
              <a:solidFill>
                <a:schemeClr val="tx2"/>
              </a:solidFill>
              <a:latin typeface="+mj-lt"/>
            </a:endParaRPr>
          </a:p>
        </p:txBody>
      </p:sp>
      <p:pic>
        <p:nvPicPr>
          <p:cNvPr id="49156" name="Picture 5">
            <a:hlinkClick r:id="rId3"/>
            <a:extLst>
              <a:ext uri="{FF2B5EF4-FFF2-40B4-BE49-F238E27FC236}">
                <a16:creationId xmlns:a16="http://schemas.microsoft.com/office/drawing/2014/main" id="{10776C9D-8DE0-0248-9D04-BB2EE5444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063876"/>
            <a:ext cx="472440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9">
            <a:hlinkClick r:id="rId5"/>
            <a:extLst>
              <a:ext uri="{FF2B5EF4-FFF2-40B4-BE49-F238E27FC236}">
                <a16:creationId xmlns:a16="http://schemas.microsoft.com/office/drawing/2014/main" id="{4FD1CDAE-AAF4-E446-A821-656D527000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1905000"/>
            <a:ext cx="2895600" cy="464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7">
            <a:hlinkClick r:id="rId7"/>
            <a:extLst>
              <a:ext uri="{FF2B5EF4-FFF2-40B4-BE49-F238E27FC236}">
                <a16:creationId xmlns:a16="http://schemas.microsoft.com/office/drawing/2014/main" id="{104D8B8B-0756-7246-98A3-E13FACD792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5238" y="2363788"/>
            <a:ext cx="3154362"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0547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F4027345-E922-E34A-A07E-5CBC0567EBBC}"/>
              </a:ext>
            </a:extLst>
          </p:cNvPr>
          <p:cNvSpPr>
            <a:spLocks noGrp="1" noChangeArrowheads="1"/>
          </p:cNvSpPr>
          <p:nvPr>
            <p:ph type="title"/>
          </p:nvPr>
        </p:nvSpPr>
        <p:spPr>
          <a:xfrm>
            <a:off x="2209800" y="0"/>
            <a:ext cx="7772400" cy="1143000"/>
          </a:xfrm>
          <a:noFill/>
        </p:spPr>
        <p:txBody>
          <a:bodyPr/>
          <a:lstStyle/>
          <a:p>
            <a:r>
              <a:rPr lang="en-US" altLang="en-US" sz="4000"/>
              <a:t>3. The Sinking of the USS Maine</a:t>
            </a:r>
          </a:p>
        </p:txBody>
      </p:sp>
      <p:sp>
        <p:nvSpPr>
          <p:cNvPr id="67587" name="Rectangle 3">
            <a:extLst>
              <a:ext uri="{FF2B5EF4-FFF2-40B4-BE49-F238E27FC236}">
                <a16:creationId xmlns:a16="http://schemas.microsoft.com/office/drawing/2014/main" id="{95CE22F7-E003-406D-82F9-B3BCAA944AF3}"/>
              </a:ext>
            </a:extLst>
          </p:cNvPr>
          <p:cNvSpPr>
            <a:spLocks noGrp="1" noChangeArrowheads="1"/>
          </p:cNvSpPr>
          <p:nvPr>
            <p:ph type="body" idx="1"/>
          </p:nvPr>
        </p:nvSpPr>
        <p:spPr>
          <a:xfrm>
            <a:off x="6019800" y="1219200"/>
            <a:ext cx="4648200" cy="4495800"/>
          </a:xfrm>
        </p:spPr>
        <p:txBody>
          <a:bodyPr/>
          <a:lstStyle/>
          <a:p>
            <a:pPr>
              <a:buFont typeface="Monotype Sorts" charset="2"/>
              <a:buChar char="u"/>
              <a:defRPr/>
            </a:pPr>
            <a:r>
              <a:rPr lang="en-US" altLang="en-US" sz="2800" dirty="0">
                <a:solidFill>
                  <a:schemeClr val="tx2"/>
                </a:solidFill>
                <a:latin typeface="+mj-lt"/>
              </a:rPr>
              <a:t>The U.S. </a:t>
            </a:r>
            <a:r>
              <a:rPr lang="en-US" altLang="en-US" sz="2800" b="1" u="sng" dirty="0">
                <a:solidFill>
                  <a:schemeClr val="tx2"/>
                </a:solidFill>
                <a:latin typeface="+mj-lt"/>
              </a:rPr>
              <a:t>battleship</a:t>
            </a:r>
            <a:r>
              <a:rPr lang="en-US" altLang="en-US" sz="2800" dirty="0">
                <a:solidFill>
                  <a:schemeClr val="tx2"/>
                </a:solidFill>
                <a:latin typeface="+mj-lt"/>
              </a:rPr>
              <a:t> Maine was sunk by an explosion in </a:t>
            </a:r>
            <a:r>
              <a:rPr lang="en-US" altLang="en-US" sz="2800" b="1" u="sng" dirty="0">
                <a:solidFill>
                  <a:schemeClr val="tx2"/>
                </a:solidFill>
                <a:latin typeface="+mj-lt"/>
              </a:rPr>
              <a:t>Havana</a:t>
            </a:r>
            <a:r>
              <a:rPr lang="en-US" altLang="en-US" sz="2800" dirty="0">
                <a:solidFill>
                  <a:schemeClr val="tx2"/>
                </a:solidFill>
                <a:latin typeface="+mj-lt"/>
              </a:rPr>
              <a:t> harbor with a loss of 260 men.</a:t>
            </a:r>
          </a:p>
          <a:p>
            <a:pPr>
              <a:buFont typeface="Monotype Sorts" charset="2"/>
              <a:buChar char="u"/>
              <a:defRPr/>
            </a:pPr>
            <a:r>
              <a:rPr lang="en-US" altLang="en-US" sz="2800" dirty="0">
                <a:solidFill>
                  <a:schemeClr val="tx2"/>
                </a:solidFill>
                <a:latin typeface="+mj-lt"/>
              </a:rPr>
              <a:t>The cause was </a:t>
            </a:r>
            <a:r>
              <a:rPr lang="en-US" altLang="en-US" sz="2800" b="1" u="sng" dirty="0">
                <a:solidFill>
                  <a:schemeClr val="tx2"/>
                </a:solidFill>
                <a:latin typeface="+mj-lt"/>
              </a:rPr>
              <a:t>unknown</a:t>
            </a:r>
            <a:r>
              <a:rPr lang="en-US" altLang="en-US" sz="2800" dirty="0">
                <a:solidFill>
                  <a:schemeClr val="tx2"/>
                </a:solidFill>
                <a:latin typeface="+mj-lt"/>
              </a:rPr>
              <a:t>, but was blamed on </a:t>
            </a:r>
            <a:r>
              <a:rPr lang="en-US" altLang="en-US" sz="2800" b="1" u="sng" dirty="0">
                <a:solidFill>
                  <a:schemeClr val="tx2"/>
                </a:solidFill>
                <a:latin typeface="+mj-lt"/>
              </a:rPr>
              <a:t>Spain.</a:t>
            </a:r>
          </a:p>
          <a:p>
            <a:pPr>
              <a:buFont typeface="Monotype Sorts" charset="2"/>
              <a:buChar char="u"/>
              <a:defRPr/>
            </a:pPr>
            <a:r>
              <a:rPr lang="en-US" altLang="en-US" sz="2800" dirty="0">
                <a:solidFill>
                  <a:schemeClr val="tx2"/>
                </a:solidFill>
                <a:latin typeface="+mj-lt"/>
              </a:rPr>
              <a:t>“</a:t>
            </a:r>
            <a:r>
              <a:rPr lang="en-US" altLang="en-US" sz="2800" b="1" u="sng" dirty="0">
                <a:solidFill>
                  <a:schemeClr val="tx2"/>
                </a:solidFill>
                <a:latin typeface="+mj-lt"/>
              </a:rPr>
              <a:t>Remember the Maine</a:t>
            </a:r>
            <a:r>
              <a:rPr lang="en-US" altLang="en-US" sz="2800" dirty="0">
                <a:solidFill>
                  <a:schemeClr val="tx2"/>
                </a:solidFill>
                <a:latin typeface="+mj-lt"/>
              </a:rPr>
              <a:t>” became the outcry in the press.</a:t>
            </a:r>
          </a:p>
        </p:txBody>
      </p:sp>
      <p:pic>
        <p:nvPicPr>
          <p:cNvPr id="51204" name="Picture 5">
            <a:hlinkClick r:id="rId3"/>
            <a:extLst>
              <a:ext uri="{FF2B5EF4-FFF2-40B4-BE49-F238E27FC236}">
                <a16:creationId xmlns:a16="http://schemas.microsoft.com/office/drawing/2014/main" id="{5E29F878-725D-E940-B392-2CE817608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363" y="990601"/>
            <a:ext cx="44958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7">
            <a:extLst>
              <a:ext uri="{FF2B5EF4-FFF2-40B4-BE49-F238E27FC236}">
                <a16:creationId xmlns:a16="http://schemas.microsoft.com/office/drawing/2014/main" id="{4CA9CF49-6AA9-D44C-8AAF-746516CD90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950" y="4578350"/>
            <a:ext cx="26289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7">
            <a:extLst>
              <a:ext uri="{FF2B5EF4-FFF2-40B4-BE49-F238E27FC236}">
                <a16:creationId xmlns:a16="http://schemas.microsoft.com/office/drawing/2014/main" id="{072FB527-0A7C-8846-A36C-0E885859D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0714" y="4252914"/>
            <a:ext cx="1589087"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617486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2">
            <a:extLst>
              <a:ext uri="{FF2B5EF4-FFF2-40B4-BE49-F238E27FC236}">
                <a16:creationId xmlns:a16="http://schemas.microsoft.com/office/drawing/2014/main" id="{58EAEECA-6A67-E949-98DF-42D112F460F1}"/>
              </a:ext>
            </a:extLst>
          </p:cNvPr>
          <p:cNvGraphicFramePr>
            <a:graphicFrameLocks/>
          </p:cNvGraphicFramePr>
          <p:nvPr/>
        </p:nvGraphicFramePr>
        <p:xfrm>
          <a:off x="1524000" y="0"/>
          <a:ext cx="9067800" cy="6781800"/>
        </p:xfrm>
        <a:graphic>
          <a:graphicData uri="http://schemas.openxmlformats.org/presentationml/2006/ole">
            <mc:AlternateContent xmlns:mc="http://schemas.openxmlformats.org/markup-compatibility/2006">
              <mc:Choice xmlns:v="urn:schemas-microsoft-com:vml" Requires="v">
                <p:oleObj spid="_x0000_s240641" name="Bitmap Image" r:id="rId4" imgW="6045200" imgH="4394200" progId="Paint.Picture">
                  <p:embed/>
                </p:oleObj>
              </mc:Choice>
              <mc:Fallback>
                <p:oleObj name="Bitmap Image" r:id="rId4" imgW="6045200" imgH="4394200" progId="Paint.Picture">
                  <p:embed/>
                  <p:pic>
                    <p:nvPicPr>
                      <p:cNvPr id="53250" name="Object 2">
                        <a:extLst>
                          <a:ext uri="{FF2B5EF4-FFF2-40B4-BE49-F238E27FC236}">
                            <a16:creationId xmlns:a16="http://schemas.microsoft.com/office/drawing/2014/main" id="{58EAEECA-6A67-E949-98DF-42D112F460F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0"/>
                        <a:ext cx="90678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1055209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193DAF2-C314-1245-BC4E-D46C0273FDFA}"/>
              </a:ext>
            </a:extLst>
          </p:cNvPr>
          <p:cNvSpPr>
            <a:spLocks noGrp="1" noChangeArrowheads="1"/>
          </p:cNvSpPr>
          <p:nvPr>
            <p:ph type="title"/>
          </p:nvPr>
        </p:nvSpPr>
        <p:spPr>
          <a:xfrm>
            <a:off x="2133600" y="-228600"/>
            <a:ext cx="7848600" cy="1524000"/>
          </a:xfrm>
          <a:noFill/>
        </p:spPr>
        <p:txBody>
          <a:bodyPr/>
          <a:lstStyle/>
          <a:p>
            <a:r>
              <a:rPr lang="en-US" altLang="en-US"/>
              <a:t>4. The “Yellow” Press</a:t>
            </a:r>
          </a:p>
        </p:txBody>
      </p:sp>
      <p:sp>
        <p:nvSpPr>
          <p:cNvPr id="71683" name="Rectangle 3">
            <a:extLst>
              <a:ext uri="{FF2B5EF4-FFF2-40B4-BE49-F238E27FC236}">
                <a16:creationId xmlns:a16="http://schemas.microsoft.com/office/drawing/2014/main" id="{694813AF-3BD1-41EF-9E07-574A9D1FDFEB}"/>
              </a:ext>
            </a:extLst>
          </p:cNvPr>
          <p:cNvSpPr>
            <a:spLocks noGrp="1" noChangeArrowheads="1"/>
          </p:cNvSpPr>
          <p:nvPr>
            <p:ph type="body" idx="1"/>
          </p:nvPr>
        </p:nvSpPr>
        <p:spPr>
          <a:xfrm>
            <a:off x="1524000" y="1066800"/>
            <a:ext cx="9144000" cy="4648200"/>
          </a:xfrm>
        </p:spPr>
        <p:txBody>
          <a:bodyPr/>
          <a:lstStyle/>
          <a:p>
            <a:pPr>
              <a:buFont typeface="Monotype Sorts" charset="2"/>
              <a:buChar char="u"/>
              <a:defRPr/>
            </a:pPr>
            <a:r>
              <a:rPr lang="en-US" altLang="en-US" sz="2800" dirty="0">
                <a:solidFill>
                  <a:schemeClr val="tx2"/>
                </a:solidFill>
                <a:latin typeface="+mj-lt"/>
              </a:rPr>
              <a:t>Joseph </a:t>
            </a:r>
            <a:r>
              <a:rPr lang="en-US" altLang="en-US" sz="2800" b="1" u="sng" dirty="0">
                <a:solidFill>
                  <a:schemeClr val="tx2"/>
                </a:solidFill>
                <a:latin typeface="+mj-lt"/>
              </a:rPr>
              <a:t>Pulitzer</a:t>
            </a:r>
            <a:r>
              <a:rPr lang="en-US" altLang="en-US" sz="2800" dirty="0">
                <a:solidFill>
                  <a:schemeClr val="tx2"/>
                </a:solidFill>
                <a:latin typeface="+mj-lt"/>
              </a:rPr>
              <a:t> and his competitor Wm. Randolph </a:t>
            </a:r>
            <a:r>
              <a:rPr lang="en-US" altLang="en-US" sz="2800" b="1" u="sng" dirty="0">
                <a:solidFill>
                  <a:schemeClr val="tx2"/>
                </a:solidFill>
                <a:latin typeface="+mj-lt"/>
              </a:rPr>
              <a:t>Hearst</a:t>
            </a:r>
            <a:r>
              <a:rPr lang="en-US" altLang="en-US" sz="2800" dirty="0">
                <a:solidFill>
                  <a:schemeClr val="tx2"/>
                </a:solidFill>
                <a:latin typeface="+mj-lt"/>
              </a:rPr>
              <a:t> created public outcry by exaggerating stories about the treatment of Cubans and Americans by the Spanish in their </a:t>
            </a:r>
            <a:r>
              <a:rPr lang="en-US" altLang="en-US" sz="2800" b="1" u="sng" dirty="0">
                <a:solidFill>
                  <a:schemeClr val="tx2"/>
                </a:solidFill>
                <a:latin typeface="+mj-lt"/>
              </a:rPr>
              <a:t>newspapers</a:t>
            </a:r>
            <a:r>
              <a:rPr lang="en-US" altLang="en-US" sz="2800" dirty="0">
                <a:solidFill>
                  <a:schemeClr val="tx2"/>
                </a:solidFill>
                <a:latin typeface="+mj-lt"/>
              </a:rPr>
              <a:t>. </a:t>
            </a:r>
          </a:p>
          <a:p>
            <a:pPr>
              <a:buFont typeface="Monotype Sorts" charset="2"/>
              <a:buChar char="u"/>
              <a:defRPr/>
            </a:pPr>
            <a:endParaRPr lang="en-US" altLang="en-US" sz="1100" dirty="0">
              <a:solidFill>
                <a:schemeClr val="tx2"/>
              </a:solidFill>
              <a:latin typeface="+mj-lt"/>
            </a:endParaRPr>
          </a:p>
          <a:p>
            <a:pPr>
              <a:buFont typeface="Monotype Sorts" charset="2"/>
              <a:buChar char="u"/>
              <a:defRPr/>
            </a:pPr>
            <a:r>
              <a:rPr lang="en-US" altLang="en-US" sz="2800" b="1" u="sng" dirty="0">
                <a:solidFill>
                  <a:schemeClr val="tx2"/>
                </a:solidFill>
                <a:latin typeface="+mj-lt"/>
              </a:rPr>
              <a:t>Americans</a:t>
            </a:r>
            <a:r>
              <a:rPr lang="en-US" altLang="en-US" sz="2800" dirty="0">
                <a:solidFill>
                  <a:schemeClr val="tx2"/>
                </a:solidFill>
                <a:latin typeface="+mj-lt"/>
              </a:rPr>
              <a:t> were ready to go to war!</a:t>
            </a:r>
          </a:p>
        </p:txBody>
      </p:sp>
      <p:pic>
        <p:nvPicPr>
          <p:cNvPr id="55300" name="Picture 5">
            <a:hlinkClick r:id="rId3"/>
            <a:extLst>
              <a:ext uri="{FF2B5EF4-FFF2-40B4-BE49-F238E27FC236}">
                <a16:creationId xmlns:a16="http://schemas.microsoft.com/office/drawing/2014/main" id="{D48BDDCE-4914-DC48-B891-FA72EECBF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846514"/>
            <a:ext cx="2057400" cy="301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a:hlinkClick r:id="rId5"/>
            <a:extLst>
              <a:ext uri="{FF2B5EF4-FFF2-40B4-BE49-F238E27FC236}">
                <a16:creationId xmlns:a16="http://schemas.microsoft.com/office/drawing/2014/main" id="{D36FFF52-48E7-B847-B6BB-19BF7DEA0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3694113"/>
            <a:ext cx="2209800" cy="312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Box 5">
            <a:extLst>
              <a:ext uri="{FF2B5EF4-FFF2-40B4-BE49-F238E27FC236}">
                <a16:creationId xmlns:a16="http://schemas.microsoft.com/office/drawing/2014/main" id="{2E7825CA-A7DC-FE49-8DF0-075DFC01F09A}"/>
              </a:ext>
            </a:extLst>
          </p:cNvPr>
          <p:cNvSpPr txBox="1">
            <a:spLocks noChangeArrowheads="1"/>
          </p:cNvSpPr>
          <p:nvPr/>
        </p:nvSpPr>
        <p:spPr bwMode="auto">
          <a:xfrm>
            <a:off x="2133600" y="4532313"/>
            <a:ext cx="2438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ClrTx/>
              <a:buSzTx/>
              <a:buNone/>
            </a:pPr>
            <a:r>
              <a:rPr lang="en-US" altLang="en-US" i="1">
                <a:solidFill>
                  <a:srgbClr val="FAFD00"/>
                </a:solidFill>
              </a:rPr>
              <a:t>New York World</a:t>
            </a:r>
          </a:p>
        </p:txBody>
      </p:sp>
      <p:sp>
        <p:nvSpPr>
          <p:cNvPr id="55303" name="Rectangle 6">
            <a:extLst>
              <a:ext uri="{FF2B5EF4-FFF2-40B4-BE49-F238E27FC236}">
                <a16:creationId xmlns:a16="http://schemas.microsoft.com/office/drawing/2014/main" id="{4502578C-351A-1542-A0AE-5E2056A84F76}"/>
              </a:ext>
            </a:extLst>
          </p:cNvPr>
          <p:cNvSpPr>
            <a:spLocks noChangeArrowheads="1"/>
          </p:cNvSpPr>
          <p:nvPr/>
        </p:nvSpPr>
        <p:spPr bwMode="auto">
          <a:xfrm>
            <a:off x="8458200" y="4837113"/>
            <a:ext cx="30480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ClrTx/>
              <a:buSzTx/>
              <a:buNone/>
            </a:pPr>
            <a:r>
              <a:rPr lang="en-US" altLang="en-US" i="1">
                <a:solidFill>
                  <a:srgbClr val="FAFD00"/>
                </a:solidFill>
              </a:rPr>
              <a:t>New York Journal</a:t>
            </a:r>
          </a:p>
        </p:txBody>
      </p:sp>
    </p:spTree>
    <p:extLst>
      <p:ext uri="{BB962C8B-B14F-4D97-AF65-F5344CB8AC3E}">
        <p14:creationId xmlns:p14="http://schemas.microsoft.com/office/powerpoint/2010/main" val="230345174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a:hlinkClick r:id="rId3"/>
            <a:extLst>
              <a:ext uri="{FF2B5EF4-FFF2-40B4-BE49-F238E27FC236}">
                <a16:creationId xmlns:a16="http://schemas.microsoft.com/office/drawing/2014/main" id="{756B3690-08E9-7C4A-8D3B-33C473E82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57201"/>
            <a:ext cx="4343400"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a:hlinkClick r:id="rId5"/>
            <a:extLst>
              <a:ext uri="{FF2B5EF4-FFF2-40B4-BE49-F238E27FC236}">
                <a16:creationId xmlns:a16="http://schemas.microsoft.com/office/drawing/2014/main" id="{15B3928E-4024-B64B-9DAC-06F39C25E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9463" y="447675"/>
            <a:ext cx="50276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893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5">
            <a:hlinkClick r:id="rId3"/>
            <a:extLst>
              <a:ext uri="{FF2B5EF4-FFF2-40B4-BE49-F238E27FC236}">
                <a16:creationId xmlns:a16="http://schemas.microsoft.com/office/drawing/2014/main" id="{845CE76E-42EA-5E4B-BD80-3416984B4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3771900"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7">
            <a:extLst>
              <a:ext uri="{FF2B5EF4-FFF2-40B4-BE49-F238E27FC236}">
                <a16:creationId xmlns:a16="http://schemas.microsoft.com/office/drawing/2014/main" id="{4ACC4FD2-7CBF-4346-93CA-2E973B88C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1" y="0"/>
            <a:ext cx="57689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Box 7">
            <a:extLst>
              <a:ext uri="{FF2B5EF4-FFF2-40B4-BE49-F238E27FC236}">
                <a16:creationId xmlns:a16="http://schemas.microsoft.com/office/drawing/2014/main" id="{25409906-AEE0-3C45-ACBD-1721D0155287}"/>
              </a:ext>
            </a:extLst>
          </p:cNvPr>
          <p:cNvSpPr txBox="1">
            <a:spLocks noChangeArrowheads="1"/>
          </p:cNvSpPr>
          <p:nvPr/>
        </p:nvSpPr>
        <p:spPr bwMode="auto">
          <a:xfrm>
            <a:off x="5334000" y="3962401"/>
            <a:ext cx="533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ClrTx/>
              <a:buSzTx/>
              <a:buNone/>
            </a:pPr>
            <a:r>
              <a:rPr lang="en-US" altLang="en-US" sz="2800" b="1" i="1">
                <a:solidFill>
                  <a:srgbClr val="FAFD00"/>
                </a:solidFill>
              </a:rPr>
              <a:t>Yellow Journalism/Yellow Press: </a:t>
            </a:r>
          </a:p>
          <a:p>
            <a:pPr eaLnBrk="0" fontAlgn="base" hangingPunct="0">
              <a:spcBef>
                <a:spcPct val="0"/>
              </a:spcBef>
              <a:spcAft>
                <a:spcPct val="0"/>
              </a:spcAft>
              <a:buClrTx/>
              <a:buSzTx/>
              <a:buNone/>
            </a:pPr>
            <a:endParaRPr lang="en-US" altLang="en-US" sz="2800">
              <a:solidFill>
                <a:srgbClr val="FAFD00"/>
              </a:solidFill>
            </a:endParaRPr>
          </a:p>
          <a:p>
            <a:pPr eaLnBrk="0" fontAlgn="base" hangingPunct="0">
              <a:spcBef>
                <a:spcPct val="0"/>
              </a:spcBef>
              <a:spcAft>
                <a:spcPct val="0"/>
              </a:spcAft>
              <a:buClrTx/>
              <a:buSzTx/>
              <a:buNone/>
            </a:pPr>
            <a:r>
              <a:rPr lang="en-US" altLang="en-US" sz="2400" b="1">
                <a:solidFill>
                  <a:srgbClr val="FAFD00"/>
                </a:solidFill>
                <a:latin typeface="Arial" panose="020B0604020202020204" pitchFamily="34" charset="0"/>
                <a:cs typeface="Arial" panose="020B0604020202020204" pitchFamily="34" charset="0"/>
              </a:rPr>
              <a:t>Journalism that </a:t>
            </a:r>
            <a:r>
              <a:rPr lang="en-US" altLang="en-US" sz="2400" b="1" u="sng">
                <a:solidFill>
                  <a:srgbClr val="FAFD00"/>
                </a:solidFill>
                <a:latin typeface="Arial" panose="020B0604020202020204" pitchFamily="34" charset="0"/>
                <a:cs typeface="Arial" panose="020B0604020202020204" pitchFamily="34" charset="0"/>
              </a:rPr>
              <a:t>exploits, distorts, or exaggerates</a:t>
            </a:r>
            <a:r>
              <a:rPr lang="en-US" altLang="en-US" sz="2400" b="1">
                <a:solidFill>
                  <a:srgbClr val="FAFD00"/>
                </a:solidFill>
                <a:latin typeface="Arial" panose="020B0604020202020204" pitchFamily="34" charset="0"/>
                <a:cs typeface="Arial" panose="020B0604020202020204" pitchFamily="34" charset="0"/>
              </a:rPr>
              <a:t> the news to create sensations and attract readers.</a:t>
            </a:r>
          </a:p>
        </p:txBody>
      </p:sp>
    </p:spTree>
    <p:extLst>
      <p:ext uri="{BB962C8B-B14F-4D97-AF65-F5344CB8AC3E}">
        <p14:creationId xmlns:p14="http://schemas.microsoft.com/office/powerpoint/2010/main" val="34533252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a:extLst>
              <a:ext uri="{FF2B5EF4-FFF2-40B4-BE49-F238E27FC236}">
                <a16:creationId xmlns:a16="http://schemas.microsoft.com/office/drawing/2014/main" id="{629301E2-C9D2-814A-AF41-888E62BB2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8600"/>
            <a:ext cx="8020050"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1227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http://www.proprofs.com/quiz-school/upload/yuiupload/1766237875.jpg">
            <a:hlinkClick r:id="rId3"/>
            <a:extLst>
              <a:ext uri="{FF2B5EF4-FFF2-40B4-BE49-F238E27FC236}">
                <a16:creationId xmlns:a16="http://schemas.microsoft.com/office/drawing/2014/main" id="{51DAEAB1-A674-9E41-AF75-35CA8C5A2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52400"/>
            <a:ext cx="813435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7861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51AE9AE-58D9-FD42-94C1-5C3EE90E8D84}"/>
              </a:ext>
            </a:extLst>
          </p:cNvPr>
          <p:cNvSpPr>
            <a:spLocks noGrp="1" noChangeArrowheads="1"/>
          </p:cNvSpPr>
          <p:nvPr>
            <p:ph type="title"/>
          </p:nvPr>
        </p:nvSpPr>
        <p:spPr>
          <a:xfrm>
            <a:off x="2209800" y="-228600"/>
            <a:ext cx="7772400" cy="1600200"/>
          </a:xfrm>
          <a:noFill/>
        </p:spPr>
        <p:txBody>
          <a:bodyPr/>
          <a:lstStyle/>
          <a:p>
            <a:r>
              <a:rPr lang="en-US" altLang="en-US" sz="4000" b="1"/>
              <a:t>5. The De Lome Letter</a:t>
            </a:r>
          </a:p>
        </p:txBody>
      </p:sp>
      <p:sp>
        <p:nvSpPr>
          <p:cNvPr id="79875" name="Rectangle 3">
            <a:extLst>
              <a:ext uri="{FF2B5EF4-FFF2-40B4-BE49-F238E27FC236}">
                <a16:creationId xmlns:a16="http://schemas.microsoft.com/office/drawing/2014/main" id="{F639FB9B-7419-4309-B836-3D7C236E3A13}"/>
              </a:ext>
            </a:extLst>
          </p:cNvPr>
          <p:cNvSpPr>
            <a:spLocks noGrp="1" noChangeArrowheads="1"/>
          </p:cNvSpPr>
          <p:nvPr>
            <p:ph type="body" idx="1"/>
          </p:nvPr>
        </p:nvSpPr>
        <p:spPr>
          <a:xfrm>
            <a:off x="1905000" y="1066800"/>
            <a:ext cx="4495800" cy="2590800"/>
          </a:xfrm>
        </p:spPr>
        <p:txBody>
          <a:bodyPr/>
          <a:lstStyle/>
          <a:p>
            <a:pPr>
              <a:buFont typeface="Monotype Sorts" charset="2"/>
              <a:buChar char="u"/>
              <a:defRPr/>
            </a:pPr>
            <a:r>
              <a:rPr lang="en-US" altLang="en-US" sz="2800" dirty="0">
                <a:solidFill>
                  <a:schemeClr val="tx2"/>
                </a:solidFill>
                <a:latin typeface="+mj-lt"/>
              </a:rPr>
              <a:t>The Spanish </a:t>
            </a:r>
            <a:r>
              <a:rPr lang="en-US" altLang="en-US" sz="2800" b="1" u="sng" dirty="0">
                <a:solidFill>
                  <a:schemeClr val="tx2"/>
                </a:solidFill>
                <a:latin typeface="+mj-lt"/>
              </a:rPr>
              <a:t>minister</a:t>
            </a:r>
            <a:r>
              <a:rPr lang="en-US" altLang="en-US" sz="2800" dirty="0">
                <a:solidFill>
                  <a:schemeClr val="tx2"/>
                </a:solidFill>
                <a:latin typeface="+mj-lt"/>
              </a:rPr>
              <a:t> (ambassador) to the U.S. wrote a letter criticizing  President </a:t>
            </a:r>
            <a:r>
              <a:rPr lang="en-US" altLang="en-US" sz="2800" b="1" u="sng" dirty="0">
                <a:solidFill>
                  <a:schemeClr val="tx2"/>
                </a:solidFill>
                <a:latin typeface="+mj-lt"/>
              </a:rPr>
              <a:t>McKinley</a:t>
            </a:r>
            <a:r>
              <a:rPr lang="en-US" altLang="en-US" sz="2800" dirty="0">
                <a:solidFill>
                  <a:schemeClr val="tx2"/>
                </a:solidFill>
                <a:latin typeface="+mj-lt"/>
              </a:rPr>
              <a:t> as a weak politician.</a:t>
            </a:r>
          </a:p>
          <a:p>
            <a:pPr>
              <a:buFont typeface="Monotype Sorts" charset="2"/>
              <a:buChar char="u"/>
              <a:defRPr/>
            </a:pPr>
            <a:endParaRPr lang="en-US" altLang="en-US" sz="1600" dirty="0">
              <a:solidFill>
                <a:schemeClr val="tx2"/>
              </a:solidFill>
              <a:latin typeface="+mj-lt"/>
            </a:endParaRPr>
          </a:p>
          <a:p>
            <a:pPr>
              <a:buFont typeface="Monotype Sorts" charset="2"/>
              <a:buChar char="u"/>
              <a:defRPr/>
            </a:pPr>
            <a:r>
              <a:rPr lang="en-US" altLang="en-US" sz="2800" dirty="0">
                <a:solidFill>
                  <a:schemeClr val="tx2"/>
                </a:solidFill>
                <a:latin typeface="+mj-lt"/>
              </a:rPr>
              <a:t>It was stolen by </a:t>
            </a:r>
            <a:r>
              <a:rPr lang="en-US" altLang="en-US" sz="2800" b="1" u="sng" dirty="0">
                <a:solidFill>
                  <a:schemeClr val="tx2"/>
                </a:solidFill>
                <a:latin typeface="+mj-lt"/>
              </a:rPr>
              <a:t>Cuban</a:t>
            </a:r>
            <a:r>
              <a:rPr lang="en-US" altLang="en-US" sz="2800" dirty="0">
                <a:solidFill>
                  <a:schemeClr val="tx2"/>
                </a:solidFill>
                <a:latin typeface="+mj-lt"/>
              </a:rPr>
              <a:t> </a:t>
            </a:r>
            <a:r>
              <a:rPr lang="en-US" altLang="en-US" sz="2800" b="1" u="sng" dirty="0">
                <a:solidFill>
                  <a:schemeClr val="tx2"/>
                </a:solidFill>
                <a:latin typeface="+mj-lt"/>
              </a:rPr>
              <a:t>rebels</a:t>
            </a:r>
            <a:r>
              <a:rPr lang="en-US" altLang="en-US" sz="2800" dirty="0">
                <a:solidFill>
                  <a:schemeClr val="tx2"/>
                </a:solidFill>
                <a:latin typeface="+mj-lt"/>
              </a:rPr>
              <a:t> and published.</a:t>
            </a:r>
          </a:p>
          <a:p>
            <a:pPr>
              <a:buFont typeface="Monotype Sorts" charset="2"/>
              <a:buChar char="u"/>
              <a:defRPr/>
            </a:pPr>
            <a:endParaRPr lang="en-US" altLang="en-US" sz="1600" dirty="0">
              <a:solidFill>
                <a:schemeClr val="tx2"/>
              </a:solidFill>
              <a:latin typeface="+mj-lt"/>
            </a:endParaRPr>
          </a:p>
          <a:p>
            <a:pPr>
              <a:buFont typeface="Monotype Sorts" charset="2"/>
              <a:buChar char="u"/>
              <a:defRPr/>
            </a:pPr>
            <a:r>
              <a:rPr lang="en-US" altLang="en-US" sz="2800" dirty="0">
                <a:solidFill>
                  <a:schemeClr val="tx2"/>
                </a:solidFill>
                <a:latin typeface="+mj-lt"/>
              </a:rPr>
              <a:t>It added to the public </a:t>
            </a:r>
            <a:r>
              <a:rPr lang="en-US" altLang="en-US" sz="2800" b="1" u="sng" dirty="0">
                <a:solidFill>
                  <a:schemeClr val="tx2"/>
                </a:solidFill>
                <a:latin typeface="+mj-lt"/>
              </a:rPr>
              <a:t>outcry</a:t>
            </a:r>
            <a:r>
              <a:rPr lang="en-US" altLang="en-US" sz="2800" dirty="0">
                <a:solidFill>
                  <a:schemeClr val="tx2"/>
                </a:solidFill>
                <a:latin typeface="+mj-lt"/>
              </a:rPr>
              <a:t> against Spain.</a:t>
            </a:r>
          </a:p>
        </p:txBody>
      </p:sp>
      <p:pic>
        <p:nvPicPr>
          <p:cNvPr id="63492" name="Picture 6">
            <a:hlinkClick r:id="rId3"/>
            <a:extLst>
              <a:ext uri="{FF2B5EF4-FFF2-40B4-BE49-F238E27FC236}">
                <a16:creationId xmlns:a16="http://schemas.microsoft.com/office/drawing/2014/main" id="{7A95D9FD-F07D-0C48-8595-9E515F8CB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219200"/>
            <a:ext cx="40322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103548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D220192-F151-AB42-9FAD-BEC3CC675603}"/>
              </a:ext>
            </a:extLst>
          </p:cNvPr>
          <p:cNvSpPr>
            <a:spLocks noGrp="1" noChangeArrowheads="1"/>
          </p:cNvSpPr>
          <p:nvPr>
            <p:ph type="subTitle" idx="1"/>
          </p:nvPr>
        </p:nvSpPr>
        <p:spPr>
          <a:xfrm>
            <a:off x="2743200" y="1066800"/>
            <a:ext cx="6553200" cy="4572000"/>
          </a:xfrm>
          <a:noFill/>
        </p:spPr>
        <p:txBody>
          <a:bodyPr/>
          <a:lstStyle/>
          <a:p>
            <a:pPr marL="2057400" lvl="4" indent="-228600" algn="l"/>
            <a:r>
              <a:rPr lang="en-US" altLang="en-US" sz="10000">
                <a:solidFill>
                  <a:schemeClr val="tx2"/>
                </a:solidFill>
              </a:rPr>
              <a:t>War!</a:t>
            </a:r>
          </a:p>
        </p:txBody>
      </p:sp>
      <p:sp>
        <p:nvSpPr>
          <p:cNvPr id="65539" name="Rectangle 3">
            <a:extLst>
              <a:ext uri="{FF2B5EF4-FFF2-40B4-BE49-F238E27FC236}">
                <a16:creationId xmlns:a16="http://schemas.microsoft.com/office/drawing/2014/main" id="{446815CA-A199-104A-8DD4-882FF96CFADE}"/>
              </a:ext>
            </a:extLst>
          </p:cNvPr>
          <p:cNvSpPr>
            <a:spLocks noChangeArrowheads="1"/>
          </p:cNvSpPr>
          <p:nvPr/>
        </p:nvSpPr>
        <p:spPr bwMode="auto">
          <a:xfrm>
            <a:off x="3810001" y="3124200"/>
            <a:ext cx="45053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eaLnBrk="0" fontAlgn="base" hangingPunct="0">
              <a:spcBef>
                <a:spcPct val="50000"/>
              </a:spcBef>
              <a:spcAft>
                <a:spcPct val="0"/>
              </a:spcAft>
              <a:buClrTx/>
              <a:buSzTx/>
              <a:buNone/>
            </a:pPr>
            <a:r>
              <a:rPr lang="en-US" altLang="en-US" sz="5400" b="1" u="sng">
                <a:solidFill>
                  <a:srgbClr val="FAFD00"/>
                </a:solidFill>
              </a:rPr>
              <a:t>April 24, 1898</a:t>
            </a:r>
          </a:p>
        </p:txBody>
      </p:sp>
    </p:spTree>
    <p:extLst>
      <p:ext uri="{BB962C8B-B14F-4D97-AF65-F5344CB8AC3E}">
        <p14:creationId xmlns:p14="http://schemas.microsoft.com/office/powerpoint/2010/main" val="102018460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C0EDE05-732A-2542-B7A3-F67A14378478}"/>
              </a:ext>
            </a:extLst>
          </p:cNvPr>
          <p:cNvSpPr>
            <a:spLocks noGrp="1" noChangeArrowheads="1"/>
          </p:cNvSpPr>
          <p:nvPr>
            <p:ph type="title"/>
          </p:nvPr>
        </p:nvSpPr>
        <p:spPr>
          <a:xfrm>
            <a:off x="2209800" y="228600"/>
            <a:ext cx="7772400" cy="1143000"/>
          </a:xfrm>
          <a:noFill/>
        </p:spPr>
        <p:txBody>
          <a:bodyPr/>
          <a:lstStyle/>
          <a:p>
            <a:r>
              <a:rPr lang="en-US" altLang="en-US" b="1"/>
              <a:t>Naval Successes</a:t>
            </a:r>
          </a:p>
        </p:txBody>
      </p:sp>
      <p:sp>
        <p:nvSpPr>
          <p:cNvPr id="86019" name="Rectangle 3">
            <a:extLst>
              <a:ext uri="{FF2B5EF4-FFF2-40B4-BE49-F238E27FC236}">
                <a16:creationId xmlns:a16="http://schemas.microsoft.com/office/drawing/2014/main" id="{31BFF8DD-D598-4582-BF9D-2A91C0B0B4EA}"/>
              </a:ext>
            </a:extLst>
          </p:cNvPr>
          <p:cNvSpPr>
            <a:spLocks noGrp="1" noChangeArrowheads="1"/>
          </p:cNvSpPr>
          <p:nvPr>
            <p:ph type="body" idx="1"/>
          </p:nvPr>
        </p:nvSpPr>
        <p:spPr>
          <a:xfrm>
            <a:off x="1752600" y="1295400"/>
            <a:ext cx="5638800" cy="4114800"/>
          </a:xfrm>
        </p:spPr>
        <p:txBody>
          <a:bodyPr/>
          <a:lstStyle/>
          <a:p>
            <a:pPr>
              <a:buFont typeface="Monotype Sorts" charset="2"/>
              <a:buChar char="u"/>
              <a:defRPr/>
            </a:pPr>
            <a:r>
              <a:rPr lang="en-US" altLang="en-US" dirty="0">
                <a:solidFill>
                  <a:schemeClr val="tx2"/>
                </a:solidFill>
                <a:latin typeface="+mj-lt"/>
              </a:rPr>
              <a:t>The American naval commander in the Pacific was Admiral George </a:t>
            </a:r>
            <a:r>
              <a:rPr lang="en-US" altLang="en-US" b="1" u="sng" dirty="0">
                <a:solidFill>
                  <a:schemeClr val="tx2"/>
                </a:solidFill>
                <a:latin typeface="+mj-lt"/>
              </a:rPr>
              <a:t>Dewey</a:t>
            </a:r>
            <a:r>
              <a:rPr lang="en-US" altLang="en-US" dirty="0">
                <a:solidFill>
                  <a:schemeClr val="tx2"/>
                </a:solidFill>
                <a:latin typeface="+mj-lt"/>
              </a:rPr>
              <a:t> who easily defeated the Spanish at Manila Bay in the </a:t>
            </a:r>
            <a:r>
              <a:rPr lang="en-US" altLang="en-US" b="1" u="sng" dirty="0">
                <a:solidFill>
                  <a:schemeClr val="tx2"/>
                </a:solidFill>
                <a:latin typeface="+mj-lt"/>
              </a:rPr>
              <a:t>Philippines</a:t>
            </a:r>
            <a:r>
              <a:rPr lang="en-US" altLang="en-US" dirty="0">
                <a:solidFill>
                  <a:schemeClr val="tx2"/>
                </a:solidFill>
                <a:latin typeface="+mj-lt"/>
              </a:rPr>
              <a:t>.</a:t>
            </a:r>
          </a:p>
          <a:p>
            <a:pPr>
              <a:buFont typeface="Monotype Sorts" charset="2"/>
              <a:buNone/>
              <a:defRPr/>
            </a:pPr>
            <a:r>
              <a:rPr lang="en-US" altLang="en-US" dirty="0">
                <a:solidFill>
                  <a:schemeClr val="tx2"/>
                </a:solidFill>
                <a:latin typeface="+mj-lt"/>
              </a:rPr>
              <a:t>  </a:t>
            </a:r>
          </a:p>
          <a:p>
            <a:pPr>
              <a:buFont typeface="Monotype Sorts" charset="2"/>
              <a:buChar char="u"/>
              <a:defRPr/>
            </a:pPr>
            <a:r>
              <a:rPr lang="en-US" altLang="en-US" dirty="0">
                <a:solidFill>
                  <a:schemeClr val="tx2"/>
                </a:solidFill>
                <a:latin typeface="+mj-lt"/>
              </a:rPr>
              <a:t>Next the focus would be on </a:t>
            </a:r>
            <a:r>
              <a:rPr lang="en-US" altLang="en-US" b="1" u="sng" dirty="0">
                <a:solidFill>
                  <a:schemeClr val="tx2"/>
                </a:solidFill>
                <a:latin typeface="+mj-lt"/>
              </a:rPr>
              <a:t>Cuba</a:t>
            </a:r>
            <a:r>
              <a:rPr lang="en-US" altLang="en-US" dirty="0">
                <a:solidFill>
                  <a:schemeClr val="tx2"/>
                </a:solidFill>
                <a:latin typeface="+mj-lt"/>
              </a:rPr>
              <a:t>.</a:t>
            </a:r>
          </a:p>
        </p:txBody>
      </p:sp>
      <p:pic>
        <p:nvPicPr>
          <p:cNvPr id="67588" name="Picture 6">
            <a:hlinkClick r:id="rId3"/>
            <a:extLst>
              <a:ext uri="{FF2B5EF4-FFF2-40B4-BE49-F238E27FC236}">
                <a16:creationId xmlns:a16="http://schemas.microsoft.com/office/drawing/2014/main" id="{D3E99DBE-E66E-C64B-9DC4-2213B55DE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5388" y="1371601"/>
            <a:ext cx="3122612"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89154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a:extLst>
              <a:ext uri="{FF2B5EF4-FFF2-40B4-BE49-F238E27FC236}">
                <a16:creationId xmlns:a16="http://schemas.microsoft.com/office/drawing/2014/main" id="{25382698-0299-2546-A7F3-70A8D6C2E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595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6487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682" name="Picture 6">
            <a:extLst>
              <a:ext uri="{FF2B5EF4-FFF2-40B4-BE49-F238E27FC236}">
                <a16:creationId xmlns:a16="http://schemas.microsoft.com/office/drawing/2014/main" id="{0A7F3FFE-0903-2A41-A753-AFB0D1268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
            <a:ext cx="8362950" cy="662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Ink 4">
            <a:extLst>
              <a:ext uri="{FF2B5EF4-FFF2-40B4-BE49-F238E27FC236}">
                <a16:creationId xmlns:a16="http://schemas.microsoft.com/office/drawing/2014/main" id="{5BCDC18B-FC94-C347-B064-00F83DA3EEE8}"/>
              </a:ext>
            </a:extLst>
          </p:cNvPr>
          <p:cNvPicPr>
            <a:picLocks noRot="1" noChangeAspect="1" noEditPoints="1"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5773738" y="5087939"/>
            <a:ext cx="2667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65650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3C15C3B3-B601-BE4F-A86E-D2C8DD8769B2}"/>
              </a:ext>
            </a:extLst>
          </p:cNvPr>
          <p:cNvSpPr>
            <a:spLocks noGrp="1" noChangeArrowheads="1"/>
          </p:cNvSpPr>
          <p:nvPr>
            <p:ph type="title"/>
          </p:nvPr>
        </p:nvSpPr>
        <p:spPr>
          <a:xfrm>
            <a:off x="2209800" y="304800"/>
            <a:ext cx="7772400" cy="1143000"/>
          </a:xfrm>
          <a:noFill/>
        </p:spPr>
        <p:txBody>
          <a:bodyPr/>
          <a:lstStyle/>
          <a:p>
            <a:r>
              <a:rPr lang="en-US" altLang="en-US" sz="3600" b="1"/>
              <a:t>Teddy Roosevelt and </a:t>
            </a:r>
            <a:br>
              <a:rPr lang="en-US" altLang="en-US" sz="3600" b="1"/>
            </a:br>
            <a:r>
              <a:rPr lang="en-US" altLang="en-US" sz="3600" b="1"/>
              <a:t>the Rough Riders</a:t>
            </a:r>
          </a:p>
        </p:txBody>
      </p:sp>
      <p:sp>
        <p:nvSpPr>
          <p:cNvPr id="90115" name="Rectangle 3">
            <a:extLst>
              <a:ext uri="{FF2B5EF4-FFF2-40B4-BE49-F238E27FC236}">
                <a16:creationId xmlns:a16="http://schemas.microsoft.com/office/drawing/2014/main" id="{61FEA4F2-FE32-42AB-86EE-E447A8D1B113}"/>
              </a:ext>
            </a:extLst>
          </p:cNvPr>
          <p:cNvSpPr>
            <a:spLocks noGrp="1" noChangeArrowheads="1"/>
          </p:cNvSpPr>
          <p:nvPr>
            <p:ph type="body" idx="1"/>
          </p:nvPr>
        </p:nvSpPr>
        <p:spPr>
          <a:xfrm>
            <a:off x="1524000" y="1828800"/>
            <a:ext cx="5791200" cy="4114800"/>
          </a:xfrm>
        </p:spPr>
        <p:txBody>
          <a:bodyPr/>
          <a:lstStyle/>
          <a:p>
            <a:pPr>
              <a:buFont typeface="Monotype Sorts" charset="2"/>
              <a:buChar char="u"/>
              <a:defRPr/>
            </a:pPr>
            <a:r>
              <a:rPr lang="en-US" altLang="en-US" sz="2800" dirty="0">
                <a:solidFill>
                  <a:schemeClr val="tx2"/>
                </a:solidFill>
                <a:latin typeface="+mj-lt"/>
              </a:rPr>
              <a:t>Nickname for the volunteer </a:t>
            </a:r>
            <a:r>
              <a:rPr lang="en-US" altLang="en-US" sz="2800" b="1" u="sng" dirty="0">
                <a:solidFill>
                  <a:schemeClr val="tx2"/>
                </a:solidFill>
                <a:latin typeface="+mj-lt"/>
              </a:rPr>
              <a:t>cavalry</a:t>
            </a:r>
            <a:r>
              <a:rPr lang="en-US" altLang="en-US" sz="2800" dirty="0">
                <a:solidFill>
                  <a:schemeClr val="tx2"/>
                </a:solidFill>
                <a:latin typeface="+mj-lt"/>
              </a:rPr>
              <a:t> regiment credited with charging </a:t>
            </a:r>
            <a:r>
              <a:rPr lang="en-US" altLang="en-US" sz="2800" b="1" u="sng" dirty="0">
                <a:solidFill>
                  <a:schemeClr val="tx2"/>
                </a:solidFill>
                <a:latin typeface="+mj-lt"/>
              </a:rPr>
              <a:t>San Juan Hill</a:t>
            </a:r>
            <a:r>
              <a:rPr lang="en-US" altLang="en-US" sz="2800" dirty="0">
                <a:solidFill>
                  <a:schemeClr val="tx2"/>
                </a:solidFill>
                <a:latin typeface="+mj-lt"/>
              </a:rPr>
              <a:t> in Cuba and defeating the Spanish.</a:t>
            </a:r>
          </a:p>
          <a:p>
            <a:pPr>
              <a:buFont typeface="Monotype Sorts" charset="2"/>
              <a:buChar char="u"/>
              <a:defRPr/>
            </a:pPr>
            <a:endParaRPr lang="en-US" altLang="en-US" sz="2800" dirty="0">
              <a:solidFill>
                <a:schemeClr val="tx2"/>
              </a:solidFill>
              <a:latin typeface="+mj-lt"/>
            </a:endParaRPr>
          </a:p>
          <a:p>
            <a:pPr>
              <a:buFont typeface="Monotype Sorts" charset="2"/>
              <a:buChar char="u"/>
              <a:defRPr/>
            </a:pPr>
            <a:r>
              <a:rPr lang="en-US" altLang="en-US" sz="2800" dirty="0">
                <a:solidFill>
                  <a:schemeClr val="tx2"/>
                </a:solidFill>
                <a:latin typeface="+mj-lt"/>
              </a:rPr>
              <a:t>Two other cavalry regiments made up of </a:t>
            </a:r>
            <a:r>
              <a:rPr lang="en-US" altLang="en-US" sz="2800" b="1" u="sng" dirty="0">
                <a:solidFill>
                  <a:schemeClr val="tx2"/>
                </a:solidFill>
                <a:latin typeface="+mj-lt"/>
              </a:rPr>
              <a:t>African-American</a:t>
            </a:r>
            <a:r>
              <a:rPr lang="en-US" altLang="en-US" sz="2800" dirty="0">
                <a:solidFill>
                  <a:schemeClr val="tx2"/>
                </a:solidFill>
                <a:latin typeface="+mj-lt"/>
              </a:rPr>
              <a:t> soldiers also made this charge.</a:t>
            </a:r>
          </a:p>
        </p:txBody>
      </p:sp>
      <p:pic>
        <p:nvPicPr>
          <p:cNvPr id="73732" name="Picture 8">
            <a:hlinkClick r:id="rId3"/>
            <a:extLst>
              <a:ext uri="{FF2B5EF4-FFF2-40B4-BE49-F238E27FC236}">
                <a16:creationId xmlns:a16="http://schemas.microsoft.com/office/drawing/2014/main" id="{CF03A7F6-AD10-664E-95AE-AFCA8A410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200" y="1676400"/>
            <a:ext cx="2997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56755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a:hlinkClick r:id="rId3"/>
            <a:extLst>
              <a:ext uri="{FF2B5EF4-FFF2-40B4-BE49-F238E27FC236}">
                <a16:creationId xmlns:a16="http://schemas.microsoft.com/office/drawing/2014/main" id="{4220E37E-7A80-8045-930D-E41CFDB9A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555626"/>
            <a:ext cx="6324600" cy="650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2">
            <a:extLst>
              <a:ext uri="{FF2B5EF4-FFF2-40B4-BE49-F238E27FC236}">
                <a16:creationId xmlns:a16="http://schemas.microsoft.com/office/drawing/2014/main" id="{1F863E9F-7701-2646-A260-F34110F6DE7C}"/>
              </a:ext>
            </a:extLst>
          </p:cNvPr>
          <p:cNvSpPr txBox="1">
            <a:spLocks noChangeArrowheads="1"/>
          </p:cNvSpPr>
          <p:nvPr/>
        </p:nvSpPr>
        <p:spPr bwMode="auto">
          <a:xfrm>
            <a:off x="2209800" y="1219201"/>
            <a:ext cx="1676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ClrTx/>
              <a:buSzTx/>
              <a:buNone/>
            </a:pPr>
            <a:r>
              <a:rPr lang="en-US" altLang="en-US" b="1">
                <a:solidFill>
                  <a:srgbClr val="FAFD00"/>
                </a:solidFill>
              </a:rPr>
              <a:t>Buffalo Soldiers</a:t>
            </a:r>
          </a:p>
        </p:txBody>
      </p:sp>
    </p:spTree>
    <p:extLst>
      <p:ext uri="{BB962C8B-B14F-4D97-AF65-F5344CB8AC3E}">
        <p14:creationId xmlns:p14="http://schemas.microsoft.com/office/powerpoint/2010/main" val="92868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a:hlinkClick r:id="rId3"/>
            <a:extLst>
              <a:ext uri="{FF2B5EF4-FFF2-40B4-BE49-F238E27FC236}">
                <a16:creationId xmlns:a16="http://schemas.microsoft.com/office/drawing/2014/main" id="{6EC4D988-EB18-BA45-ABB0-A83CB0225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0"/>
            <a:ext cx="7767638" cy="629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904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F94CF43-D662-AB46-A038-FECB5A90CB5E}"/>
              </a:ext>
            </a:extLst>
          </p:cNvPr>
          <p:cNvSpPr>
            <a:spLocks noGrp="1" noChangeArrowheads="1"/>
          </p:cNvSpPr>
          <p:nvPr>
            <p:ph type="ctrTitle"/>
          </p:nvPr>
        </p:nvSpPr>
        <p:spPr>
          <a:xfrm>
            <a:off x="1752600" y="0"/>
            <a:ext cx="7696200" cy="2590800"/>
          </a:xfrm>
          <a:noFill/>
        </p:spPr>
        <p:txBody>
          <a:bodyPr/>
          <a:lstStyle/>
          <a:p>
            <a:r>
              <a:rPr lang="en-US" altLang="en-US"/>
              <a:t>Spain was crushed and asked for peace.</a:t>
            </a:r>
          </a:p>
        </p:txBody>
      </p:sp>
      <p:sp>
        <p:nvSpPr>
          <p:cNvPr id="96259" name="Rectangle 3">
            <a:extLst>
              <a:ext uri="{FF2B5EF4-FFF2-40B4-BE49-F238E27FC236}">
                <a16:creationId xmlns:a16="http://schemas.microsoft.com/office/drawing/2014/main" id="{3BCDAD42-CBB1-4F14-B1C8-36D37033F30D}"/>
              </a:ext>
            </a:extLst>
          </p:cNvPr>
          <p:cNvSpPr>
            <a:spLocks noGrp="1" noChangeArrowheads="1"/>
          </p:cNvSpPr>
          <p:nvPr>
            <p:ph type="subTitle" idx="1"/>
          </p:nvPr>
        </p:nvSpPr>
        <p:spPr>
          <a:xfrm>
            <a:off x="2286000" y="2286000"/>
            <a:ext cx="6858000" cy="2209800"/>
          </a:xfrm>
        </p:spPr>
        <p:txBody>
          <a:bodyPr/>
          <a:lstStyle/>
          <a:p>
            <a:pPr marL="342900" indent="-342900">
              <a:defRPr/>
            </a:pPr>
            <a:r>
              <a:rPr lang="en-US" altLang="en-US" sz="3600" dirty="0">
                <a:solidFill>
                  <a:schemeClr val="tx2"/>
                </a:solidFill>
                <a:latin typeface="+mj-lt"/>
              </a:rPr>
              <a:t>The war was over in only</a:t>
            </a:r>
          </a:p>
          <a:p>
            <a:pPr marL="342900" indent="-342900">
              <a:defRPr/>
            </a:pPr>
            <a:r>
              <a:rPr lang="en-US" altLang="en-US" sz="3600" b="1" u="sng" dirty="0">
                <a:solidFill>
                  <a:schemeClr val="tx2"/>
                </a:solidFill>
                <a:latin typeface="+mj-lt"/>
              </a:rPr>
              <a:t>16 weeks</a:t>
            </a:r>
            <a:r>
              <a:rPr lang="en-US" altLang="en-US" sz="3600" dirty="0">
                <a:solidFill>
                  <a:schemeClr val="tx2"/>
                </a:solidFill>
                <a:latin typeface="+mj-lt"/>
              </a:rPr>
              <a:t>!</a:t>
            </a:r>
          </a:p>
          <a:p>
            <a:pPr marL="342900" indent="-342900">
              <a:defRPr/>
            </a:pPr>
            <a:endParaRPr lang="en-US" altLang="en-US" sz="1600" dirty="0">
              <a:solidFill>
                <a:schemeClr val="tx2"/>
              </a:solidFill>
              <a:latin typeface="+mj-lt"/>
            </a:endParaRPr>
          </a:p>
          <a:p>
            <a:pPr marL="342900" indent="-342900">
              <a:defRPr/>
            </a:pPr>
            <a:r>
              <a:rPr lang="en-US" altLang="en-US" sz="3600" dirty="0">
                <a:solidFill>
                  <a:schemeClr val="tx2"/>
                </a:solidFill>
                <a:latin typeface="+mj-lt"/>
              </a:rPr>
              <a:t>Secretary of State John Hay referred to it as the </a:t>
            </a:r>
          </a:p>
          <a:p>
            <a:pPr marL="342900" indent="-342900">
              <a:defRPr/>
            </a:pPr>
            <a:r>
              <a:rPr lang="en-US" altLang="en-US" sz="3600" dirty="0">
                <a:solidFill>
                  <a:schemeClr val="tx2"/>
                </a:solidFill>
                <a:latin typeface="+mj-lt"/>
              </a:rPr>
              <a:t>“</a:t>
            </a:r>
            <a:r>
              <a:rPr lang="en-US" altLang="en-US" sz="3600" b="1" u="sng" dirty="0">
                <a:solidFill>
                  <a:schemeClr val="tx2"/>
                </a:solidFill>
                <a:latin typeface="+mj-lt"/>
              </a:rPr>
              <a:t>splendid little war</a:t>
            </a:r>
            <a:r>
              <a:rPr lang="en-US" altLang="en-US" sz="3600" dirty="0">
                <a:solidFill>
                  <a:schemeClr val="tx2"/>
                </a:solidFill>
                <a:latin typeface="+mj-lt"/>
              </a:rPr>
              <a:t>”</a:t>
            </a:r>
            <a:r>
              <a:rPr lang="en-US" altLang="en-US" sz="4400" dirty="0">
                <a:solidFill>
                  <a:schemeClr val="tx2"/>
                </a:solidFill>
                <a:latin typeface="+mj-lt"/>
              </a:rPr>
              <a:t> </a:t>
            </a:r>
          </a:p>
          <a:p>
            <a:pPr marL="342900" indent="-342900">
              <a:defRPr/>
            </a:pPr>
            <a:endParaRPr lang="en-US" altLang="en-US" sz="4800" dirty="0">
              <a:solidFill>
                <a:schemeClr val="tx2"/>
              </a:solidFill>
            </a:endParaRPr>
          </a:p>
        </p:txBody>
      </p:sp>
      <p:pic>
        <p:nvPicPr>
          <p:cNvPr id="79876" name="Picture 4">
            <a:extLst>
              <a:ext uri="{FF2B5EF4-FFF2-40B4-BE49-F238E27FC236}">
                <a16:creationId xmlns:a16="http://schemas.microsoft.com/office/drawing/2014/main" id="{383C56D9-CE63-2B4F-8060-62DA28B40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1" y="1524001"/>
            <a:ext cx="130492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58285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7D5C74B-8133-3346-BC44-D075697A5E24}"/>
              </a:ext>
            </a:extLst>
          </p:cNvPr>
          <p:cNvSpPr>
            <a:spLocks noGrp="1" noChangeArrowheads="1"/>
          </p:cNvSpPr>
          <p:nvPr>
            <p:ph type="title"/>
          </p:nvPr>
        </p:nvSpPr>
        <p:spPr>
          <a:xfrm>
            <a:off x="1524000" y="304800"/>
            <a:ext cx="9144000" cy="1143000"/>
          </a:xfrm>
          <a:noFill/>
        </p:spPr>
        <p:txBody>
          <a:bodyPr/>
          <a:lstStyle/>
          <a:p>
            <a:r>
              <a:rPr lang="en-US" altLang="en-US" sz="3600" b="1"/>
              <a:t>Ending the War:  The Treaty of Paris 1898</a:t>
            </a:r>
          </a:p>
        </p:txBody>
      </p:sp>
      <p:sp>
        <p:nvSpPr>
          <p:cNvPr id="100355" name="Rectangle 3">
            <a:extLst>
              <a:ext uri="{FF2B5EF4-FFF2-40B4-BE49-F238E27FC236}">
                <a16:creationId xmlns:a16="http://schemas.microsoft.com/office/drawing/2014/main" id="{91958700-BABC-40C8-915D-68626F326C0C}"/>
              </a:ext>
            </a:extLst>
          </p:cNvPr>
          <p:cNvSpPr>
            <a:spLocks noGrp="1" noChangeArrowheads="1"/>
          </p:cNvSpPr>
          <p:nvPr>
            <p:ph type="body" idx="1"/>
          </p:nvPr>
        </p:nvSpPr>
        <p:spPr>
          <a:xfrm>
            <a:off x="1524000" y="1676400"/>
            <a:ext cx="5257800" cy="4114800"/>
          </a:xfrm>
        </p:spPr>
        <p:txBody>
          <a:bodyPr/>
          <a:lstStyle/>
          <a:p>
            <a:pPr>
              <a:buFont typeface="Monotype Sorts" charset="2"/>
              <a:buChar char="u"/>
              <a:defRPr/>
            </a:pPr>
            <a:r>
              <a:rPr lang="en-US" altLang="en-US" sz="2800" dirty="0">
                <a:solidFill>
                  <a:schemeClr val="tx2"/>
                </a:solidFill>
                <a:latin typeface="+mj-lt"/>
              </a:rPr>
              <a:t>Signed by </a:t>
            </a:r>
            <a:r>
              <a:rPr lang="en-US" altLang="en-US" sz="2800" b="1" u="sng" dirty="0">
                <a:solidFill>
                  <a:schemeClr val="tx2"/>
                </a:solidFill>
                <a:latin typeface="+mj-lt"/>
              </a:rPr>
              <a:t>Spain</a:t>
            </a:r>
            <a:r>
              <a:rPr lang="en-US" altLang="en-US" sz="2800" dirty="0">
                <a:solidFill>
                  <a:schemeClr val="tx2"/>
                </a:solidFill>
                <a:latin typeface="+mj-lt"/>
              </a:rPr>
              <a:t> and the </a:t>
            </a:r>
            <a:r>
              <a:rPr lang="en-US" altLang="en-US" sz="2800" b="1" u="sng" dirty="0">
                <a:solidFill>
                  <a:schemeClr val="tx2"/>
                </a:solidFill>
                <a:latin typeface="+mj-lt"/>
              </a:rPr>
              <a:t>U.S.</a:t>
            </a:r>
          </a:p>
          <a:p>
            <a:pPr>
              <a:buFont typeface="Monotype Sorts" charset="2"/>
              <a:buChar char="u"/>
              <a:defRPr/>
            </a:pPr>
            <a:endParaRPr lang="en-US" altLang="en-US" sz="1200" b="1" u="sng" dirty="0">
              <a:solidFill>
                <a:schemeClr val="tx2"/>
              </a:solidFill>
              <a:latin typeface="+mj-lt"/>
            </a:endParaRPr>
          </a:p>
          <a:p>
            <a:pPr>
              <a:buFont typeface="Monotype Sorts" charset="2"/>
              <a:buChar char="u"/>
              <a:defRPr/>
            </a:pPr>
            <a:r>
              <a:rPr lang="en-US" altLang="en-US" sz="2800" dirty="0">
                <a:solidFill>
                  <a:schemeClr val="tx2"/>
                </a:solidFill>
                <a:latin typeface="+mj-lt"/>
              </a:rPr>
              <a:t>The Philippines would be purchased for </a:t>
            </a:r>
            <a:r>
              <a:rPr lang="en-US" altLang="en-US" sz="2800" b="1" u="sng" dirty="0">
                <a:solidFill>
                  <a:schemeClr val="tx2"/>
                </a:solidFill>
                <a:latin typeface="+mj-lt"/>
              </a:rPr>
              <a:t>$20 million</a:t>
            </a:r>
            <a:r>
              <a:rPr lang="en-US" altLang="en-US" sz="2800" dirty="0">
                <a:solidFill>
                  <a:schemeClr val="tx2"/>
                </a:solidFill>
                <a:latin typeface="+mj-lt"/>
              </a:rPr>
              <a:t>.</a:t>
            </a:r>
          </a:p>
          <a:p>
            <a:pPr>
              <a:buFont typeface="Monotype Sorts" charset="2"/>
              <a:buChar char="u"/>
              <a:defRPr/>
            </a:pPr>
            <a:endParaRPr lang="en-US" altLang="en-US" sz="1200" dirty="0">
              <a:solidFill>
                <a:schemeClr val="tx2"/>
              </a:solidFill>
              <a:latin typeface="+mj-lt"/>
            </a:endParaRPr>
          </a:p>
          <a:p>
            <a:pPr>
              <a:buFont typeface="Monotype Sorts" charset="2"/>
              <a:buChar char="u"/>
              <a:defRPr/>
            </a:pPr>
            <a:r>
              <a:rPr lang="en-US" altLang="en-US" sz="2800" dirty="0">
                <a:solidFill>
                  <a:schemeClr val="tx2"/>
                </a:solidFill>
                <a:latin typeface="+mj-lt"/>
              </a:rPr>
              <a:t>The U.S. would receive </a:t>
            </a:r>
            <a:r>
              <a:rPr lang="en-US" altLang="en-US" sz="2800" b="1" u="sng" dirty="0">
                <a:solidFill>
                  <a:schemeClr val="tx2"/>
                </a:solidFill>
                <a:latin typeface="+mj-lt"/>
              </a:rPr>
              <a:t>Guam</a:t>
            </a:r>
            <a:r>
              <a:rPr lang="en-US" altLang="en-US" sz="2800" dirty="0">
                <a:solidFill>
                  <a:schemeClr val="tx2"/>
                </a:solidFill>
                <a:latin typeface="+mj-lt"/>
              </a:rPr>
              <a:t> and </a:t>
            </a:r>
            <a:r>
              <a:rPr lang="en-US" altLang="en-US" sz="2800" b="1" u="sng" dirty="0">
                <a:solidFill>
                  <a:schemeClr val="tx2"/>
                </a:solidFill>
                <a:latin typeface="+mj-lt"/>
              </a:rPr>
              <a:t>Puerto Rico</a:t>
            </a:r>
          </a:p>
          <a:p>
            <a:pPr>
              <a:buFont typeface="Monotype Sorts" charset="2"/>
              <a:buChar char="u"/>
              <a:defRPr/>
            </a:pPr>
            <a:endParaRPr lang="en-US" altLang="en-US" sz="1200" b="1" u="sng" dirty="0">
              <a:solidFill>
                <a:schemeClr val="tx2"/>
              </a:solidFill>
              <a:latin typeface="+mj-lt"/>
            </a:endParaRPr>
          </a:p>
          <a:p>
            <a:pPr>
              <a:buFont typeface="Monotype Sorts" charset="2"/>
              <a:buChar char="u"/>
              <a:defRPr/>
            </a:pPr>
            <a:r>
              <a:rPr lang="en-US" altLang="en-US" sz="2800" dirty="0">
                <a:solidFill>
                  <a:schemeClr val="tx2"/>
                </a:solidFill>
                <a:latin typeface="+mj-lt"/>
              </a:rPr>
              <a:t>Cuba would be prepared for </a:t>
            </a:r>
            <a:r>
              <a:rPr lang="en-US" altLang="en-US" sz="2800" b="1" u="sng" dirty="0">
                <a:solidFill>
                  <a:schemeClr val="tx2"/>
                </a:solidFill>
                <a:latin typeface="+mj-lt"/>
              </a:rPr>
              <a:t>independence</a:t>
            </a:r>
          </a:p>
        </p:txBody>
      </p:sp>
      <p:pic>
        <p:nvPicPr>
          <p:cNvPr id="81924" name="Picture 6">
            <a:hlinkClick r:id="rId3"/>
            <a:extLst>
              <a:ext uri="{FF2B5EF4-FFF2-40B4-BE49-F238E27FC236}">
                <a16:creationId xmlns:a16="http://schemas.microsoft.com/office/drawing/2014/main" id="{4302C8FE-D76B-214F-B0FC-5616BD61F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0" y="2438400"/>
            <a:ext cx="38735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99713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http://www.blogforarizona.com/.a/6a00d8341bf80c53ef0133ecbb5773970b-500wi">
            <a:extLst>
              <a:ext uri="{FF2B5EF4-FFF2-40B4-BE49-F238E27FC236}">
                <a16:creationId xmlns:a16="http://schemas.microsoft.com/office/drawing/2014/main" id="{D1885677-8876-CD44-A5E4-792CF45F7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04800"/>
            <a:ext cx="5295900" cy="630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9467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2A92EF67-BB26-D849-AB89-32B3CC1ED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1000"/>
            <a:ext cx="9144000" cy="533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463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B443A8AF-3501-EB4F-B8B8-602B60C233F7}"/>
              </a:ext>
            </a:extLst>
          </p:cNvPr>
          <p:cNvSpPr>
            <a:spLocks noGrp="1" noChangeArrowheads="1"/>
          </p:cNvSpPr>
          <p:nvPr>
            <p:ph type="title"/>
          </p:nvPr>
        </p:nvSpPr>
        <p:spPr>
          <a:xfrm>
            <a:off x="2133600" y="304800"/>
            <a:ext cx="7772400" cy="1143000"/>
          </a:xfrm>
        </p:spPr>
        <p:txBody>
          <a:bodyPr/>
          <a:lstStyle/>
          <a:p>
            <a:r>
              <a:rPr lang="en-US" altLang="en-US"/>
              <a:t>What Next?	</a:t>
            </a:r>
          </a:p>
        </p:txBody>
      </p:sp>
      <p:sp>
        <p:nvSpPr>
          <p:cNvPr id="86019" name="Rectangle 3">
            <a:extLst>
              <a:ext uri="{FF2B5EF4-FFF2-40B4-BE49-F238E27FC236}">
                <a16:creationId xmlns:a16="http://schemas.microsoft.com/office/drawing/2014/main" id="{06EED156-A26D-F74B-9492-5CAD16812865}"/>
              </a:ext>
            </a:extLst>
          </p:cNvPr>
          <p:cNvSpPr>
            <a:spLocks noGrp="1" noChangeArrowheads="1"/>
          </p:cNvSpPr>
          <p:nvPr>
            <p:ph type="body" idx="1"/>
          </p:nvPr>
        </p:nvSpPr>
        <p:spPr>
          <a:xfrm>
            <a:off x="2133600" y="1600200"/>
            <a:ext cx="7772400" cy="4648200"/>
          </a:xfrm>
        </p:spPr>
        <p:txBody>
          <a:bodyPr/>
          <a:lstStyle/>
          <a:p>
            <a:pPr>
              <a:lnSpc>
                <a:spcPct val="80000"/>
              </a:lnSpc>
              <a:buFont typeface="Monotype Sorts" pitchFamily="2" charset="2"/>
              <a:buNone/>
            </a:pPr>
            <a:r>
              <a:rPr lang="en-US" altLang="en-US" sz="4000"/>
              <a:t>Cuba- </a:t>
            </a:r>
          </a:p>
          <a:p>
            <a:pPr>
              <a:lnSpc>
                <a:spcPct val="80000"/>
              </a:lnSpc>
            </a:pPr>
            <a:r>
              <a:rPr lang="en-US" altLang="en-US" sz="3600"/>
              <a:t>US declares it will not annex Cuba</a:t>
            </a:r>
          </a:p>
          <a:p>
            <a:pPr>
              <a:lnSpc>
                <a:spcPct val="80000"/>
              </a:lnSpc>
            </a:pPr>
            <a:r>
              <a:rPr lang="en-US" altLang="en-US" sz="3600"/>
              <a:t>Platt Amendment- </a:t>
            </a:r>
          </a:p>
          <a:p>
            <a:pPr>
              <a:lnSpc>
                <a:spcPct val="80000"/>
              </a:lnSpc>
              <a:buFont typeface="Monotype Sorts" pitchFamily="2" charset="2"/>
              <a:buNone/>
            </a:pPr>
            <a:r>
              <a:rPr lang="en-US" altLang="en-US" sz="3600"/>
              <a:t>	Cuba cannot sign treaties w/o US approval.</a:t>
            </a:r>
          </a:p>
          <a:p>
            <a:pPr>
              <a:lnSpc>
                <a:spcPct val="80000"/>
              </a:lnSpc>
              <a:buFont typeface="Monotype Sorts" pitchFamily="2" charset="2"/>
              <a:buNone/>
            </a:pPr>
            <a:r>
              <a:rPr lang="en-US" altLang="en-US" sz="3600"/>
              <a:t>	US has rt to intervene in Cuban affairs.</a:t>
            </a:r>
          </a:p>
          <a:p>
            <a:pPr>
              <a:lnSpc>
                <a:spcPct val="80000"/>
              </a:lnSpc>
              <a:buFont typeface="Monotype Sorts" pitchFamily="2" charset="2"/>
              <a:buNone/>
            </a:pPr>
            <a:r>
              <a:rPr lang="en-US" altLang="en-US" sz="3600"/>
              <a:t>	US can build a military base- Guantanamo Naval Base.</a:t>
            </a:r>
          </a:p>
          <a:p>
            <a:pPr>
              <a:lnSpc>
                <a:spcPct val="80000"/>
              </a:lnSpc>
            </a:pPr>
            <a:endParaRPr lang="en-US" altLang="en-US" sz="3600"/>
          </a:p>
        </p:txBody>
      </p:sp>
    </p:spTree>
    <p:extLst>
      <p:ext uri="{BB962C8B-B14F-4D97-AF65-F5344CB8AC3E}">
        <p14:creationId xmlns:p14="http://schemas.microsoft.com/office/powerpoint/2010/main" val="32515142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7CA5E427-05A7-8048-9A60-99B748ED5AD1}"/>
              </a:ext>
            </a:extLst>
          </p:cNvPr>
          <p:cNvSpPr>
            <a:spLocks noGrp="1" noChangeArrowheads="1"/>
          </p:cNvSpPr>
          <p:nvPr>
            <p:ph type="body" idx="1"/>
          </p:nvPr>
        </p:nvSpPr>
        <p:spPr>
          <a:xfrm>
            <a:off x="2209800" y="381000"/>
            <a:ext cx="7772400" cy="5943600"/>
          </a:xfrm>
        </p:spPr>
        <p:txBody>
          <a:bodyPr/>
          <a:lstStyle/>
          <a:p>
            <a:pPr>
              <a:buFont typeface="Monotype Sorts" pitchFamily="2" charset="2"/>
              <a:buNone/>
            </a:pPr>
            <a:r>
              <a:rPr lang="en-US" altLang="en-US" sz="4000"/>
              <a:t>Philippines</a:t>
            </a:r>
          </a:p>
          <a:p>
            <a:r>
              <a:rPr lang="en-US" altLang="en-US" sz="4000"/>
              <a:t>Emilio Aguinaldo leads a Filipino Revolt against the US for 3 yrs.</a:t>
            </a:r>
          </a:p>
          <a:p>
            <a:pPr>
              <a:buFont typeface="Monotype Sorts" pitchFamily="2" charset="2"/>
              <a:buNone/>
            </a:pPr>
            <a:r>
              <a:rPr lang="en-US" altLang="en-US" sz="4000"/>
              <a:t> 	4,000 Americans died, 20,000 Filipinos died.</a:t>
            </a:r>
          </a:p>
          <a:p>
            <a:r>
              <a:rPr lang="en-US" altLang="en-US" sz="4000"/>
              <a:t>US gave the Philippines independence after WWII.</a:t>
            </a:r>
          </a:p>
          <a:p>
            <a:r>
              <a:rPr lang="en-US" altLang="en-US" sz="4000"/>
              <a:t>US est. a military base there.</a:t>
            </a:r>
          </a:p>
        </p:txBody>
      </p:sp>
    </p:spTree>
    <p:extLst>
      <p:ext uri="{BB962C8B-B14F-4D97-AF65-F5344CB8AC3E}">
        <p14:creationId xmlns:p14="http://schemas.microsoft.com/office/powerpoint/2010/main" val="11589662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a:extLst>
              <a:ext uri="{FF2B5EF4-FFF2-40B4-BE49-F238E27FC236}">
                <a16:creationId xmlns:a16="http://schemas.microsoft.com/office/drawing/2014/main" id="{93697262-23B2-F24A-879D-F8D2CD36E094}"/>
              </a:ext>
            </a:extLst>
          </p:cNvPr>
          <p:cNvSpPr>
            <a:spLocks noGrp="1" noChangeArrowheads="1"/>
          </p:cNvSpPr>
          <p:nvPr>
            <p:ph type="body" idx="1"/>
          </p:nvPr>
        </p:nvSpPr>
        <p:spPr>
          <a:xfrm>
            <a:off x="2286000" y="533400"/>
            <a:ext cx="7772400" cy="5486400"/>
          </a:xfrm>
        </p:spPr>
        <p:txBody>
          <a:bodyPr/>
          <a:lstStyle/>
          <a:p>
            <a:pPr>
              <a:buFont typeface="Monotype Sorts" pitchFamily="2" charset="2"/>
              <a:buNone/>
            </a:pPr>
            <a:r>
              <a:rPr lang="en-US" altLang="en-US" sz="4800"/>
              <a:t>Guam</a:t>
            </a:r>
          </a:p>
          <a:p>
            <a:r>
              <a:rPr lang="en-US" altLang="en-US" sz="4800"/>
              <a:t>US has a vital air and naval base there.</a:t>
            </a:r>
          </a:p>
        </p:txBody>
      </p:sp>
    </p:spTree>
    <p:extLst>
      <p:ext uri="{BB962C8B-B14F-4D97-AF65-F5344CB8AC3E}">
        <p14:creationId xmlns:p14="http://schemas.microsoft.com/office/powerpoint/2010/main" val="4019831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a:extLst>
              <a:ext uri="{FF2B5EF4-FFF2-40B4-BE49-F238E27FC236}">
                <a16:creationId xmlns:a16="http://schemas.microsoft.com/office/drawing/2014/main" id="{5D05E66C-6034-DF44-9547-0C319CC024A3}"/>
              </a:ext>
            </a:extLst>
          </p:cNvPr>
          <p:cNvSpPr>
            <a:spLocks noGrp="1" noChangeArrowheads="1"/>
          </p:cNvSpPr>
          <p:nvPr>
            <p:ph type="body" idx="1"/>
          </p:nvPr>
        </p:nvSpPr>
        <p:spPr>
          <a:xfrm>
            <a:off x="2057400" y="838200"/>
            <a:ext cx="8382000" cy="5181600"/>
          </a:xfrm>
        </p:spPr>
        <p:txBody>
          <a:bodyPr/>
          <a:lstStyle/>
          <a:p>
            <a:pPr>
              <a:buFont typeface="Monotype Sorts" pitchFamily="2" charset="2"/>
              <a:buNone/>
            </a:pPr>
            <a:r>
              <a:rPr lang="en-US" altLang="en-US" sz="4000"/>
              <a:t>Puerto Rico-</a:t>
            </a:r>
          </a:p>
          <a:p>
            <a:pPr>
              <a:buFont typeface="Monotype Sorts" pitchFamily="2" charset="2"/>
              <a:buNone/>
            </a:pPr>
            <a:r>
              <a:rPr lang="en-US" altLang="en-US" sz="4000"/>
              <a:t>In 1917 P. Ricans became US citizens</a:t>
            </a:r>
          </a:p>
          <a:p>
            <a:r>
              <a:rPr lang="en-US" altLang="en-US" sz="4000"/>
              <a:t>In 1952 P. R. became a US Commonwealth</a:t>
            </a:r>
          </a:p>
          <a:p>
            <a:pPr>
              <a:buFont typeface="Monotype Sorts" pitchFamily="2" charset="2"/>
              <a:buNone/>
            </a:pPr>
            <a:r>
              <a:rPr lang="en-US" altLang="en-US" sz="4000"/>
              <a:t>	It is protected by the US and has the right to vote on applying for statehood.</a:t>
            </a:r>
          </a:p>
        </p:txBody>
      </p:sp>
    </p:spTree>
    <p:extLst>
      <p:ext uri="{BB962C8B-B14F-4D97-AF65-F5344CB8AC3E}">
        <p14:creationId xmlns:p14="http://schemas.microsoft.com/office/powerpoint/2010/main" val="878528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sp>
        <p:nvSpPr>
          <p:cNvPr id="94210" name="Rectangle 4">
            <a:extLst>
              <a:ext uri="{FF2B5EF4-FFF2-40B4-BE49-F238E27FC236}">
                <a16:creationId xmlns:a16="http://schemas.microsoft.com/office/drawing/2014/main" id="{1D238EA1-D55A-4A49-A954-5ED3A18AC7E6}"/>
              </a:ext>
            </a:extLst>
          </p:cNvPr>
          <p:cNvSpPr>
            <a:spLocks noChangeArrowheads="1"/>
          </p:cNvSpPr>
          <p:nvPr/>
        </p:nvSpPr>
        <p:spPr bwMode="auto">
          <a:xfrm>
            <a:off x="1525588" y="942976"/>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fontAlgn="base">
              <a:spcBef>
                <a:spcPct val="0"/>
              </a:spcBef>
              <a:spcAft>
                <a:spcPct val="0"/>
              </a:spcAft>
              <a:buClrTx/>
              <a:buSzTx/>
              <a:buNone/>
            </a:pPr>
            <a:endParaRPr lang="en-US" altLang="en-US" sz="4400">
              <a:solidFill>
                <a:srgbClr val="FFFFFF"/>
              </a:solidFill>
              <a:latin typeface="Arial" panose="020B0604020202020204" pitchFamily="34" charset="0"/>
            </a:endParaRPr>
          </a:p>
        </p:txBody>
      </p:sp>
      <p:sp>
        <p:nvSpPr>
          <p:cNvPr id="94211" name="Rectangle 2">
            <a:extLst>
              <a:ext uri="{FF2B5EF4-FFF2-40B4-BE49-F238E27FC236}">
                <a16:creationId xmlns:a16="http://schemas.microsoft.com/office/drawing/2014/main" id="{EC5CD393-268B-6A4F-B4DB-5507A48CAD26}"/>
              </a:ext>
            </a:extLst>
          </p:cNvPr>
          <p:cNvSpPr>
            <a:spLocks noChangeArrowheads="1"/>
          </p:cNvSpPr>
          <p:nvPr/>
        </p:nvSpPr>
        <p:spPr bwMode="auto">
          <a:xfrm>
            <a:off x="1828800" y="2286000"/>
            <a:ext cx="45720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u"/>
              <a:defRPr sz="32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800">
                <a:solidFill>
                  <a:schemeClr val="tx1"/>
                </a:solidFill>
                <a:latin typeface="Times New Roman" panose="02020603050405020304" pitchFamily="18" charset="0"/>
              </a:defRPr>
            </a:lvl2pPr>
            <a:lvl3pPr marL="1143000" indent="-228600">
              <a:spcBef>
                <a:spcPct val="20000"/>
              </a:spcBef>
              <a:buClr>
                <a:schemeClr val="tx2"/>
              </a:buClr>
              <a:buSzPct val="100000"/>
              <a:buChar char="•"/>
              <a:defRPr sz="2400">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2000">
                <a:solidFill>
                  <a:schemeClr val="tx1"/>
                </a:solidFill>
                <a:latin typeface="Times New Roman" panose="02020603050405020304" pitchFamily="18" charset="0"/>
              </a:defRPr>
            </a:lvl4pPr>
            <a:lvl5pPr marL="2057400" indent="-228600">
              <a:spcBef>
                <a:spcPct val="20000"/>
              </a:spcBef>
              <a:buClr>
                <a:schemeClr val="hlink"/>
              </a:buClr>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hlink"/>
              </a:buClr>
              <a:buSzPct val="100000"/>
              <a:buChar char="•"/>
              <a:defRPr sz="2000">
                <a:solidFill>
                  <a:schemeClr val="tx1"/>
                </a:solidFill>
                <a:latin typeface="Times New Roman" panose="02020603050405020304" pitchFamily="18" charset="0"/>
              </a:defRPr>
            </a:lvl9pPr>
          </a:lstStyle>
          <a:p>
            <a:pPr fontAlgn="base">
              <a:spcBef>
                <a:spcPct val="0"/>
              </a:spcBef>
              <a:spcAft>
                <a:spcPct val="0"/>
              </a:spcAft>
              <a:buClrTx/>
              <a:buSzTx/>
              <a:buNone/>
            </a:pPr>
            <a:endParaRPr lang="en-US" altLang="en-US" sz="4400">
              <a:solidFill>
                <a:srgbClr val="FFFFFF"/>
              </a:solidFill>
              <a:latin typeface="Arial" panose="020B0604020202020204" pitchFamily="34" charset="0"/>
            </a:endParaRPr>
          </a:p>
          <a:p>
            <a:pPr fontAlgn="base">
              <a:spcBef>
                <a:spcPct val="0"/>
              </a:spcBef>
              <a:spcAft>
                <a:spcPct val="0"/>
              </a:spcAft>
              <a:buClrTx/>
              <a:buSzTx/>
              <a:buNone/>
            </a:pPr>
            <a:r>
              <a:rPr lang="en-US" altLang="en-US" sz="4400">
                <a:solidFill>
                  <a:srgbClr val="FFFFFF"/>
                </a:solidFill>
                <a:latin typeface="Arial" panose="020B0604020202020204" pitchFamily="34" charset="0"/>
              </a:rPr>
              <a:t> </a:t>
            </a:r>
          </a:p>
        </p:txBody>
      </p:sp>
      <p:sp>
        <p:nvSpPr>
          <p:cNvPr id="4" name="Rectangle 3">
            <a:extLst>
              <a:ext uri="{FF2B5EF4-FFF2-40B4-BE49-F238E27FC236}">
                <a16:creationId xmlns:a16="http://schemas.microsoft.com/office/drawing/2014/main" id="{48889914-EA8B-4057-9FA6-A10A2CFE7635}"/>
              </a:ext>
            </a:extLst>
          </p:cNvPr>
          <p:cNvSpPr/>
          <p:nvPr/>
        </p:nvSpPr>
        <p:spPr>
          <a:xfrm>
            <a:off x="4114800" y="-27296"/>
            <a:ext cx="4173130" cy="830997"/>
          </a:xfrm>
          <a:prstGeom prst="rect">
            <a:avLst/>
          </a:prstGeom>
        </p:spPr>
        <p:txBody>
          <a:bodyPr wrap="none">
            <a:spAutoFit/>
          </a:bodyPr>
          <a:lstStyle/>
          <a:p>
            <a:pPr fontAlgn="base">
              <a:spcBef>
                <a:spcPct val="0"/>
              </a:spcBef>
              <a:spcAft>
                <a:spcPct val="0"/>
              </a:spcAft>
              <a:defRPr/>
            </a:pPr>
            <a:r>
              <a:rPr lang="en-US" sz="4800" b="1" spc="-100" dirty="0">
                <a:ln w="3200">
                  <a:solidFill>
                    <a:srgbClr val="444D26">
                      <a:shade val="75000"/>
                      <a:alpha val="25000"/>
                    </a:srgbClr>
                  </a:solidFill>
                  <a:prstDash val="solid"/>
                  <a:round/>
                </a:ln>
                <a:solidFill>
                  <a:srgbClr val="DADADA">
                    <a:lumMod val="10000"/>
                  </a:srgbClr>
                </a:solidFill>
                <a:effectLst>
                  <a:innerShdw blurRad="50800" dist="25400" dir="13500000">
                    <a:srgbClr val="000000">
                      <a:alpha val="70000"/>
                    </a:srgbClr>
                  </a:innerShdw>
                </a:effectLst>
                <a:latin typeface="Constantia"/>
              </a:rPr>
              <a:t>Panama Canal</a:t>
            </a:r>
            <a:endParaRPr lang="en-US" sz="5400" b="1" dirty="0">
              <a:solidFill>
                <a:srgbClr val="DADADA">
                  <a:lumMod val="10000"/>
                </a:srgbClr>
              </a:solidFill>
              <a:latin typeface="Times New Roman" panose="02020603050405020304" pitchFamily="18" charset="0"/>
            </a:endParaRPr>
          </a:p>
        </p:txBody>
      </p:sp>
      <p:pic>
        <p:nvPicPr>
          <p:cNvPr id="94213" name="Picture 11">
            <a:hlinkClick r:id="rId3"/>
            <a:extLst>
              <a:ext uri="{FF2B5EF4-FFF2-40B4-BE49-F238E27FC236}">
                <a16:creationId xmlns:a16="http://schemas.microsoft.com/office/drawing/2014/main" id="{10BCF741-BF54-B14A-A251-1135DCB95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50" y="990601"/>
            <a:ext cx="382905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8F8A034A-9D17-4795-906B-4C9712C007E3}"/>
              </a:ext>
            </a:extLst>
          </p:cNvPr>
          <p:cNvSpPr/>
          <p:nvPr/>
        </p:nvSpPr>
        <p:spPr>
          <a:xfrm>
            <a:off x="1524000" y="803275"/>
            <a:ext cx="5314950" cy="5632450"/>
          </a:xfrm>
          <a:prstGeom prst="rect">
            <a:avLst/>
          </a:prstGeom>
        </p:spPr>
        <p:txBody>
          <a:bodyPr>
            <a:spAutoFit/>
          </a:bodyPr>
          <a:lstStyle/>
          <a:p>
            <a:pPr fontAlgn="base">
              <a:spcBef>
                <a:spcPct val="0"/>
              </a:spcBef>
              <a:spcAft>
                <a:spcPct val="0"/>
              </a:spcAft>
              <a:defRPr/>
            </a:pPr>
            <a:r>
              <a:rPr lang="en-US" sz="2400" b="1" dirty="0">
                <a:solidFill>
                  <a:srgbClr val="DADADA">
                    <a:lumMod val="10000"/>
                  </a:srgbClr>
                </a:solidFill>
                <a:latin typeface="Arial"/>
              </a:rPr>
              <a:t>1.  Prior to the canal being built, to sail from the Atlantic to the Pacific, ships navigated around </a:t>
            </a:r>
            <a:r>
              <a:rPr lang="en-US" sz="2400" b="1" u="sng" dirty="0">
                <a:solidFill>
                  <a:srgbClr val="DADADA">
                    <a:lumMod val="10000"/>
                  </a:srgbClr>
                </a:solidFill>
                <a:latin typeface="Arial"/>
              </a:rPr>
              <a:t>Cape Horn</a:t>
            </a:r>
            <a:r>
              <a:rPr lang="en-US" sz="2400" b="1" dirty="0">
                <a:solidFill>
                  <a:srgbClr val="DADADA">
                    <a:lumMod val="10000"/>
                  </a:srgbClr>
                </a:solidFill>
                <a:latin typeface="Arial"/>
              </a:rPr>
              <a:t>, the treacherous southern extremity of South America. </a:t>
            </a:r>
          </a:p>
          <a:p>
            <a:pPr fontAlgn="base">
              <a:spcBef>
                <a:spcPct val="0"/>
              </a:spcBef>
              <a:spcAft>
                <a:spcPct val="0"/>
              </a:spcAft>
              <a:defRPr/>
            </a:pPr>
            <a:endParaRPr lang="en-US" sz="2400" b="1" dirty="0">
              <a:solidFill>
                <a:srgbClr val="DADADA">
                  <a:lumMod val="10000"/>
                </a:srgbClr>
              </a:solidFill>
              <a:latin typeface="Arial"/>
            </a:endParaRPr>
          </a:p>
          <a:p>
            <a:pPr fontAlgn="base">
              <a:spcBef>
                <a:spcPct val="0"/>
              </a:spcBef>
              <a:spcAft>
                <a:spcPct val="0"/>
              </a:spcAft>
              <a:defRPr/>
            </a:pPr>
            <a:r>
              <a:rPr lang="en-US" sz="2400" b="1" dirty="0">
                <a:solidFill>
                  <a:srgbClr val="DADADA">
                    <a:lumMod val="10000"/>
                  </a:srgbClr>
                </a:solidFill>
                <a:latin typeface="Arial"/>
              </a:rPr>
              <a:t>2.  A New York to San Francisco journey measured some </a:t>
            </a:r>
            <a:r>
              <a:rPr lang="en-US" sz="2400" b="1" u="sng" dirty="0">
                <a:solidFill>
                  <a:srgbClr val="DADADA">
                    <a:lumMod val="10000"/>
                  </a:srgbClr>
                </a:solidFill>
                <a:latin typeface="Arial"/>
              </a:rPr>
              <a:t>13,000</a:t>
            </a:r>
            <a:r>
              <a:rPr lang="en-US" sz="2400" b="1" dirty="0">
                <a:solidFill>
                  <a:srgbClr val="DADADA">
                    <a:lumMod val="10000"/>
                  </a:srgbClr>
                </a:solidFill>
                <a:latin typeface="Arial"/>
              </a:rPr>
              <a:t> miles and took </a:t>
            </a:r>
            <a:r>
              <a:rPr lang="en-US" sz="2400" b="1" u="sng" dirty="0">
                <a:solidFill>
                  <a:srgbClr val="DADADA">
                    <a:lumMod val="10000"/>
                  </a:srgbClr>
                </a:solidFill>
                <a:latin typeface="Arial"/>
              </a:rPr>
              <a:t>months</a:t>
            </a:r>
            <a:r>
              <a:rPr lang="en-US" sz="2400" b="1" dirty="0">
                <a:solidFill>
                  <a:srgbClr val="DADADA">
                    <a:lumMod val="10000"/>
                  </a:srgbClr>
                </a:solidFill>
                <a:latin typeface="Arial"/>
              </a:rPr>
              <a:t>. </a:t>
            </a:r>
          </a:p>
          <a:p>
            <a:pPr fontAlgn="base">
              <a:spcBef>
                <a:spcPct val="0"/>
              </a:spcBef>
              <a:spcAft>
                <a:spcPct val="0"/>
              </a:spcAft>
              <a:defRPr/>
            </a:pPr>
            <a:endParaRPr lang="en-US" sz="2400" b="1" dirty="0">
              <a:solidFill>
                <a:srgbClr val="DADADA">
                  <a:lumMod val="10000"/>
                </a:srgbClr>
              </a:solidFill>
              <a:latin typeface="Arial"/>
            </a:endParaRPr>
          </a:p>
          <a:p>
            <a:pPr fontAlgn="base">
              <a:spcBef>
                <a:spcPct val="0"/>
              </a:spcBef>
              <a:spcAft>
                <a:spcPct val="0"/>
              </a:spcAft>
              <a:defRPr/>
            </a:pPr>
            <a:r>
              <a:rPr lang="en-US" sz="2400" b="1" dirty="0">
                <a:solidFill>
                  <a:srgbClr val="DADADA">
                    <a:lumMod val="10000"/>
                  </a:srgbClr>
                </a:solidFill>
                <a:latin typeface="Arial"/>
              </a:rPr>
              <a:t>3.  The acquisition of new territories after the Spanish-American War allowed for </a:t>
            </a:r>
            <a:r>
              <a:rPr lang="en-US" sz="2400" b="1" u="sng" dirty="0">
                <a:solidFill>
                  <a:srgbClr val="DADADA">
                    <a:lumMod val="10000"/>
                  </a:srgbClr>
                </a:solidFill>
                <a:latin typeface="Arial"/>
              </a:rPr>
              <a:t>expansion</a:t>
            </a:r>
            <a:r>
              <a:rPr lang="en-US" sz="2400" b="1" dirty="0">
                <a:solidFill>
                  <a:srgbClr val="DADADA">
                    <a:lumMod val="10000"/>
                  </a:srgbClr>
                </a:solidFill>
                <a:latin typeface="Arial"/>
              </a:rPr>
              <a:t> of US </a:t>
            </a:r>
            <a:r>
              <a:rPr lang="en-US" sz="2400" b="1" u="sng" dirty="0">
                <a:solidFill>
                  <a:srgbClr val="DADADA">
                    <a:lumMod val="10000"/>
                  </a:srgbClr>
                </a:solidFill>
                <a:latin typeface="Arial"/>
              </a:rPr>
              <a:t>trade</a:t>
            </a:r>
            <a:r>
              <a:rPr lang="en-US" sz="2400" b="1" dirty="0">
                <a:solidFill>
                  <a:srgbClr val="DADADA">
                    <a:lumMod val="10000"/>
                  </a:srgbClr>
                </a:solidFill>
                <a:latin typeface="Arial"/>
              </a:rPr>
              <a:t>, so a shorter route was sought.</a:t>
            </a:r>
            <a:endParaRPr lang="en-US" sz="2000" b="1" dirty="0">
              <a:solidFill>
                <a:srgbClr val="DADADA">
                  <a:lumMod val="10000"/>
                </a:srgbClr>
              </a:solidFill>
              <a:latin typeface="Arial"/>
            </a:endParaRPr>
          </a:p>
        </p:txBody>
      </p:sp>
    </p:spTree>
    <p:extLst>
      <p:ext uri="{BB962C8B-B14F-4D97-AF65-F5344CB8AC3E}">
        <p14:creationId xmlns:p14="http://schemas.microsoft.com/office/powerpoint/2010/main" val="3387243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pic>
        <p:nvPicPr>
          <p:cNvPr id="96258" name="Picture 2">
            <a:hlinkClick r:id="rId3"/>
            <a:extLst>
              <a:ext uri="{FF2B5EF4-FFF2-40B4-BE49-F238E27FC236}">
                <a16:creationId xmlns:a16="http://schemas.microsoft.com/office/drawing/2014/main" id="{D12241C4-DF82-2045-BB9F-0057B4894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333375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9" name="Picture 4">
            <a:hlinkClick r:id="rId5"/>
            <a:extLst>
              <a:ext uri="{FF2B5EF4-FFF2-40B4-BE49-F238E27FC236}">
                <a16:creationId xmlns:a16="http://schemas.microsoft.com/office/drawing/2014/main" id="{0BFE5422-5220-2746-9FCC-40DDB50DAF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152400"/>
            <a:ext cx="56388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885B960-BFE1-454E-AE7B-6DBD6221F8CC}"/>
              </a:ext>
            </a:extLst>
          </p:cNvPr>
          <p:cNvSpPr txBox="1"/>
          <p:nvPr/>
        </p:nvSpPr>
        <p:spPr>
          <a:xfrm>
            <a:off x="1752600" y="3570288"/>
            <a:ext cx="3276600" cy="2678112"/>
          </a:xfrm>
          <a:prstGeom prst="rect">
            <a:avLst/>
          </a:prstGeom>
          <a:noFill/>
        </p:spPr>
        <p:txBody>
          <a:bodyPr>
            <a:spAutoFit/>
          </a:bodyPr>
          <a:lstStyle/>
          <a:p>
            <a:pPr eaLnBrk="0" fontAlgn="base" hangingPunct="0">
              <a:spcBef>
                <a:spcPct val="0"/>
              </a:spcBef>
              <a:spcAft>
                <a:spcPct val="0"/>
              </a:spcAft>
              <a:defRPr/>
            </a:pPr>
            <a:r>
              <a:rPr lang="en-US" sz="2800" b="1" dirty="0">
                <a:solidFill>
                  <a:srgbClr val="DADADA">
                    <a:lumMod val="10000"/>
                  </a:srgbClr>
                </a:solidFill>
                <a:latin typeface="Arial" pitchFamily="34" charset="0"/>
                <a:cs typeface="Arial" pitchFamily="34" charset="0"/>
              </a:rPr>
              <a:t>4.  Opening the canal shortened </a:t>
            </a:r>
            <a:r>
              <a:rPr lang="en-US" sz="2800" b="1" u="sng" dirty="0">
                <a:solidFill>
                  <a:srgbClr val="DADADA">
                    <a:lumMod val="10000"/>
                  </a:srgbClr>
                </a:solidFill>
                <a:latin typeface="Arial" pitchFamily="34" charset="0"/>
                <a:cs typeface="Arial" pitchFamily="34" charset="0"/>
              </a:rPr>
              <a:t>travel</a:t>
            </a:r>
            <a:r>
              <a:rPr lang="en-US" sz="2800" b="1" dirty="0">
                <a:solidFill>
                  <a:srgbClr val="DADADA">
                    <a:lumMod val="10000"/>
                  </a:srgbClr>
                </a:solidFill>
                <a:latin typeface="Arial" pitchFamily="34" charset="0"/>
                <a:cs typeface="Arial" pitchFamily="34" charset="0"/>
              </a:rPr>
              <a:t> time and allowed for faster movement of the </a:t>
            </a:r>
            <a:r>
              <a:rPr lang="en-US" sz="2800" b="1" u="sng" dirty="0">
                <a:solidFill>
                  <a:srgbClr val="DADADA">
                    <a:lumMod val="10000"/>
                  </a:srgbClr>
                </a:solidFill>
                <a:latin typeface="Arial" pitchFamily="34" charset="0"/>
                <a:cs typeface="Arial" pitchFamily="34" charset="0"/>
              </a:rPr>
              <a:t>US Navy</a:t>
            </a:r>
            <a:r>
              <a:rPr lang="en-US" sz="2800" b="1" dirty="0">
                <a:solidFill>
                  <a:srgbClr val="DADADA">
                    <a:lumMod val="10000"/>
                  </a:srgbClr>
                </a:solidFill>
                <a:latin typeface="Arial" pitchFamily="34" charset="0"/>
                <a:cs typeface="Arial" pitchFamily="34" charset="0"/>
              </a:rPr>
              <a:t>. </a:t>
            </a:r>
          </a:p>
        </p:txBody>
      </p:sp>
    </p:spTree>
    <p:extLst>
      <p:ext uri="{BB962C8B-B14F-4D97-AF65-F5344CB8AC3E}">
        <p14:creationId xmlns:p14="http://schemas.microsoft.com/office/powerpoint/2010/main" val="3534850924"/>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MasterSp="0">
  <p:cSld>
    <p:bg>
      <p:bgPr>
        <a:solidFill>
          <a:srgbClr val="A0BCFE"/>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0C9BDF-343D-43F5-AC06-BAB77410BBC2}"/>
              </a:ext>
            </a:extLst>
          </p:cNvPr>
          <p:cNvSpPr/>
          <p:nvPr/>
        </p:nvSpPr>
        <p:spPr>
          <a:xfrm>
            <a:off x="1752600" y="304801"/>
            <a:ext cx="8686800" cy="7324725"/>
          </a:xfrm>
          <a:prstGeom prst="rect">
            <a:avLst/>
          </a:prstGeom>
        </p:spPr>
        <p:txBody>
          <a:bodyPr>
            <a:spAutoFit/>
          </a:bodyPr>
          <a:lstStyle/>
          <a:p>
            <a:pPr fontAlgn="base">
              <a:spcBef>
                <a:spcPct val="0"/>
              </a:spcBef>
              <a:spcAft>
                <a:spcPct val="0"/>
              </a:spcAft>
              <a:defRPr/>
            </a:pPr>
            <a:r>
              <a:rPr lang="en-US" sz="2800" b="1" dirty="0">
                <a:solidFill>
                  <a:srgbClr val="3C0023">
                    <a:lumMod val="50000"/>
                  </a:srgbClr>
                </a:solidFill>
                <a:latin typeface="Arial"/>
              </a:rPr>
              <a:t>5.  The building of the Panama Canal took </a:t>
            </a:r>
            <a:r>
              <a:rPr lang="en-US" sz="2800" b="1" u="sng" dirty="0">
                <a:solidFill>
                  <a:srgbClr val="3C0023">
                    <a:lumMod val="50000"/>
                  </a:srgbClr>
                </a:solidFill>
                <a:latin typeface="Arial"/>
              </a:rPr>
              <a:t>34 years </a:t>
            </a:r>
            <a:r>
              <a:rPr lang="en-US" sz="2800" b="1" dirty="0">
                <a:solidFill>
                  <a:srgbClr val="3C0023">
                    <a:lumMod val="50000"/>
                  </a:srgbClr>
                </a:solidFill>
                <a:latin typeface="Arial"/>
              </a:rPr>
              <a:t>from the initial effort in 1880 to actually opening the canal in </a:t>
            </a:r>
            <a:r>
              <a:rPr lang="en-US" sz="2800" b="1" u="sng" dirty="0">
                <a:solidFill>
                  <a:srgbClr val="3C0023">
                    <a:lumMod val="50000"/>
                  </a:srgbClr>
                </a:solidFill>
                <a:latin typeface="Arial"/>
              </a:rPr>
              <a:t>1914.</a:t>
            </a:r>
          </a:p>
          <a:p>
            <a:pPr fontAlgn="base">
              <a:spcBef>
                <a:spcPct val="0"/>
              </a:spcBef>
              <a:spcAft>
                <a:spcPct val="0"/>
              </a:spcAft>
              <a:defRPr/>
            </a:pPr>
            <a:endParaRPr lang="en-US" sz="2400" b="1" dirty="0">
              <a:solidFill>
                <a:prstClr val="white"/>
              </a:solidFill>
              <a:latin typeface="Arial"/>
            </a:endParaRPr>
          </a:p>
          <a:p>
            <a:pPr fontAlgn="base">
              <a:spcBef>
                <a:spcPct val="0"/>
              </a:spcBef>
              <a:spcAft>
                <a:spcPct val="0"/>
              </a:spcAft>
              <a:defRPr/>
            </a:pPr>
            <a:r>
              <a:rPr lang="en-US" sz="2800" b="1" dirty="0">
                <a:solidFill>
                  <a:srgbClr val="3C0023">
                    <a:lumMod val="50000"/>
                  </a:srgbClr>
                </a:solidFill>
                <a:latin typeface="Arial"/>
              </a:rPr>
              <a:t>6.  The building of the canal is </a:t>
            </a:r>
            <a:r>
              <a:rPr lang="en-US" sz="2800" b="1" dirty="0">
                <a:solidFill>
                  <a:srgbClr val="DADADA">
                    <a:lumMod val="10000"/>
                  </a:srgbClr>
                </a:solidFill>
                <a:latin typeface="Arial"/>
              </a:rPr>
              <a:t>considered one of the greatest </a:t>
            </a:r>
            <a:r>
              <a:rPr lang="en-US" sz="2800" b="1" u="sng" dirty="0">
                <a:solidFill>
                  <a:srgbClr val="DADADA">
                    <a:lumMod val="10000"/>
                  </a:srgbClr>
                </a:solidFill>
                <a:latin typeface="Arial"/>
              </a:rPr>
              <a:t>engineering</a:t>
            </a:r>
            <a:r>
              <a:rPr lang="en-US" sz="2800" b="1" dirty="0">
                <a:solidFill>
                  <a:srgbClr val="DADADA">
                    <a:lumMod val="10000"/>
                  </a:srgbClr>
                </a:solidFill>
                <a:latin typeface="Arial"/>
              </a:rPr>
              <a:t> feats in history.</a:t>
            </a:r>
          </a:p>
          <a:p>
            <a:pPr fontAlgn="base">
              <a:spcBef>
                <a:spcPct val="0"/>
              </a:spcBef>
              <a:spcAft>
                <a:spcPct val="0"/>
              </a:spcAft>
              <a:defRPr/>
            </a:pPr>
            <a:endParaRPr lang="en-US" sz="2800" b="1" dirty="0">
              <a:solidFill>
                <a:prstClr val="white"/>
              </a:solidFill>
              <a:latin typeface="Arial"/>
              <a:hlinkClick r:id="rId3"/>
            </a:endParaRPr>
          </a:p>
          <a:p>
            <a:pPr fontAlgn="base">
              <a:spcBef>
                <a:spcPct val="0"/>
              </a:spcBef>
              <a:spcAft>
                <a:spcPct val="0"/>
              </a:spcAft>
              <a:defRPr/>
            </a:pPr>
            <a:endParaRPr lang="en-US" sz="2800" b="1" dirty="0">
              <a:solidFill>
                <a:prstClr val="white"/>
              </a:solidFill>
              <a:latin typeface="Arial"/>
              <a:hlinkClick r:id="rId3"/>
            </a:endParaRPr>
          </a:p>
          <a:p>
            <a:pPr fontAlgn="base">
              <a:spcBef>
                <a:spcPct val="0"/>
              </a:spcBef>
              <a:spcAft>
                <a:spcPct val="0"/>
              </a:spcAft>
              <a:defRPr/>
            </a:pPr>
            <a:endParaRPr lang="en-US" sz="2800" b="1" dirty="0">
              <a:solidFill>
                <a:prstClr val="white"/>
              </a:solidFill>
              <a:latin typeface="Arial"/>
              <a:hlinkClick r:id="rId3"/>
            </a:endParaRPr>
          </a:p>
          <a:p>
            <a:pPr fontAlgn="base">
              <a:spcBef>
                <a:spcPct val="0"/>
              </a:spcBef>
              <a:spcAft>
                <a:spcPct val="0"/>
              </a:spcAft>
              <a:defRPr/>
            </a:pPr>
            <a:endParaRPr lang="en-US" sz="2800" b="1" dirty="0">
              <a:solidFill>
                <a:prstClr val="white"/>
              </a:solidFill>
              <a:latin typeface="Arial"/>
              <a:hlinkClick r:id="rId3"/>
            </a:endParaRPr>
          </a:p>
          <a:p>
            <a:pPr fontAlgn="base">
              <a:spcBef>
                <a:spcPct val="0"/>
              </a:spcBef>
              <a:spcAft>
                <a:spcPct val="0"/>
              </a:spcAft>
              <a:defRPr/>
            </a:pPr>
            <a:endParaRPr lang="en-US" sz="2800" b="1" dirty="0">
              <a:solidFill>
                <a:prstClr val="white"/>
              </a:solidFill>
              <a:latin typeface="Arial"/>
              <a:hlinkClick r:id="rId3"/>
            </a:endParaRPr>
          </a:p>
          <a:p>
            <a:pPr fontAlgn="base">
              <a:spcBef>
                <a:spcPct val="0"/>
              </a:spcBef>
              <a:spcAft>
                <a:spcPct val="0"/>
              </a:spcAft>
              <a:defRPr/>
            </a:pPr>
            <a:endParaRPr lang="en-US" sz="2800" b="1" dirty="0">
              <a:solidFill>
                <a:prstClr val="white"/>
              </a:solidFill>
              <a:latin typeface="Arial"/>
              <a:hlinkClick r:id="rId3"/>
            </a:endParaRPr>
          </a:p>
          <a:p>
            <a:pPr fontAlgn="base">
              <a:spcBef>
                <a:spcPct val="0"/>
              </a:spcBef>
              <a:spcAft>
                <a:spcPct val="0"/>
              </a:spcAft>
              <a:defRPr/>
            </a:pPr>
            <a:endParaRPr lang="en-US" sz="2800" b="1" dirty="0">
              <a:solidFill>
                <a:prstClr val="white"/>
              </a:solidFill>
              <a:latin typeface="Arial"/>
              <a:hlinkClick r:id="rId3"/>
            </a:endParaRPr>
          </a:p>
          <a:p>
            <a:pPr fontAlgn="base">
              <a:spcBef>
                <a:spcPct val="0"/>
              </a:spcBef>
              <a:spcAft>
                <a:spcPct val="0"/>
              </a:spcAft>
              <a:defRPr/>
            </a:pPr>
            <a:endParaRPr lang="en-US" sz="2800" b="1" dirty="0">
              <a:solidFill>
                <a:prstClr val="white"/>
              </a:solidFill>
              <a:latin typeface="Arial"/>
              <a:hlinkClick r:id="rId3"/>
            </a:endParaRPr>
          </a:p>
          <a:p>
            <a:pPr fontAlgn="base">
              <a:spcBef>
                <a:spcPct val="0"/>
              </a:spcBef>
              <a:spcAft>
                <a:spcPct val="0"/>
              </a:spcAft>
              <a:defRPr/>
            </a:pPr>
            <a:r>
              <a:rPr lang="en-US" sz="1400" b="1" dirty="0">
                <a:solidFill>
                  <a:prstClr val="white"/>
                </a:solidFill>
                <a:latin typeface="Arial"/>
                <a:hlinkClick r:id="rId3"/>
              </a:rPr>
              <a:t>big stick diplomacy history.com</a:t>
            </a:r>
            <a:endParaRPr lang="en-US" sz="1400" b="1" dirty="0">
              <a:solidFill>
                <a:prstClr val="white"/>
              </a:solidFill>
              <a:latin typeface="Arial"/>
            </a:endParaRPr>
          </a:p>
          <a:p>
            <a:pPr fontAlgn="base">
              <a:spcBef>
                <a:spcPct val="0"/>
              </a:spcBef>
              <a:spcAft>
                <a:spcPct val="0"/>
              </a:spcAft>
              <a:defRPr/>
            </a:pPr>
            <a:r>
              <a:rPr lang="en-US" sz="1400" b="1" dirty="0">
                <a:solidFill>
                  <a:prstClr val="white"/>
                </a:solidFill>
                <a:latin typeface="Arial"/>
                <a:hlinkClick r:id="rId4"/>
              </a:rPr>
              <a:t>History.com Panama Canal</a:t>
            </a:r>
            <a:endParaRPr lang="en-US" sz="2400" b="1" dirty="0">
              <a:solidFill>
                <a:prstClr val="white"/>
              </a:solidFill>
              <a:latin typeface="Arial"/>
            </a:endParaRPr>
          </a:p>
          <a:p>
            <a:pPr fontAlgn="base">
              <a:spcBef>
                <a:spcPct val="0"/>
              </a:spcBef>
              <a:spcAft>
                <a:spcPct val="0"/>
              </a:spcAft>
              <a:defRPr/>
            </a:pPr>
            <a:endParaRPr lang="en-US" sz="5400" b="1" dirty="0">
              <a:solidFill>
                <a:prstClr val="white"/>
              </a:solidFill>
              <a:latin typeface="Arial"/>
            </a:endParaRPr>
          </a:p>
        </p:txBody>
      </p:sp>
      <p:pic>
        <p:nvPicPr>
          <p:cNvPr id="98307" name="Picture 2">
            <a:extLst>
              <a:ext uri="{FF2B5EF4-FFF2-40B4-BE49-F238E27FC236}">
                <a16:creationId xmlns:a16="http://schemas.microsoft.com/office/drawing/2014/main" id="{6A6671B2-0D3E-CB44-AD50-E3FC665B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1" y="3048001"/>
            <a:ext cx="60293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3361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a:extLst>
              <a:ext uri="{FF2B5EF4-FFF2-40B4-BE49-F238E27FC236}">
                <a16:creationId xmlns:a16="http://schemas.microsoft.com/office/drawing/2014/main" id="{F910D629-73ED-4D2C-9E08-7A8E1608B389}"/>
              </a:ext>
            </a:extLst>
          </p:cNvPr>
          <p:cNvSpPr>
            <a:spLocks noGrp="1" noChangeArrowheads="1"/>
          </p:cNvSpPr>
          <p:nvPr>
            <p:ph type="title"/>
          </p:nvPr>
        </p:nvSpPr>
        <p:spPr>
          <a:xfrm>
            <a:off x="1981200" y="0"/>
            <a:ext cx="8229600" cy="1143000"/>
          </a:xfrm>
        </p:spPr>
        <p:txBody>
          <a:bodyPr/>
          <a:lstStyle/>
          <a:p>
            <a:pPr eaLnBrk="1" hangingPunct="1">
              <a:defRPr/>
            </a:pPr>
            <a:r>
              <a:rPr lang="en-US" dirty="0">
                <a:latin typeface="Monotype Corsiva" pitchFamily="66" charset="0"/>
              </a:rPr>
              <a:t>4.  Preserving Nature</a:t>
            </a:r>
          </a:p>
        </p:txBody>
      </p:sp>
      <p:sp>
        <p:nvSpPr>
          <p:cNvPr id="74757" name="Rectangle 5">
            <a:extLst>
              <a:ext uri="{FF2B5EF4-FFF2-40B4-BE49-F238E27FC236}">
                <a16:creationId xmlns:a16="http://schemas.microsoft.com/office/drawing/2014/main" id="{969786F6-A1CA-4BE4-81B3-31E23570695A}"/>
              </a:ext>
            </a:extLst>
          </p:cNvPr>
          <p:cNvSpPr>
            <a:spLocks noGrp="1" noChangeArrowheads="1"/>
          </p:cNvSpPr>
          <p:nvPr>
            <p:ph type="body" sz="half" idx="1"/>
          </p:nvPr>
        </p:nvSpPr>
        <p:spPr>
          <a:xfrm>
            <a:off x="1524000" y="1371600"/>
            <a:ext cx="5867400" cy="5029200"/>
          </a:xfrm>
        </p:spPr>
        <p:txBody>
          <a:bodyPr/>
          <a:lstStyle/>
          <a:p>
            <a:pPr eaLnBrk="1" hangingPunct="1">
              <a:lnSpc>
                <a:spcPct val="80000"/>
              </a:lnSpc>
              <a:defRPr/>
            </a:pPr>
            <a:r>
              <a:rPr lang="en-US" sz="2400" dirty="0"/>
              <a:t>The </a:t>
            </a:r>
            <a:r>
              <a:rPr lang="en-US" sz="2400" u="sng" dirty="0"/>
              <a:t>conservation</a:t>
            </a:r>
            <a:r>
              <a:rPr lang="en-US" sz="2400" dirty="0"/>
              <a:t> movement began during the Progressive Era</a:t>
            </a:r>
          </a:p>
          <a:p>
            <a:pPr eaLnBrk="1" hangingPunct="1">
              <a:lnSpc>
                <a:spcPct val="80000"/>
              </a:lnSpc>
              <a:defRPr/>
            </a:pPr>
            <a:endParaRPr lang="en-US" sz="1200" dirty="0"/>
          </a:p>
          <a:p>
            <a:pPr eaLnBrk="1" hangingPunct="1">
              <a:lnSpc>
                <a:spcPct val="80000"/>
              </a:lnSpc>
              <a:defRPr/>
            </a:pPr>
            <a:r>
              <a:rPr lang="en-US" sz="2400" dirty="0"/>
              <a:t>1903 - First </a:t>
            </a:r>
            <a:r>
              <a:rPr lang="en-US" sz="2400" u="sng" dirty="0"/>
              <a:t>national wildlife refuge</a:t>
            </a:r>
            <a:r>
              <a:rPr lang="en-US" sz="2400" dirty="0"/>
              <a:t> (in Florida)</a:t>
            </a:r>
          </a:p>
          <a:p>
            <a:pPr eaLnBrk="1" hangingPunct="1">
              <a:lnSpc>
                <a:spcPct val="80000"/>
              </a:lnSpc>
              <a:defRPr/>
            </a:pPr>
            <a:endParaRPr lang="en-US" sz="1200" dirty="0"/>
          </a:p>
          <a:p>
            <a:pPr eaLnBrk="1" hangingPunct="1">
              <a:lnSpc>
                <a:spcPct val="80000"/>
              </a:lnSpc>
              <a:defRPr/>
            </a:pPr>
            <a:r>
              <a:rPr lang="en-US" sz="2400" dirty="0"/>
              <a:t>1905 - </a:t>
            </a:r>
            <a:r>
              <a:rPr lang="en-US" sz="2400" u="sng" dirty="0"/>
              <a:t>U.S. Forest Service </a:t>
            </a:r>
            <a:r>
              <a:rPr lang="en-US" sz="2400" dirty="0"/>
              <a:t>created </a:t>
            </a:r>
          </a:p>
          <a:p>
            <a:pPr eaLnBrk="1" hangingPunct="1">
              <a:lnSpc>
                <a:spcPct val="80000"/>
              </a:lnSpc>
              <a:buFont typeface="Wingdings" pitchFamily="2" charset="2"/>
              <a:buNone/>
              <a:defRPr/>
            </a:pPr>
            <a:endParaRPr lang="en-US" sz="1200" dirty="0"/>
          </a:p>
          <a:p>
            <a:pPr eaLnBrk="1" hangingPunct="1">
              <a:lnSpc>
                <a:spcPct val="80000"/>
              </a:lnSpc>
              <a:defRPr/>
            </a:pPr>
            <a:r>
              <a:rPr lang="en-US" sz="2400" dirty="0"/>
              <a:t>Altogether, Roosevelt set aside 16 national monuments, 51 wildlife refuges and 5 new national parks (including the Grand Canyon, Mesa Verde, and Yosemite National Park)</a:t>
            </a:r>
          </a:p>
          <a:p>
            <a:pPr eaLnBrk="1" hangingPunct="1">
              <a:lnSpc>
                <a:spcPct val="80000"/>
              </a:lnSpc>
              <a:buFont typeface="Wingdings" pitchFamily="2" charset="2"/>
              <a:buNone/>
              <a:defRPr/>
            </a:pPr>
            <a:endParaRPr lang="en-US" sz="2400" dirty="0"/>
          </a:p>
          <a:p>
            <a:pPr eaLnBrk="1" hangingPunct="1">
              <a:lnSpc>
                <a:spcPct val="80000"/>
              </a:lnSpc>
              <a:buFont typeface="Wingdings" pitchFamily="2" charset="2"/>
              <a:buNone/>
              <a:defRPr/>
            </a:pPr>
            <a:r>
              <a:rPr lang="en-US" sz="2400" dirty="0"/>
              <a:t> </a:t>
            </a:r>
          </a:p>
        </p:txBody>
      </p:sp>
      <p:sp>
        <p:nvSpPr>
          <p:cNvPr id="74758" name="Rectangle 6">
            <a:extLst>
              <a:ext uri="{FF2B5EF4-FFF2-40B4-BE49-F238E27FC236}">
                <a16:creationId xmlns:a16="http://schemas.microsoft.com/office/drawing/2014/main" id="{ECD288C8-8067-4833-8760-1386618EA5D8}"/>
              </a:ext>
            </a:extLst>
          </p:cNvPr>
          <p:cNvSpPr>
            <a:spLocks noGrp="1" noChangeArrowheads="1"/>
          </p:cNvSpPr>
          <p:nvPr>
            <p:ph sz="half" idx="2"/>
          </p:nvPr>
        </p:nvSpPr>
        <p:spPr>
          <a:xfrm>
            <a:off x="7543800" y="1371601"/>
            <a:ext cx="2667000" cy="4530725"/>
          </a:xfrm>
        </p:spPr>
        <p:txBody>
          <a:bodyPr/>
          <a:lstStyle/>
          <a:p>
            <a:pPr eaLnBrk="1" hangingPunct="1">
              <a:lnSpc>
                <a:spcPct val="90000"/>
              </a:lnSpc>
              <a:defRPr/>
            </a:pPr>
            <a:endParaRPr lang="en-US" sz="1400"/>
          </a:p>
        </p:txBody>
      </p:sp>
      <p:pic>
        <p:nvPicPr>
          <p:cNvPr id="21509" name="Picture 10" descr="031703-3">
            <a:extLst>
              <a:ext uri="{FF2B5EF4-FFF2-40B4-BE49-F238E27FC236}">
                <a16:creationId xmlns:a16="http://schemas.microsoft.com/office/drawing/2014/main" id="{F0498073-8539-3143-96B4-93D6CC9D9951}"/>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7239000" y="1066801"/>
            <a:ext cx="3124200" cy="501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91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am">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eerss">
  <a:themeElements>
    <a:clrScheme name="">
      <a:dk1>
        <a:srgbClr val="3C0023"/>
      </a:dk1>
      <a:lt1>
        <a:srgbClr val="FFFFFF"/>
      </a:lt1>
      <a:dk2>
        <a:srgbClr val="B50069"/>
      </a:dk2>
      <a:lt2>
        <a:srgbClr val="FAFD00"/>
      </a:lt2>
      <a:accent1>
        <a:srgbClr val="618FFD"/>
      </a:accent1>
      <a:accent2>
        <a:srgbClr val="F95AB7"/>
      </a:accent2>
      <a:accent3>
        <a:srgbClr val="D7AAB9"/>
      </a:accent3>
      <a:accent4>
        <a:srgbClr val="DADADA"/>
      </a:accent4>
      <a:accent5>
        <a:srgbClr val="B7C6FE"/>
      </a:accent5>
      <a:accent6>
        <a:srgbClr val="E251A6"/>
      </a:accent6>
      <a:hlink>
        <a:srgbClr val="00FFFF"/>
      </a:hlink>
      <a:folHlink>
        <a:srgbClr val="DC0081"/>
      </a:folHlink>
    </a:clrScheme>
    <a:fontScheme name="cheers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5400" b="0" i="0" u="none" strike="noStrike" cap="none" normalizeH="0" baseline="0" smtClean="0">
            <a:ln>
              <a:noFill/>
            </a:ln>
            <a:solidFill>
              <a:schemeClr val="tx2"/>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5400" b="0" i="0" u="none" strike="noStrike" cap="none" normalizeH="0" baseline="0" smtClean="0">
            <a:ln>
              <a:noFill/>
            </a:ln>
            <a:solidFill>
              <a:schemeClr val="tx2"/>
            </a:solidFill>
            <a:effectLst/>
            <a:latin typeface="Times New Roman" pitchFamily="18" charset="0"/>
          </a:defRPr>
        </a:defPPr>
      </a:lstStyle>
    </a:lnDef>
  </a:objectDefaults>
  <a:extraClrSchemeLst>
    <a:extraClrScheme>
      <a:clrScheme name="cheers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eers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eers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eers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eers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eers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eers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eers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eers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eers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eers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eers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8898</Words>
  <Application>Microsoft Macintosh PowerPoint</Application>
  <PresentationFormat>Widescreen</PresentationFormat>
  <Paragraphs>509</Paragraphs>
  <Slides>87</Slides>
  <Notes>86</Notes>
  <HiddenSlides>2</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2</vt:i4>
      </vt:variant>
      <vt:variant>
        <vt:lpstr>Slide Titles</vt:lpstr>
      </vt:variant>
      <vt:variant>
        <vt:i4>87</vt:i4>
      </vt:variant>
    </vt:vector>
  </HeadingPairs>
  <TitlesOfParts>
    <vt:vector size="101" baseType="lpstr">
      <vt:lpstr>Arial</vt:lpstr>
      <vt:lpstr>Calibri</vt:lpstr>
      <vt:lpstr>Calibri Light</vt:lpstr>
      <vt:lpstr>Constantia</vt:lpstr>
      <vt:lpstr>Manuscript</vt:lpstr>
      <vt:lpstr>Monotype Corsiva</vt:lpstr>
      <vt:lpstr>Monotype Sorts</vt:lpstr>
      <vt:lpstr>Times New Roman</vt:lpstr>
      <vt:lpstr>Wingdings</vt:lpstr>
      <vt:lpstr>Office Theme</vt:lpstr>
      <vt:lpstr>Beam</vt:lpstr>
      <vt:lpstr>cheerss</vt:lpstr>
      <vt:lpstr>Microsoft Graph Chart</vt:lpstr>
      <vt:lpstr>Bitmap Image</vt:lpstr>
      <vt:lpstr> The Progressive Era 1900-1920 </vt:lpstr>
      <vt:lpstr>PowerPoint Presentation</vt:lpstr>
      <vt:lpstr>1.  Early Reformers –  the Roots of Progressive Change</vt:lpstr>
      <vt:lpstr>PowerPoint Presentation</vt:lpstr>
      <vt:lpstr>PowerPoint Presentation</vt:lpstr>
      <vt:lpstr>3.  Breaking Up the Trusts</vt:lpstr>
      <vt:lpstr>PowerPoint Presentation</vt:lpstr>
      <vt:lpstr>PowerPoint Presentation</vt:lpstr>
      <vt:lpstr>4.  Preserving Nature</vt:lpstr>
      <vt:lpstr>PowerPoint Presentation</vt:lpstr>
      <vt:lpstr>Mount Rushmore clip </vt:lpstr>
      <vt:lpstr>5.  Expanding Democracy:   Results of Populist Party Efforts!</vt:lpstr>
      <vt:lpstr>PowerPoint Presentation</vt:lpstr>
      <vt:lpstr>Initiative – a way for citizens to initiate laws</vt:lpstr>
      <vt:lpstr>Referendum – referring existing laws to the people for a vote</vt:lpstr>
      <vt:lpstr>Recall</vt:lpstr>
      <vt:lpstr>The Issue of Child Labor</vt:lpstr>
      <vt:lpstr>PowerPoint Presentation</vt:lpstr>
      <vt:lpstr>PowerPoint Presentation</vt:lpstr>
      <vt:lpstr>7.  Health &amp; Safety Issues</vt:lpstr>
      <vt:lpstr>PowerPoint Presentation</vt:lpstr>
      <vt:lpstr>PowerPoint Presentation</vt:lpstr>
      <vt:lpstr>PowerPoint Presentation</vt:lpstr>
      <vt:lpstr>Answer the following questions on your own paper (be sure to write your name and today’s date at the top):</vt:lpstr>
      <vt:lpstr>8.  The Temperance Movement Temperance: Abstinence from or moderation in drinking alcoholic beverages </vt:lpstr>
      <vt:lpstr>PowerPoint Presentation</vt:lpstr>
      <vt:lpstr>PowerPoint Presentation</vt:lpstr>
      <vt:lpstr>PowerPoint Presentation</vt:lpstr>
      <vt:lpstr>PowerPoint Presentation</vt:lpstr>
      <vt:lpstr>PowerPoint Presentation</vt:lpstr>
      <vt:lpstr>Prohibition led to several undesirable effects:</vt:lpstr>
      <vt:lpstr>9. Women’s Suffrage</vt:lpstr>
      <vt:lpstr>10.  Early Civil Rights Efforts</vt:lpstr>
      <vt:lpstr>PowerPoint Presentation</vt:lpstr>
      <vt:lpstr>11.  Woodrow Wilson’s “New Freedom”</vt:lpstr>
      <vt:lpstr>PowerPoint Presentation</vt:lpstr>
      <vt:lpstr>PowerPoint Presentation</vt:lpstr>
      <vt:lpstr>PowerPoint Presentation</vt:lpstr>
      <vt:lpstr>12.  The Progressive Era and WWI</vt:lpstr>
      <vt:lpstr>PowerPoint Presentation</vt:lpstr>
      <vt:lpstr>Imperialists</vt:lpstr>
      <vt:lpstr>Anti-Imperialists</vt:lpstr>
      <vt:lpstr>Diplomacy -</vt:lpstr>
      <vt:lpstr>4 Diplomacies</vt:lpstr>
      <vt:lpstr>Open Door Policy (McKinley)</vt:lpstr>
      <vt:lpstr>PowerPoint Presentation</vt:lpstr>
      <vt:lpstr>Dollar Diplomacy (Taft)</vt:lpstr>
      <vt:lpstr>US Expansion</vt:lpstr>
      <vt:lpstr>Alaska – Acquired in 1867</vt:lpstr>
      <vt:lpstr>PowerPoint Presentation</vt:lpstr>
      <vt:lpstr>PowerPoint Presentation</vt:lpstr>
      <vt:lpstr>Hawaii – Acquired in 1893</vt:lpstr>
      <vt:lpstr>PowerPoint Presentation</vt:lpstr>
      <vt:lpstr>PowerPoint Presentation</vt:lpstr>
      <vt:lpstr>PowerPoint Presentation</vt:lpstr>
      <vt:lpstr>PowerPoint Presentation</vt:lpstr>
      <vt:lpstr>Spanish-American War – 1898</vt:lpstr>
      <vt:lpstr>PowerPoint Presentation</vt:lpstr>
      <vt:lpstr>The Causes</vt:lpstr>
      <vt:lpstr>1. Sympathy for Cuba</vt:lpstr>
      <vt:lpstr>PowerPoint Presentation</vt:lpstr>
      <vt:lpstr>PowerPoint Presentation</vt:lpstr>
      <vt:lpstr>2. Economics</vt:lpstr>
      <vt:lpstr>3. The Sinking of the USS Maine</vt:lpstr>
      <vt:lpstr>PowerPoint Presentation</vt:lpstr>
      <vt:lpstr>4. The “Yellow” Press</vt:lpstr>
      <vt:lpstr>PowerPoint Presentation</vt:lpstr>
      <vt:lpstr>PowerPoint Presentation</vt:lpstr>
      <vt:lpstr>PowerPoint Presentation</vt:lpstr>
      <vt:lpstr>5. The De Lome Letter</vt:lpstr>
      <vt:lpstr>PowerPoint Presentation</vt:lpstr>
      <vt:lpstr>Naval Successes</vt:lpstr>
      <vt:lpstr>PowerPoint Presentation</vt:lpstr>
      <vt:lpstr>PowerPoint Presentation</vt:lpstr>
      <vt:lpstr>Teddy Roosevelt and  the Rough Riders</vt:lpstr>
      <vt:lpstr>PowerPoint Presentation</vt:lpstr>
      <vt:lpstr>PowerPoint Presentation</vt:lpstr>
      <vt:lpstr>Spain was crushed and asked for peace.</vt:lpstr>
      <vt:lpstr>Ending the War:  The Treaty of Paris 1898</vt:lpstr>
      <vt:lpstr>PowerPoint Presentation</vt:lpstr>
      <vt:lpstr>What Next?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Progressive Era 1900-1920 </dc:title>
  <dc:creator>Microsoft Office User</dc:creator>
  <cp:lastModifiedBy>Microsoft Office User</cp:lastModifiedBy>
  <cp:revision>1</cp:revision>
  <dcterms:created xsi:type="dcterms:W3CDTF">2021-01-24T03:59:30Z</dcterms:created>
  <dcterms:modified xsi:type="dcterms:W3CDTF">2021-01-24T04:03:23Z</dcterms:modified>
</cp:coreProperties>
</file>